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6" r:id="rId6"/>
    <p:sldMasterId id="2147483698" r:id="rId7"/>
  </p:sldMasterIdLst>
  <p:notesMasterIdLst>
    <p:notesMasterId r:id="rId17"/>
  </p:notesMasterIdLst>
  <p:sldIdLst>
    <p:sldId id="264" r:id="rId8"/>
    <p:sldId id="855" r:id="rId9"/>
    <p:sldId id="257" r:id="rId10"/>
    <p:sldId id="957" r:id="rId11"/>
    <p:sldId id="958" r:id="rId12"/>
    <p:sldId id="852" r:id="rId13"/>
    <p:sldId id="280" r:id="rId14"/>
    <p:sldId id="879" r:id="rId15"/>
    <p:sldId id="8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Nicholas" initials="WN" lastIdx="1" clrIdx="0">
    <p:extLst>
      <p:ext uri="{19B8F6BF-5375-455C-9EA6-DF929625EA0E}">
        <p15:presenceInfo xmlns:p15="http://schemas.microsoft.com/office/powerpoint/2012/main" userId="S::Nick.White@naturalengland.org.uk::203b756d-1813-497e-a00b-79e5d7c53a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46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9C896-27B3-489B-A4CB-DAFEF8CA71AB}" v="13" dt="2025-02-21T13:14:14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Nicholas" userId="203b756d-1813-497e-a00b-79e5d7c53a4d" providerId="ADAL" clId="{A949C896-27B3-489B-A4CB-DAFEF8CA71AB}"/>
    <pc:docChg chg="undo custSel addSld delSld modSld">
      <pc:chgData name="White, Nicholas" userId="203b756d-1813-497e-a00b-79e5d7c53a4d" providerId="ADAL" clId="{A949C896-27B3-489B-A4CB-DAFEF8CA71AB}" dt="2025-02-21T13:14:28.638" v="1005" actId="1076"/>
      <pc:docMkLst>
        <pc:docMk/>
      </pc:docMkLst>
      <pc:sldChg chg="modSp mod">
        <pc:chgData name="White, Nicholas" userId="203b756d-1813-497e-a00b-79e5d7c53a4d" providerId="ADAL" clId="{A949C896-27B3-489B-A4CB-DAFEF8CA71AB}" dt="2025-02-21T12:53:18.533" v="309" actId="20577"/>
        <pc:sldMkLst>
          <pc:docMk/>
          <pc:sldMk cId="2710428076" sldId="280"/>
        </pc:sldMkLst>
        <pc:spChg chg="mod">
          <ac:chgData name="White, Nicholas" userId="203b756d-1813-497e-a00b-79e5d7c53a4d" providerId="ADAL" clId="{A949C896-27B3-489B-A4CB-DAFEF8CA71AB}" dt="2025-02-21T12:53:18.533" v="309" actId="20577"/>
          <ac:spMkLst>
            <pc:docMk/>
            <pc:sldMk cId="2710428076" sldId="280"/>
            <ac:spMk id="2" creationId="{B4595B62-39BB-1379-FA14-9B2099D4B0AE}"/>
          </ac:spMkLst>
        </pc:spChg>
      </pc:sldChg>
      <pc:sldChg chg="del">
        <pc:chgData name="White, Nicholas" userId="203b756d-1813-497e-a00b-79e5d7c53a4d" providerId="ADAL" clId="{A949C896-27B3-489B-A4CB-DAFEF8CA71AB}" dt="2025-02-21T12:46:15.610" v="2" actId="47"/>
        <pc:sldMkLst>
          <pc:docMk/>
          <pc:sldMk cId="1756234570" sldId="287"/>
        </pc:sldMkLst>
      </pc:sldChg>
      <pc:sldChg chg="del">
        <pc:chgData name="White, Nicholas" userId="203b756d-1813-497e-a00b-79e5d7c53a4d" providerId="ADAL" clId="{A949C896-27B3-489B-A4CB-DAFEF8CA71AB}" dt="2025-02-21T12:46:36.907" v="4" actId="47"/>
        <pc:sldMkLst>
          <pc:docMk/>
          <pc:sldMk cId="31149176" sldId="826"/>
        </pc:sldMkLst>
      </pc:sldChg>
      <pc:sldChg chg="modSp mod">
        <pc:chgData name="White, Nicholas" userId="203b756d-1813-497e-a00b-79e5d7c53a4d" providerId="ADAL" clId="{A949C896-27B3-489B-A4CB-DAFEF8CA71AB}" dt="2025-02-21T13:14:28.638" v="1005" actId="1076"/>
        <pc:sldMkLst>
          <pc:docMk/>
          <pc:sldMk cId="721950440" sldId="855"/>
        </pc:sldMkLst>
        <pc:picChg chg="mod">
          <ac:chgData name="White, Nicholas" userId="203b756d-1813-497e-a00b-79e5d7c53a4d" providerId="ADAL" clId="{A949C896-27B3-489B-A4CB-DAFEF8CA71AB}" dt="2025-02-21T13:14:25.733" v="1004" actId="1076"/>
          <ac:picMkLst>
            <pc:docMk/>
            <pc:sldMk cId="721950440" sldId="855"/>
            <ac:picMk id="6" creationId="{3CE9420E-FCCD-50E5-3731-C62300ABC1AD}"/>
          </ac:picMkLst>
        </pc:picChg>
        <pc:picChg chg="mod">
          <ac:chgData name="White, Nicholas" userId="203b756d-1813-497e-a00b-79e5d7c53a4d" providerId="ADAL" clId="{A949C896-27B3-489B-A4CB-DAFEF8CA71AB}" dt="2025-02-21T13:14:28.638" v="1005" actId="1076"/>
          <ac:picMkLst>
            <pc:docMk/>
            <pc:sldMk cId="721950440" sldId="855"/>
            <ac:picMk id="8" creationId="{865FD02A-0FF4-F7F0-F4AB-5A283DAF4340}"/>
          </ac:picMkLst>
        </pc:picChg>
        <pc:picChg chg="mod">
          <ac:chgData name="White, Nicholas" userId="203b756d-1813-497e-a00b-79e5d7c53a4d" providerId="ADAL" clId="{A949C896-27B3-489B-A4CB-DAFEF8CA71AB}" dt="2025-02-21T13:14:22.801" v="1003" actId="1076"/>
          <ac:picMkLst>
            <pc:docMk/>
            <pc:sldMk cId="721950440" sldId="855"/>
            <ac:picMk id="10" creationId="{7144A76B-AB40-D7DF-8005-64CF47743D61}"/>
          </ac:picMkLst>
        </pc:picChg>
      </pc:sldChg>
      <pc:sldChg chg="modSp mod">
        <pc:chgData name="White, Nicholas" userId="203b756d-1813-497e-a00b-79e5d7c53a4d" providerId="ADAL" clId="{A949C896-27B3-489B-A4CB-DAFEF8CA71AB}" dt="2025-02-21T13:09:38.871" v="1000" actId="27636"/>
        <pc:sldMkLst>
          <pc:docMk/>
          <pc:sldMk cId="1406207747" sldId="879"/>
        </pc:sldMkLst>
        <pc:spChg chg="mod">
          <ac:chgData name="White, Nicholas" userId="203b756d-1813-497e-a00b-79e5d7c53a4d" providerId="ADAL" clId="{A949C896-27B3-489B-A4CB-DAFEF8CA71AB}" dt="2025-02-21T13:09:38.871" v="1000" actId="27636"/>
          <ac:spMkLst>
            <pc:docMk/>
            <pc:sldMk cId="1406207747" sldId="879"/>
            <ac:spMk id="5" creationId="{47A1440B-A425-40F8-A972-2D48E1F6FCED}"/>
          </ac:spMkLst>
        </pc:spChg>
        <pc:picChg chg="mod">
          <ac:chgData name="White, Nicholas" userId="203b756d-1813-497e-a00b-79e5d7c53a4d" providerId="ADAL" clId="{A949C896-27B3-489B-A4CB-DAFEF8CA71AB}" dt="2025-02-21T12:52:30.286" v="303" actId="14100"/>
          <ac:picMkLst>
            <pc:docMk/>
            <pc:sldMk cId="1406207747" sldId="879"/>
            <ac:picMk id="13" creationId="{243F260F-D06B-4E92-9E23-3D3AA165CF8B}"/>
          </ac:picMkLst>
        </pc:picChg>
      </pc:sldChg>
      <pc:sldChg chg="del">
        <pc:chgData name="White, Nicholas" userId="203b756d-1813-497e-a00b-79e5d7c53a4d" providerId="ADAL" clId="{A949C896-27B3-489B-A4CB-DAFEF8CA71AB}" dt="2025-02-21T11:59:41.411" v="0" actId="2696"/>
        <pc:sldMkLst>
          <pc:docMk/>
          <pc:sldMk cId="814751009" sldId="947"/>
        </pc:sldMkLst>
      </pc:sldChg>
      <pc:sldChg chg="del">
        <pc:chgData name="White, Nicholas" userId="203b756d-1813-497e-a00b-79e5d7c53a4d" providerId="ADAL" clId="{A949C896-27B3-489B-A4CB-DAFEF8CA71AB}" dt="2025-02-21T11:59:48.489" v="1" actId="2696"/>
        <pc:sldMkLst>
          <pc:docMk/>
          <pc:sldMk cId="537214060" sldId="948"/>
        </pc:sldMkLst>
      </pc:sldChg>
      <pc:sldChg chg="del">
        <pc:chgData name="White, Nicholas" userId="203b756d-1813-497e-a00b-79e5d7c53a4d" providerId="ADAL" clId="{A949C896-27B3-489B-A4CB-DAFEF8CA71AB}" dt="2025-02-21T12:47:09.974" v="8" actId="47"/>
        <pc:sldMkLst>
          <pc:docMk/>
          <pc:sldMk cId="1070957741" sldId="954"/>
        </pc:sldMkLst>
      </pc:sldChg>
      <pc:sldChg chg="del">
        <pc:chgData name="White, Nicholas" userId="203b756d-1813-497e-a00b-79e5d7c53a4d" providerId="ADAL" clId="{A949C896-27B3-489B-A4CB-DAFEF8CA71AB}" dt="2025-02-21T12:47:12.825" v="9" actId="47"/>
        <pc:sldMkLst>
          <pc:docMk/>
          <pc:sldMk cId="1706983628" sldId="956"/>
        </pc:sldMkLst>
      </pc:sldChg>
      <pc:sldChg chg="del">
        <pc:chgData name="White, Nicholas" userId="203b756d-1813-497e-a00b-79e5d7c53a4d" providerId="ADAL" clId="{A949C896-27B3-489B-A4CB-DAFEF8CA71AB}" dt="2025-02-21T12:52:53.891" v="304" actId="47"/>
        <pc:sldMkLst>
          <pc:docMk/>
          <pc:sldMk cId="2494696727" sldId="958"/>
        </pc:sldMkLst>
      </pc:sldChg>
      <pc:sldChg chg="addSp delSp modSp new mod">
        <pc:chgData name="White, Nicholas" userId="203b756d-1813-497e-a00b-79e5d7c53a4d" providerId="ADAL" clId="{A949C896-27B3-489B-A4CB-DAFEF8CA71AB}" dt="2025-02-21T13:09:50.323" v="1001" actId="1076"/>
        <pc:sldMkLst>
          <pc:docMk/>
          <pc:sldMk cId="3971592342" sldId="958"/>
        </pc:sldMkLst>
        <pc:spChg chg="mod">
          <ac:chgData name="White, Nicholas" userId="203b756d-1813-497e-a00b-79e5d7c53a4d" providerId="ADAL" clId="{A949C896-27B3-489B-A4CB-DAFEF8CA71AB}" dt="2025-02-21T13:03:38.264" v="764" actId="20577"/>
          <ac:spMkLst>
            <pc:docMk/>
            <pc:sldMk cId="3971592342" sldId="958"/>
            <ac:spMk id="2" creationId="{6C8E5586-ECEC-EDD0-CE83-65F6371232FD}"/>
          </ac:spMkLst>
        </pc:spChg>
        <pc:spChg chg="add mod">
          <ac:chgData name="White, Nicholas" userId="203b756d-1813-497e-a00b-79e5d7c53a4d" providerId="ADAL" clId="{A949C896-27B3-489B-A4CB-DAFEF8CA71AB}" dt="2025-02-21T13:09:50.323" v="1001" actId="1076"/>
          <ac:spMkLst>
            <pc:docMk/>
            <pc:sldMk cId="3971592342" sldId="958"/>
            <ac:spMk id="3" creationId="{38FA3FC0-D57C-38D2-E94F-EB94413D1DF4}"/>
          </ac:spMkLst>
        </pc:spChg>
        <pc:picChg chg="add del mod">
          <ac:chgData name="White, Nicholas" userId="203b756d-1813-497e-a00b-79e5d7c53a4d" providerId="ADAL" clId="{A949C896-27B3-489B-A4CB-DAFEF8CA71AB}" dt="2025-02-21T13:01:27.875" v="731" actId="478"/>
          <ac:picMkLst>
            <pc:docMk/>
            <pc:sldMk cId="3971592342" sldId="958"/>
            <ac:picMk id="5" creationId="{9F4A794A-2E92-F0FB-B6D3-6D075748AE9C}"/>
          </ac:picMkLst>
        </pc:picChg>
        <pc:picChg chg="add del mod">
          <ac:chgData name="White, Nicholas" userId="203b756d-1813-497e-a00b-79e5d7c53a4d" providerId="ADAL" clId="{A949C896-27B3-489B-A4CB-DAFEF8CA71AB}" dt="2025-02-21T13:03:16.869" v="741" actId="478"/>
          <ac:picMkLst>
            <pc:docMk/>
            <pc:sldMk cId="3971592342" sldId="958"/>
            <ac:picMk id="7" creationId="{80FE282E-F48A-AB1A-1A64-FA36B9597CCA}"/>
          </ac:picMkLst>
        </pc:picChg>
        <pc:picChg chg="add mod">
          <ac:chgData name="White, Nicholas" userId="203b756d-1813-497e-a00b-79e5d7c53a4d" providerId="ADAL" clId="{A949C896-27B3-489B-A4CB-DAFEF8CA71AB}" dt="2025-02-21T13:06:20.290" v="901" actId="1076"/>
          <ac:picMkLst>
            <pc:docMk/>
            <pc:sldMk cId="3971592342" sldId="958"/>
            <ac:picMk id="9" creationId="{57E0D1CB-2570-F589-5EBC-E8AA838A2873}"/>
          </ac:picMkLst>
        </pc:picChg>
        <pc:picChg chg="add mod">
          <ac:chgData name="White, Nicholas" userId="203b756d-1813-497e-a00b-79e5d7c53a4d" providerId="ADAL" clId="{A949C896-27B3-489B-A4CB-DAFEF8CA71AB}" dt="2025-02-21T13:06:16.238" v="900" actId="1076"/>
          <ac:picMkLst>
            <pc:docMk/>
            <pc:sldMk cId="3971592342" sldId="958"/>
            <ac:picMk id="11" creationId="{657B53D1-BBB5-1464-B0BC-7CAB746952ED}"/>
          </ac:picMkLst>
        </pc:picChg>
      </pc:sldChg>
      <pc:sldChg chg="del">
        <pc:chgData name="White, Nicholas" userId="203b756d-1813-497e-a00b-79e5d7c53a4d" providerId="ADAL" clId="{A949C896-27B3-489B-A4CB-DAFEF8CA71AB}" dt="2025-02-21T13:12:46.795" v="1002" actId="47"/>
        <pc:sldMkLst>
          <pc:docMk/>
          <pc:sldMk cId="2494696727" sldId="959"/>
        </pc:sldMkLst>
      </pc:sldChg>
      <pc:sldChg chg="del">
        <pc:chgData name="White, Nicholas" userId="203b756d-1813-497e-a00b-79e5d7c53a4d" providerId="ADAL" clId="{A949C896-27B3-489B-A4CB-DAFEF8CA71AB}" dt="2025-02-21T12:47:02.487" v="6" actId="47"/>
        <pc:sldMkLst>
          <pc:docMk/>
          <pc:sldMk cId="3356991272" sldId="960"/>
        </pc:sldMkLst>
      </pc:sldChg>
      <pc:sldChg chg="modSp del mod">
        <pc:chgData name="White, Nicholas" userId="203b756d-1813-497e-a00b-79e5d7c53a4d" providerId="ADAL" clId="{A949C896-27B3-489B-A4CB-DAFEF8CA71AB}" dt="2025-02-21T12:54:49.549" v="311" actId="2696"/>
        <pc:sldMkLst>
          <pc:docMk/>
          <pc:sldMk cId="2174016653" sldId="961"/>
        </pc:sldMkLst>
        <pc:spChg chg="mod">
          <ac:chgData name="White, Nicholas" userId="203b756d-1813-497e-a00b-79e5d7c53a4d" providerId="ADAL" clId="{A949C896-27B3-489B-A4CB-DAFEF8CA71AB}" dt="2025-02-21T12:54:17.549" v="310" actId="20577"/>
          <ac:spMkLst>
            <pc:docMk/>
            <pc:sldMk cId="2174016653" sldId="961"/>
            <ac:spMk id="2" creationId="{38AF5957-C04B-968A-F693-5754CF3A4271}"/>
          </ac:spMkLst>
        </pc:spChg>
      </pc:sldChg>
      <pc:sldChg chg="del">
        <pc:chgData name="White, Nicholas" userId="203b756d-1813-497e-a00b-79e5d7c53a4d" providerId="ADAL" clId="{A949C896-27B3-489B-A4CB-DAFEF8CA71AB}" dt="2025-02-21T12:46:19.794" v="3" actId="47"/>
        <pc:sldMkLst>
          <pc:docMk/>
          <pc:sldMk cId="1858625999" sldId="962"/>
        </pc:sldMkLst>
      </pc:sldChg>
      <pc:sldChg chg="del">
        <pc:chgData name="White, Nicholas" userId="203b756d-1813-497e-a00b-79e5d7c53a4d" providerId="ADAL" clId="{A949C896-27B3-489B-A4CB-DAFEF8CA71AB}" dt="2025-02-21T12:47:07.826" v="7" actId="47"/>
        <pc:sldMkLst>
          <pc:docMk/>
          <pc:sldMk cId="3958098132" sldId="963"/>
        </pc:sldMkLst>
      </pc:sldChg>
      <pc:sldChg chg="del">
        <pc:chgData name="White, Nicholas" userId="203b756d-1813-497e-a00b-79e5d7c53a4d" providerId="ADAL" clId="{A949C896-27B3-489B-A4CB-DAFEF8CA71AB}" dt="2025-02-21T12:46:58.151" v="5" actId="47"/>
        <pc:sldMkLst>
          <pc:docMk/>
          <pc:sldMk cId="481449238" sldId="966"/>
        </pc:sldMkLst>
      </pc:sldChg>
      <pc:sldMasterChg chg="delSldLayout">
        <pc:chgData name="White, Nicholas" userId="203b756d-1813-497e-a00b-79e5d7c53a4d" providerId="ADAL" clId="{A949C896-27B3-489B-A4CB-DAFEF8CA71AB}" dt="2025-02-21T11:59:48.489" v="1" actId="2696"/>
        <pc:sldMasterMkLst>
          <pc:docMk/>
          <pc:sldMasterMk cId="2854128794" sldId="2147483660"/>
        </pc:sldMasterMkLst>
        <pc:sldLayoutChg chg="del">
          <pc:chgData name="White, Nicholas" userId="203b756d-1813-497e-a00b-79e5d7c53a4d" providerId="ADAL" clId="{A949C896-27B3-489B-A4CB-DAFEF8CA71AB}" dt="2025-02-21T11:59:48.489" v="1" actId="2696"/>
          <pc:sldLayoutMkLst>
            <pc:docMk/>
            <pc:sldMasterMk cId="2854128794" sldId="2147483660"/>
            <pc:sldLayoutMk cId="2728338928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29C0-E5FF-4717-AC36-BC699A77F464}" type="datetimeFigureOut">
              <a:rPr lang="en-GB" smtClean="0"/>
              <a:t>21/02/2025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D23F7-2978-4CD8-9A64-79B61E76B3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76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0E11-D3B2-4022-8D11-73C9604A0C0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87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Register is not a marketplace or matchmaking service</a:t>
            </a:r>
          </a:p>
          <a:p>
            <a:endParaRPr lang="en-GB" dirty="0"/>
          </a:p>
          <a:p>
            <a:r>
              <a:rPr lang="en-GB" dirty="0"/>
              <a:t>Gain sites must </a:t>
            </a:r>
          </a:p>
          <a:p>
            <a:r>
              <a:rPr lang="en-GB" dirty="0"/>
              <a:t>It is not compulsory to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B6A5B-9CE3-46AE-8A2C-CCF020F90B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7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" y="4535488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29168" y="6308726"/>
            <a:ext cx="93112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t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CCCC00"/>
                </a:solidFill>
                <a:latin typeface="Arial" charset="0"/>
              </a:rPr>
              <a:t>www.gov.uk/natural-england</a:t>
            </a:r>
          </a:p>
        </p:txBody>
      </p:sp>
      <p:pic>
        <p:nvPicPr>
          <p:cNvPr id="6" name="Picture 6" descr="NatEng_logo_New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219076"/>
            <a:ext cx="1496484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24417" y="2420939"/>
            <a:ext cx="10363200" cy="866775"/>
          </a:xfrm>
          <a:prstGeom prst="rect">
            <a:avLst/>
          </a:prstGeom>
        </p:spPr>
        <p:txBody>
          <a:bodyPr tIns="45720"/>
          <a:lstStyle>
            <a:lvl1pPr>
              <a:defRPr sz="3600" b="1">
                <a:solidFill>
                  <a:srgbClr val="7800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24417" y="3933825"/>
            <a:ext cx="8534400" cy="863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5310-F46B-4C35-B67E-9E0A7FFF575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E8BA50-06D3-446E-957B-97F3CF97776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34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DC0A91-EBF2-4889-8F5E-6A2CB4B3A7D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412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7ECFFF-19DD-4504-A5D0-0F5981B232A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104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4AC00F-B7A8-416F-A0B4-491AF2C6A07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75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B4FD47-2300-443C-ACBF-221D8AE5AB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300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5175"/>
            <a:ext cx="2743200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5175"/>
            <a:ext cx="8026400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A2CDC-3B15-4684-9F41-DF8E746123E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85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25" name="Straight Connector 24"/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8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fond-01-01-01-01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2D67952-A40B-4EC7-9597-BB025BA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06748"/>
            <a:ext cx="5183717" cy="6378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C67480D-83DD-41EC-9AB7-66A7C1E0B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787644"/>
            <a:ext cx="5183717" cy="479557"/>
          </a:xfrm>
        </p:spPr>
        <p:txBody>
          <a:bodyPr anchor="t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F2DB8913-88AD-45B1-ACA1-18DF74A343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927" y="1611125"/>
            <a:ext cx="2286737" cy="10592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5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8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357167"/>
            <a:ext cx="9311216" cy="561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D967-718B-4135-8DAC-F9FDD2C3328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2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2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92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00" y="158239"/>
            <a:ext cx="11705733" cy="5619762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rgbClr val="005A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grpSp>
        <p:nvGrpSpPr>
          <p:cNvPr id="24" name="Grouper 3"/>
          <p:cNvGrpSpPr/>
          <p:nvPr userDrawn="1"/>
        </p:nvGrpSpPr>
        <p:grpSpPr>
          <a:xfrm>
            <a:off x="444591" y="80031"/>
            <a:ext cx="5470094" cy="5470094"/>
            <a:chOff x="-78531" y="259381"/>
            <a:chExt cx="4780468" cy="4780468"/>
          </a:xfrm>
          <a:noFill/>
        </p:grpSpPr>
        <p:sp>
          <p:nvSpPr>
            <p:cNvPr id="25" name="Rectangle 4"/>
            <p:cNvSpPr/>
            <p:nvPr/>
          </p:nvSpPr>
          <p:spPr>
            <a:xfrm rot="2700000">
              <a:off x="-78531" y="259381"/>
              <a:ext cx="4780468" cy="4780468"/>
            </a:xfrm>
            <a:custGeom>
              <a:avLst/>
              <a:gdLst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0 w 5470094"/>
                <a:gd name="connsiteY3" fmla="*/ 5470094 h 5470094"/>
                <a:gd name="connsiteX4" fmla="*/ 0 w 5470094"/>
                <a:gd name="connsiteY4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70094 w 5470094"/>
                <a:gd name="connsiteY2" fmla="*/ 5470094 h 5470094"/>
                <a:gd name="connsiteX3" fmla="*/ 4312961 w 5470094"/>
                <a:gd name="connsiteY3" fmla="*/ 5457018 h 5470094"/>
                <a:gd name="connsiteX4" fmla="*/ 0 w 5470094"/>
                <a:gd name="connsiteY4" fmla="*/ 5470094 h 5470094"/>
                <a:gd name="connsiteX5" fmla="*/ 0 w 5470094"/>
                <a:gd name="connsiteY5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29717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312961 w 5470094"/>
                <a:gd name="connsiteY4" fmla="*/ 5457018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70094 w 5470094"/>
                <a:gd name="connsiteY3" fmla="*/ 5470094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  <a:gd name="connsiteX0" fmla="*/ 0 w 5470094"/>
                <a:gd name="connsiteY0" fmla="*/ 0 h 5470094"/>
                <a:gd name="connsiteX1" fmla="*/ 5470094 w 5470094"/>
                <a:gd name="connsiteY1" fmla="*/ 0 h 5470094"/>
                <a:gd name="connsiteX2" fmla="*/ 5456447 w 5470094"/>
                <a:gd name="connsiteY2" fmla="*/ 4205380 h 5470094"/>
                <a:gd name="connsiteX3" fmla="*/ 5453078 w 5470094"/>
                <a:gd name="connsiteY3" fmla="*/ 4211881 h 5470094"/>
                <a:gd name="connsiteX4" fmla="*/ 4213180 w 5470094"/>
                <a:gd name="connsiteY4" fmla="*/ 5459453 h 5470094"/>
                <a:gd name="connsiteX5" fmla="*/ 0 w 5470094"/>
                <a:gd name="connsiteY5" fmla="*/ 5470094 h 5470094"/>
                <a:gd name="connsiteX6" fmla="*/ 0 w 5470094"/>
                <a:gd name="connsiteY6" fmla="*/ 0 h 547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0094" h="5470094">
                  <a:moveTo>
                    <a:pt x="0" y="0"/>
                  </a:moveTo>
                  <a:lnTo>
                    <a:pt x="5470094" y="0"/>
                  </a:lnTo>
                  <a:lnTo>
                    <a:pt x="5456447" y="4205380"/>
                  </a:lnTo>
                  <a:lnTo>
                    <a:pt x="5453078" y="4211881"/>
                  </a:lnTo>
                  <a:lnTo>
                    <a:pt x="4213180" y="5459453"/>
                  </a:lnTo>
                  <a:lnTo>
                    <a:pt x="0" y="54700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12970" y="1150882"/>
              <a:ext cx="2997466" cy="2997466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Rectangle 26"/>
            <p:cNvSpPr/>
            <p:nvPr/>
          </p:nvSpPr>
          <p:spPr>
            <a:xfrm rot="2700000">
              <a:off x="1550644" y="1904662"/>
              <a:ext cx="1511652" cy="151165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E5156-1526-4174-A06D-F9CF9C1D82A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8BEA63-A07B-4016-A5DE-49AF6123E8F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DD4CFC-C8E9-4598-9805-04D4EB69790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4DCF9-254E-40C7-9E72-DA47EB332D61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66863F-1C6E-4897-A2C3-9DB9B882B47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45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2100" dirty="0">
                <a:solidFill>
                  <a:srgbClr val="FFFFFF"/>
                </a:solidFill>
              </a:rPr>
              <a:t>We strive to be the premier engineering solutions partner, committed to delivering complex projects from vision 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>
                <a:solidFill>
                  <a:srgbClr val="FFFFFF"/>
                </a:solidFill>
              </a:rPr>
              <a:t>to reality for a sustainable lifespan. </a:t>
            </a:r>
          </a:p>
        </p:txBody>
      </p:sp>
      <p:sp>
        <p:nvSpPr>
          <p:cNvPr id="21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Our vision</a:t>
            </a:r>
            <a:endParaRPr lang="en-CA" sz="2100" noProof="1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B261-9CA6-474F-ABC3-5265710F69C8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9ECB-41B7-4B6E-A259-C127C44E97FB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B9EDB8-EB5A-47F1-A860-3FC413F50B7F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FA25AA-3921-4FC0-82F4-467A22F25D3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918477-46A8-4726-907D-B8F28D4FF7D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06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ACBB95-3D73-4073-ADAD-00F5F7A0ED86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B917F65-BD0F-4751-8B91-BF7B4E7F52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4" y="2432985"/>
            <a:ext cx="7502136" cy="261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Founded in 1911, SNC-Lavalin is a global fully integrated professional services and project management company and a major player in the ownership of infrastructure. From offices around the world, SNC-Lavalin's employees are proud to build what matters. Our teams provide comprehensive end-to-end project solutions – including capital investment, consulting, design, engineering, construction, sustaining capital and operations and maintenance – to clients in oil and gas, nuclear, mining and metallurgy, infrastructure and power.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prstClr val="white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 July 3, 2017, SNC-Lavalin acquired Atkins, one of the world’s most respected design, engineering and project management consultancies.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itre 49">
            <a:extLst>
              <a:ext uri="{FF2B5EF4-FFF2-40B4-BE49-F238E27FC236}">
                <a16:creationId xmlns:a16="http://schemas.microsoft.com/office/drawing/2014/main" id="{0118FAC6-33EC-4ED1-AB4E-CA0E8BAFC700}"/>
              </a:ext>
            </a:extLst>
          </p:cNvPr>
          <p:cNvSpPr txBox="1">
            <a:spLocks/>
          </p:cNvSpPr>
          <p:nvPr userDrawn="1"/>
        </p:nvSpPr>
        <p:spPr>
          <a:xfrm>
            <a:off x="911424" y="1238239"/>
            <a:ext cx="10369152" cy="10081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 world leader</a:t>
            </a:r>
            <a:r>
              <a:rPr lang="en-CA" sz="2800" noProof="1"/>
              <a:t>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85863" y="2759978"/>
            <a:ext cx="3867439" cy="3864871"/>
            <a:chOff x="8085863" y="2759978"/>
            <a:chExt cx="3867439" cy="3864871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8085863" y="2759978"/>
              <a:ext cx="3864869" cy="3864871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8624633" y="3296873"/>
              <a:ext cx="3327972" cy="332797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9175008" y="3850547"/>
              <a:ext cx="2774299" cy="2774302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9707509" y="4379053"/>
              <a:ext cx="2245793" cy="224579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9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5FDDD7-5A48-4C54-8256-98AC3491538B}"/>
              </a:ext>
            </a:extLst>
          </p:cNvPr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4949" y="483518"/>
            <a:ext cx="7776864" cy="5419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1800" b="0" kern="1200" cap="none" spc="0" baseline="0">
                <a:solidFill>
                  <a:srgbClr val="009CC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i="1" noProof="1">
                <a:solidFill>
                  <a:schemeClr val="accent1"/>
                </a:solidFill>
              </a:rPr>
              <a:t>Our values are the essence of our company’s identity.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They represent how we act, speak and behave together, </a:t>
            </a:r>
            <a:br>
              <a:rPr lang="en-US" i="1" noProof="1">
                <a:solidFill>
                  <a:schemeClr val="accent1"/>
                </a:solidFill>
              </a:rPr>
            </a:br>
            <a:r>
              <a:rPr lang="en-US" i="1" noProof="1">
                <a:solidFill>
                  <a:schemeClr val="accent1"/>
                </a:solidFill>
              </a:rPr>
              <a:t>and how we engage with our clients and stakeholders.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4260045"/>
            <a:ext cx="2685225" cy="2685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214443" y="4098574"/>
            <a:ext cx="1512168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redefine engineering by thinking boldly, proudly and differently.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23" y="3477429"/>
            <a:ext cx="3725738" cy="2690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214443" y="3383676"/>
            <a:ext cx="1996063" cy="4565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work together and embrace each other’s unique contribution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to deliver amazing results for all.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214443" y="1795846"/>
            <a:ext cx="2088231" cy="5914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noProof="1">
                <a:solidFill>
                  <a:schemeClr val="tx2"/>
                </a:solidFill>
              </a:rPr>
              <a:t>We put safety at the heart of everything we do, to safeguard people, assets and the environment.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49" y="1961489"/>
            <a:ext cx="1643458" cy="26017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5214443" y="2645698"/>
            <a:ext cx="1656184" cy="4795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 baseline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solidFill>
                  <a:schemeClr val="tx2"/>
                </a:solidFill>
              </a:rPr>
              <a:t>We do the right thing, </a:t>
            </a:r>
            <a:br>
              <a:rPr lang="en-US" sz="1000" i="1" dirty="0">
                <a:solidFill>
                  <a:schemeClr val="tx2"/>
                </a:solidFill>
              </a:rPr>
            </a:br>
            <a:r>
              <a:rPr lang="en-US" sz="1000" i="1" dirty="0">
                <a:solidFill>
                  <a:schemeClr val="tx2"/>
                </a:solidFill>
              </a:rPr>
              <a:t>no matter what, and are accountable for our actions.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5" y="2750435"/>
            <a:ext cx="2363538" cy="2701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AAD1F8D-C02F-4972-942D-A48A9672428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7CE8B9-3016-45FE-A1CC-B4BB5EF10C86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A85129-307C-42A9-89D2-F2F331A91A9E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B04AAC-4831-4AC2-AE52-1E626268D08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83E06-83BD-48E8-A360-981C83DF5E02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79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 (followed by: </a:t>
            </a:r>
            <a:r>
              <a:rPr lang="en-CA" dirty="0" err="1"/>
              <a:t>Enter+tab</a:t>
            </a:r>
            <a:r>
              <a:rPr lang="en-CA" dirty="0"/>
              <a:t> for normal text and bullet points)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137D66-5F0E-491C-957F-41F44C7099C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3E432A-F64E-4B34-8768-9B2CAD7C1422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FE1A04-55D9-494D-831C-125CCFEBF32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BBEB9A-28E8-402C-9DAB-70C1B713CB97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781FC3-1E7F-416C-A77F-AE781885CAC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1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FBE35E-5AD4-4FC9-ADF2-D8DA7E2977E1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F072456-1E6D-4302-9E36-4DC4B1820F0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9CF762-5D14-4B82-B15F-64F3CA2C5AD4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71236D-85EF-4FEE-BD24-75CD4BF099D8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8FC686-93A2-4B7F-BA13-B025BE9DE4CD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5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4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1837C-7F4C-421F-801B-2E0095EAC41F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25EFB2-0065-48E9-8734-12D503D0359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A32784-FE42-4A38-914E-BCE6FF95461D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E09611-F9C8-4D34-BAB4-7FAB9A9ADA12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65D8CD-4950-421A-BF34-9D1FD78C33BF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90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 dirty="0"/>
              <a:t>Click here to add subtitle</a:t>
            </a:r>
          </a:p>
          <a:p>
            <a:pPr lvl="1"/>
            <a:r>
              <a:rPr lang="en-CA" dirty="0"/>
              <a:t>Normal text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4"/>
            <a:r>
              <a:rPr lang="en-CA" dirty="0"/>
              <a:t>Fourth level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BD25-A0D5-455D-8A52-CFF2B9EA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9B98F-C3CC-49BC-9B4A-D6193EDA9FA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1A4F16-F64A-4F67-AE2F-384F90A3DA5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A6628B-12EE-46AB-9871-DE32FAF363E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0AE35C-91B3-4854-9368-B65ACDFD003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B516DE-E356-400E-8E8D-AC87F5E8EC8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7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381000" y="403223"/>
            <a:ext cx="10515600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200" b="1">
                <a:solidFill>
                  <a:srgbClr val="780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5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r>
              <a:rPr lang="en-CA" noProof="0" dirty="0"/>
              <a:t>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 dirty="0"/>
              <a:t>Click here to add subtitle</a:t>
            </a:r>
            <a:endParaRPr lang="en-CA" noProof="0" dirty="0"/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BD2432-6567-4B96-B3EA-8F26117AE9E5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BE098C-7776-40AE-82A9-F4177D75E258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F5B46D-5E5E-4677-B1BB-70268A1E3A8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7FF359-6226-4D11-961E-07C6E1786129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62BF60-A5AB-4450-8900-0F019CF43E0B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71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Vertic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texte 4"/>
          <p:cNvSpPr>
            <a:spLocks noGrp="1"/>
          </p:cNvSpPr>
          <p:nvPr>
            <p:ph type="body" sz="quarter" idx="60" hasCustomPrompt="1"/>
          </p:nvPr>
        </p:nvSpPr>
        <p:spPr>
          <a:xfrm>
            <a:off x="912283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4468399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8024515" y="4925961"/>
            <a:ext cx="3265200" cy="684000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97F3-C325-44A7-ACFC-FE81B275C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67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89"/>
            <a:ext cx="3266060" cy="3174659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32D04-D5D4-465E-AF2B-1A4FF02243F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3AA545-1408-4A1C-AAB6-9C754DFCB93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258CDC-3E5C-4BAE-BF56-C1A4B770C89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BBA020-9D62-4762-9FD4-46324D15A92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695C65-ED33-452D-A46A-DE8E31DFE15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- Horizontal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quarter" idx="32" hasCustomPrompt="1"/>
          </p:nvPr>
        </p:nvSpPr>
        <p:spPr>
          <a:xfrm>
            <a:off x="912553" y="1456865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53" hasCustomPrompt="1"/>
          </p:nvPr>
        </p:nvSpPr>
        <p:spPr>
          <a:xfrm>
            <a:off x="912553" y="294400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55" hasCustomPrompt="1"/>
          </p:nvPr>
        </p:nvSpPr>
        <p:spPr>
          <a:xfrm>
            <a:off x="912553" y="4431146"/>
            <a:ext cx="6823864" cy="117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 marL="176400" indent="-176400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Pct val="100000"/>
              <a:buFont typeface="Lucida Grande"/>
              <a:buChar char="›"/>
              <a:defRPr sz="1200"/>
            </a:lvl2pPr>
            <a:lvl3pPr marL="176400" indent="-176400">
              <a:lnSpc>
                <a:spcPts val="1500"/>
              </a:lnSpc>
              <a:buFont typeface="Lucida Grande"/>
              <a:buChar char="›"/>
              <a:defRPr/>
            </a:lvl3pPr>
          </a:lstStyle>
          <a:p>
            <a:pPr lvl="0"/>
            <a:r>
              <a:rPr lang="en-CA" dirty="0"/>
              <a:t>Title </a:t>
            </a:r>
          </a:p>
          <a:p>
            <a:pPr lvl="1"/>
            <a:r>
              <a:rPr lang="en-CA" dirty="0"/>
              <a:t>Detail 1</a:t>
            </a:r>
          </a:p>
          <a:p>
            <a:pPr lvl="1"/>
            <a:r>
              <a:rPr lang="en-CA" dirty="0"/>
              <a:t>Detail 2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00EF4-BA16-48C3-96F8-BB840BE74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294538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8023655" y="4432523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C90ADF-C799-4AD6-A367-669C9B00D28D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FBFB1E-E119-4AE7-84D9-C504C14E9F7A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8A5B61-503F-40A2-AC47-0DD5D4DC7EDB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8DFA1B-8A94-4692-9942-FC75D51E3A6F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65BA5F-95CD-4453-B548-620167B5DC6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02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/ font size redu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86EDB06-AED1-41B0-9B08-FBA87DEF31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2283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3A27A4B-6B64-4B6D-BE8E-EEF38252ED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64678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1D136-5B43-46B9-A0F9-B1763CBC0E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24515" y="2694977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38725F9-1BD5-4772-8559-79ABE4D931F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283" y="4922334"/>
            <a:ext cx="3265200" cy="695324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F92DE13-EFDA-4B4E-8F35-89617D7664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4678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90AA369-EDCD-4809-83F9-1F297673AB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24515" y="4922334"/>
            <a:ext cx="3265200" cy="695325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defRPr sz="1500" baseline="0"/>
            </a:lvl1pPr>
            <a:lvl2pPr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defRPr sz="1200" baseline="0"/>
            </a:lvl2pPr>
          </a:lstStyle>
          <a:p>
            <a:pPr lvl="0"/>
            <a:r>
              <a:rPr lang="en-CA" dirty="0"/>
              <a:t>Project name</a:t>
            </a:r>
          </a:p>
          <a:p>
            <a:pPr lvl="1"/>
            <a:r>
              <a:rPr lang="en-CA" dirty="0"/>
              <a:t>Very small descriptive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E4CAD-F803-4D51-B4ED-F96912874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8023655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68"/>
          </p:nvPr>
        </p:nvSpPr>
        <p:spPr>
          <a:xfrm>
            <a:off x="8023655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69"/>
          </p:nvPr>
        </p:nvSpPr>
        <p:spPr>
          <a:xfrm>
            <a:off x="912283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912283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1"/>
          </p:nvPr>
        </p:nvSpPr>
        <p:spPr>
          <a:xfrm>
            <a:off x="4463818" y="1449390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72"/>
          </p:nvPr>
        </p:nvSpPr>
        <p:spPr>
          <a:xfrm>
            <a:off x="4463818" y="3700977"/>
            <a:ext cx="3266060" cy="1175823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76F446-FECF-4E24-BDB7-F21A70ADE1E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E1A1E-B37E-41A2-9308-13D44E5AED1F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8C36B8-0EE9-416B-9D1B-BD7C591088EC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9CCA97-52C3-4118-B0CE-955CC8BDF774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1A2D70-BF8B-4423-B130-6C2FBDAED3F0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56A86-F3ED-432A-B534-3CA748E6B022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A76682-8D24-41DD-AA78-43913F863B10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EEAF4F7-785E-4966-BAF9-C4A707277B55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B00E27-6CD4-415E-BA00-7C897F6576D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C7DD8C-1BC6-4BCC-9FA2-C6E8B99417F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9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9D8923-2409-4943-B3A8-3BF9191DAC7A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53F322D-0934-45A8-BBA7-5DC1FD05A8E3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1DA51F-7253-4718-8641-1EA2B30A09EA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7B5CE-B310-4109-BE8C-92910623A686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FCF091-D88D-4DF6-B75F-A2DF25E339FA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7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C344A-3A1A-43CE-9D2D-56ACA13BD6E0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0857DA-1F90-4748-B654-E63B19816A59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81AB6F-A275-4D18-AA3D-2DEB4DEAC779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2A6250-72EA-4A1B-8743-A92936287715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F78514-FA74-4D5B-80BC-061A267E891E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58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8ED4E-DBFE-46B2-BF07-9492130E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424" y="1640095"/>
            <a:ext cx="2657275" cy="32266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556B0B-A937-4069-8E41-E81CBB013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2082768"/>
            <a:ext cx="2657276" cy="353489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A2BA475-3872-4E1B-ACA8-999297036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45627" y="6284413"/>
            <a:ext cx="5096093" cy="19679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210E657-6752-45F0-B0F2-A27FF54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64775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868E759-0532-45F4-9ECA-5B364A9C8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424" y="1054042"/>
            <a:ext cx="10368293" cy="34454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3775323" y="1640095"/>
            <a:ext cx="8177328" cy="3984418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9930A4-7B63-4759-8B05-5A3B672F6566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C895C3-E013-470F-BCDB-5F8EA70C8E51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FB1BC4-2225-47E9-A59D-B3CE77D2FDA8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0E4323-EE64-424E-AB93-930C2365C64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1A94EB-29EC-4B3F-87E7-DCCBE3A17415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05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485E-1768-4878-99AE-03CA5AFAFA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423" y="1527966"/>
            <a:ext cx="10369151" cy="319885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E4F2E-1D96-4BAC-9EBA-0038AF6EAF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1423" y="4880611"/>
            <a:ext cx="4966895" cy="73704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5E2B4-9928-4D28-ACD8-21DCE9E49D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3955" y="4881058"/>
            <a:ext cx="4976620" cy="736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1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Aft>
                <a:spcPts val="300"/>
              </a:spcAft>
              <a:defRPr sz="1100">
                <a:solidFill>
                  <a:schemeClr val="accent1"/>
                </a:solidFill>
              </a:defRPr>
            </a:lvl2pPr>
            <a:lvl3pPr marL="108000" indent="-108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900" i="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4EC7D187-969F-418F-820C-646B0670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60D1BA9-7005-433F-A648-3DBE7416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8300"/>
            <a:ext cx="10369152" cy="9219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CA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895477"/>
            <a:ext cx="4981575" cy="282222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B3076-6911-491E-B4DB-D360D08A67FC}"/>
              </a:ext>
            </a:extLst>
          </p:cNvPr>
          <p:cNvGrpSpPr/>
          <p:nvPr userDrawn="1"/>
        </p:nvGrpSpPr>
        <p:grpSpPr>
          <a:xfrm>
            <a:off x="10068209" y="5892668"/>
            <a:ext cx="1543923" cy="732181"/>
            <a:chOff x="7241120" y="5892668"/>
            <a:chExt cx="1543923" cy="732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F34219-0320-43CE-BBBC-787BE8851AB5}"/>
                </a:ext>
              </a:extLst>
            </p:cNvPr>
            <p:cNvCxnSpPr/>
            <p:nvPr userDrawn="1"/>
          </p:nvCxnSpPr>
          <p:spPr>
            <a:xfrm flipH="1">
              <a:off x="7241120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26A958-D956-409B-A384-2C8D42C73690}"/>
                </a:ext>
              </a:extLst>
            </p:cNvPr>
            <p:cNvCxnSpPr/>
            <p:nvPr userDrawn="1"/>
          </p:nvCxnSpPr>
          <p:spPr>
            <a:xfrm flipH="1">
              <a:off x="7512783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497D1F-5C7B-4B33-BDFF-62446E9B07ED}"/>
                </a:ext>
              </a:extLst>
            </p:cNvPr>
            <p:cNvCxnSpPr/>
            <p:nvPr userDrawn="1"/>
          </p:nvCxnSpPr>
          <p:spPr>
            <a:xfrm flipH="1">
              <a:off x="7777654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A6D465-A3F0-426C-80D7-B7BAE1E20193}"/>
                </a:ext>
              </a:extLst>
            </p:cNvPr>
            <p:cNvCxnSpPr/>
            <p:nvPr userDrawn="1"/>
          </p:nvCxnSpPr>
          <p:spPr>
            <a:xfrm flipH="1">
              <a:off x="8052862" y="5892668"/>
              <a:ext cx="732181" cy="732181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72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DE859-2F32-BA0D-F1A6-1279D16C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F8AA-7352-4266-8E66-505339EB5D9B}" type="datetimeFigureOut">
              <a:rPr lang="en-GB" smtClean="0"/>
              <a:t>21/02/2025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CBE59-64DE-BDF1-2740-658B9A6E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01478-C7DE-EB94-AB53-49248EA8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C8C7-0653-4A3F-A967-07C89D650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17" y="3284539"/>
            <a:ext cx="10363200" cy="866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17" y="4221163"/>
            <a:ext cx="8534400" cy="406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8D8D0C-E413-4DFF-B5DA-016136D679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88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C350E-F073-434D-98E6-B262F25C771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5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28D04-049D-4303-BF41-73DBB4884EE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059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2C9650-73F2-4DA0-BB3A-C275802F070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79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8B6761-B596-4DF6-990E-507B6C11963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445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314B3-6AE2-404A-92AD-A609E1029A0F}" type="slidenum">
              <a:rPr lang="en-GB" altLang="en-U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1" y="-26988"/>
            <a:ext cx="12153900" cy="18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NatEng_logo_New-Gree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219076"/>
            <a:ext cx="1496484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icture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765175"/>
            <a:ext cx="9311216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04293-DBA1-442D-8BA0-1568C8D2E3FE}" type="slidenum">
              <a:rPr lang="en-GB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000" y="158240"/>
            <a:ext cx="11712000" cy="5619761"/>
          </a:xfrm>
          <a:prstGeom prst="rect">
            <a:avLst/>
          </a:prstGeom>
          <a:solidFill>
            <a:srgbClr val="F6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CA" noProof="1"/>
              <a:t>Click to edit Master title style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1457064"/>
            <a:ext cx="10369152" cy="4167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Subtitle </a:t>
            </a:r>
          </a:p>
          <a:p>
            <a:pPr lvl="1"/>
            <a:r>
              <a:rPr lang="en-CA" noProof="0" dirty="0"/>
              <a:t>Normal text</a:t>
            </a:r>
          </a:p>
          <a:p>
            <a:pPr lvl="2"/>
            <a:r>
              <a:rPr lang="en-CA" noProof="0" dirty="0"/>
              <a:t>Second level</a:t>
            </a:r>
          </a:p>
          <a:p>
            <a:pPr lvl="3"/>
            <a:r>
              <a:rPr lang="en-CA" noProof="0" dirty="0"/>
              <a:t>Third level</a:t>
            </a:r>
          </a:p>
          <a:p>
            <a:pPr lvl="4"/>
            <a:r>
              <a:rPr lang="en-CA" noProof="0" dirty="0"/>
              <a:t>Fourth level</a:t>
            </a:r>
          </a:p>
          <a:p>
            <a:pPr lvl="5"/>
            <a:r>
              <a:rPr lang="en-CA" noProof="0" dirty="0"/>
              <a:t>Fifth level</a:t>
            </a:r>
          </a:p>
          <a:p>
            <a:pPr lvl="6"/>
            <a:r>
              <a:rPr lang="en-CA" noProof="0" dirty="0"/>
              <a:t>Sixth level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45627" y="6284412"/>
            <a:ext cx="5096093" cy="1967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Change Footer here: Insert &gt; Header and Footer (delete if none) </a:t>
            </a:r>
            <a:endParaRPr lang="en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3952" y="6481207"/>
            <a:ext cx="478699" cy="1897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E9205E6-0D8F-4FE6-AE74-F8DC77F0BF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 descr="Dark_blue_SNC_atkins_logo.png">
            <a:extLst>
              <a:ext uri="{FF2B5EF4-FFF2-40B4-BE49-F238E27FC236}">
                <a16:creationId xmlns:a16="http://schemas.microsoft.com/office/drawing/2014/main" id="{151FFD85-597B-497A-8E46-D0F4C070C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27" y="5962651"/>
            <a:ext cx="1086078" cy="579569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292697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 baseline="0">
          <a:solidFill>
            <a:schemeClr val="accent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Clr>
          <a:schemeClr val="bg1"/>
        </a:buClr>
        <a:buSzPct val="25000"/>
        <a:buFont typeface="Arial"/>
        <a:buNone/>
        <a:defRPr sz="2000" b="0" i="0" kern="1200" cap="none" spc="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600"/>
        </a:spcAft>
        <a:buClr>
          <a:schemeClr val="bg1"/>
        </a:buClr>
        <a:buSzPct val="25000"/>
        <a:buFont typeface="Arial"/>
        <a:buNone/>
        <a:tabLst/>
        <a:defRPr sz="1500" b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76400" indent="-17640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344488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Arial" pitchFamily="34" charset="0"/>
        <a:buChar char="›"/>
        <a:defRPr sz="150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4pPr>
      <a:lvl5pPr marL="517525" indent="-173038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>
          <a:solidFill>
            <a:schemeClr val="tx2"/>
          </a:solidFill>
          <a:latin typeface="Arial" pitchFamily="34" charset="0"/>
          <a:ea typeface="+mn-ea"/>
          <a:cs typeface="+mn-cs"/>
        </a:defRPr>
      </a:lvl5pPr>
      <a:lvl6pPr marL="688975" indent="-171450" algn="l" defTabSz="914400" rtl="0" eaLnBrk="1" latinLnBrk="0" hangingPunct="1">
        <a:lnSpc>
          <a:spcPts val="1800"/>
        </a:lnSpc>
        <a:spcBef>
          <a:spcPts val="150"/>
        </a:spcBef>
        <a:spcAft>
          <a:spcPts val="300"/>
        </a:spcAft>
        <a:buClr>
          <a:schemeClr val="accent2"/>
        </a:buClr>
        <a:buFont typeface="Lucida Grande"/>
        <a:buChar char="›"/>
        <a:defRPr sz="1500" i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88975" indent="-171450" algn="l" defTabSz="914400" rtl="0" eaLnBrk="1" latinLnBrk="0" hangingPunct="1">
        <a:lnSpc>
          <a:spcPts val="1500"/>
        </a:lnSpc>
        <a:spcBef>
          <a:spcPts val="150"/>
        </a:spcBef>
        <a:spcAft>
          <a:spcPts val="300"/>
        </a:spcAft>
        <a:buFont typeface="Arial" pitchFamily="34" charset="0"/>
        <a:buChar char="•"/>
        <a:defRPr sz="1200" b="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575">
          <p15:clr>
            <a:srgbClr val="F26B43"/>
          </p15:clr>
        </p15:guide>
        <p15:guide id="5" pos="7105">
          <p15:clr>
            <a:srgbClr val="F26B43"/>
          </p15:clr>
        </p15:guide>
        <p15:guide id="6" orient="horz" pos="354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1652313"/>
            <a:ext cx="10363200" cy="613809"/>
          </a:xfrm>
        </p:spPr>
        <p:txBody>
          <a:bodyPr/>
          <a:lstStyle/>
          <a:p>
            <a:br>
              <a:rPr lang="en-GB" b="0" dirty="0"/>
            </a:br>
            <a:r>
              <a:rPr lang="en-GB" dirty="0"/>
              <a:t>Biodiversity </a:t>
            </a:r>
            <a:r>
              <a:rPr lang="en-GB"/>
              <a:t>Net Gain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416" y="3933825"/>
            <a:ext cx="9780347" cy="863600"/>
          </a:xfrm>
        </p:spPr>
        <p:txBody>
          <a:bodyPr/>
          <a:lstStyle/>
          <a:p>
            <a:r>
              <a:rPr lang="en-GB" dirty="0"/>
              <a:t>Dr Nick White – Principal Advisor - Net Gain, </a:t>
            </a:r>
            <a:r>
              <a:rPr lang="en-GB"/>
              <a:t>Natural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42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ne drawing of a house and trees&#10;&#10;Description automatically generated">
            <a:extLst>
              <a:ext uri="{FF2B5EF4-FFF2-40B4-BE49-F238E27FC236}">
                <a16:creationId xmlns:a16="http://schemas.microsoft.com/office/drawing/2014/main" id="{6E474C1A-56E9-8C3D-5D5C-5ADA5C758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0" y="4491692"/>
            <a:ext cx="7162800" cy="2724912"/>
          </a:xfrm>
          <a:prstGeom prst="rect">
            <a:avLst/>
          </a:prstGeom>
        </p:spPr>
      </p:pic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865FD02A-0FF4-F7F0-F4AB-5A283DAF43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0" y="2090037"/>
            <a:ext cx="3889041" cy="2595934"/>
          </a:xfrm>
          <a:prstGeom prst="rect">
            <a:avLst/>
          </a:prstGeom>
        </p:spPr>
      </p:pic>
      <p:pic>
        <p:nvPicPr>
          <p:cNvPr id="10" name="Picture 9" descr="A stethoscope and a stethoscope&#10;&#10;Description automatically generated">
            <a:extLst>
              <a:ext uri="{FF2B5EF4-FFF2-40B4-BE49-F238E27FC236}">
                <a16:creationId xmlns:a16="http://schemas.microsoft.com/office/drawing/2014/main" id="{7144A76B-AB40-D7DF-8005-64CF47743D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399" y="2135894"/>
            <a:ext cx="4597710" cy="2586212"/>
          </a:xfrm>
          <a:prstGeom prst="rect">
            <a:avLst/>
          </a:prstGeom>
        </p:spPr>
      </p:pic>
      <p:pic>
        <p:nvPicPr>
          <p:cNvPr id="6" name="Picture 5" descr="A bee on a purple flower&#10;&#10;Description automatically generated">
            <a:extLst>
              <a:ext uri="{FF2B5EF4-FFF2-40B4-BE49-F238E27FC236}">
                <a16:creationId xmlns:a16="http://schemas.microsoft.com/office/drawing/2014/main" id="{3CE9420E-FCCD-50E5-3731-C62300ABC1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58" y="2090037"/>
            <a:ext cx="3889041" cy="258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9BF19-7AA1-BF5C-4D70-F2DADFBBCA6A}"/>
              </a:ext>
            </a:extLst>
          </p:cNvPr>
          <p:cNvSpPr txBox="1"/>
          <p:nvPr/>
        </p:nvSpPr>
        <p:spPr>
          <a:xfrm>
            <a:off x="1743954" y="230930"/>
            <a:ext cx="780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Multiple Crises</a:t>
            </a:r>
          </a:p>
        </p:txBody>
      </p:sp>
    </p:spTree>
    <p:extLst>
      <p:ext uri="{BB962C8B-B14F-4D97-AF65-F5344CB8AC3E}">
        <p14:creationId xmlns:p14="http://schemas.microsoft.com/office/powerpoint/2010/main" val="72195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261" y="2505009"/>
            <a:ext cx="4942974" cy="329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itle 1"/>
          <p:cNvSpPr>
            <a:spLocks noGrp="1"/>
          </p:cNvSpPr>
          <p:nvPr>
            <p:ph type="title"/>
          </p:nvPr>
        </p:nvSpPr>
        <p:spPr bwMode="auto">
          <a:xfrm>
            <a:off x="1514568" y="116633"/>
            <a:ext cx="7605769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3600" b="1" dirty="0"/>
              <a:t>Mandatory Biodiversity Net Gain – Key Components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265043" y="1496611"/>
            <a:ext cx="7275444" cy="4726940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/>
              <a:t>The Environment Act</a:t>
            </a:r>
          </a:p>
          <a:p>
            <a:r>
              <a:rPr lang="en-GB" altLang="en-US" dirty="0"/>
              <a:t>England only</a:t>
            </a:r>
          </a:p>
          <a:p>
            <a:r>
              <a:rPr lang="en-GB" altLang="en-US" dirty="0"/>
              <a:t>Amends the Town &amp; Country Planning Act (TCPA) &amp; 2008 Planning Act</a:t>
            </a:r>
          </a:p>
          <a:p>
            <a:r>
              <a:rPr lang="en-GB" altLang="en-US" dirty="0"/>
              <a:t>Applies down to mean low water</a:t>
            </a:r>
          </a:p>
          <a:p>
            <a:r>
              <a:rPr lang="en-GB" altLang="en-US" dirty="0"/>
              <a:t>Minimum 10% gain required calculated using Biodiversity Metric &amp; approval of a net gain plan</a:t>
            </a:r>
          </a:p>
          <a:p>
            <a:r>
              <a:rPr lang="en-GB" altLang="en-US" dirty="0"/>
              <a:t>Habitat secured at least 30 years</a:t>
            </a:r>
          </a:p>
          <a:p>
            <a:r>
              <a:rPr lang="en-GB" altLang="en-US" dirty="0"/>
              <a:t>Delivered, on-site, off-site or via statutory biodiversity credits</a:t>
            </a:r>
          </a:p>
          <a:p>
            <a:r>
              <a:rPr lang="en-GB" altLang="en-US" dirty="0"/>
              <a:t>National register for net gain sites</a:t>
            </a:r>
          </a:p>
          <a:p>
            <a:r>
              <a:rPr lang="en-GB" altLang="en-US" dirty="0"/>
              <a:t>Legal requirement from – February 12</a:t>
            </a:r>
            <a:r>
              <a:rPr lang="en-GB" altLang="en-US" baseline="30000" dirty="0"/>
              <a:t>th</a:t>
            </a:r>
            <a:r>
              <a:rPr lang="en-GB" altLang="en-US" dirty="0"/>
              <a:t> 2024 major TCPA development, 2</a:t>
            </a:r>
            <a:r>
              <a:rPr lang="en-GB" altLang="en-US" baseline="30000" dirty="0"/>
              <a:t>nd</a:t>
            </a:r>
            <a:r>
              <a:rPr lang="en-GB" altLang="en-US" dirty="0"/>
              <a:t> April 2024 minor TCPA developments + late 2025 (NSIP)</a:t>
            </a:r>
          </a:p>
          <a:p>
            <a:r>
              <a:rPr lang="en-GB" altLang="en-US" dirty="0"/>
              <a:t>Does not change existing legal protections</a:t>
            </a:r>
          </a:p>
        </p:txBody>
      </p:sp>
    </p:spTree>
    <p:extLst>
      <p:ext uri="{BB962C8B-B14F-4D97-AF65-F5344CB8AC3E}">
        <p14:creationId xmlns:p14="http://schemas.microsoft.com/office/powerpoint/2010/main" val="100373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8BCA-3AC2-998D-37FB-7DBAFFB8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297205"/>
            <a:ext cx="10515600" cy="6744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Exemptions + Tools for Smaller Development 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48DD-5CEC-7658-5D59-B98F2C5FE9E2}"/>
              </a:ext>
            </a:extLst>
          </p:cNvPr>
          <p:cNvSpPr txBox="1"/>
          <p:nvPr/>
        </p:nvSpPr>
        <p:spPr>
          <a:xfrm>
            <a:off x="206404" y="1851814"/>
            <a:ext cx="75835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80046"/>
                </a:solidFill>
              </a:rPr>
              <a:t>The following are fully exempt:</a:t>
            </a:r>
          </a:p>
          <a:p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Householder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Some custom/self-builds exempt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De minimis habitat impact exemption - less than 25m² (area habitat) or 5m long (linear habitat)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Permitted developments</a:t>
            </a:r>
          </a:p>
          <a:p>
            <a:endParaRPr lang="en-GB" sz="2000" dirty="0">
              <a:solidFill>
                <a:srgbClr val="780046"/>
              </a:solidFill>
            </a:endParaRPr>
          </a:p>
          <a:p>
            <a:r>
              <a:rPr lang="en-GB" sz="2000" dirty="0">
                <a:solidFill>
                  <a:srgbClr val="780046"/>
                </a:solidFill>
              </a:rPr>
              <a:t>Tools for Smaller Developments</a:t>
            </a:r>
          </a:p>
          <a:p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80046"/>
                </a:solidFill>
              </a:rPr>
              <a:t>Small Sites Metric </a:t>
            </a:r>
            <a:r>
              <a:rPr lang="en-GB" sz="2000" dirty="0">
                <a:solidFill>
                  <a:srgbClr val="780046"/>
                </a:solidFill>
              </a:rPr>
              <a:t>– lower user competency threshold but restrictions on use</a:t>
            </a:r>
          </a:p>
          <a:p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Simplified </a:t>
            </a:r>
            <a:r>
              <a:rPr lang="en-GB" sz="2000" b="1" dirty="0">
                <a:solidFill>
                  <a:srgbClr val="780046"/>
                </a:solidFill>
              </a:rPr>
              <a:t>habitat management &amp; monitoring plan template</a:t>
            </a:r>
          </a:p>
        </p:txBody>
      </p:sp>
      <p:pic>
        <p:nvPicPr>
          <p:cNvPr id="7" name="Picture 6" descr="A house with a stone wall and a stone walkway&#10;&#10;Description automatically generated">
            <a:extLst>
              <a:ext uri="{FF2B5EF4-FFF2-40B4-BE49-F238E27FC236}">
                <a16:creationId xmlns:a16="http://schemas.microsoft.com/office/drawing/2014/main" id="{7584B422-537C-E649-AA15-82A7A53797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452" y="3770142"/>
            <a:ext cx="3133144" cy="2817628"/>
          </a:xfrm>
          <a:prstGeom prst="rect">
            <a:avLst/>
          </a:prstGeom>
        </p:spPr>
      </p:pic>
      <p:pic>
        <p:nvPicPr>
          <p:cNvPr id="5" name="Picture 4" descr="A house on a blueprint&#10;&#10;Description automatically generated">
            <a:extLst>
              <a:ext uri="{FF2B5EF4-FFF2-40B4-BE49-F238E27FC236}">
                <a16:creationId xmlns:a16="http://schemas.microsoft.com/office/drawing/2014/main" id="{8156E16E-3506-87EA-0BF8-E7DDD837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452" y="1937597"/>
            <a:ext cx="3133144" cy="20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5586-ECEC-EDD0-CE83-65F63712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The Value of Habitats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A3FC0-D57C-38D2-E94F-EB94413D1DF4}"/>
              </a:ext>
            </a:extLst>
          </p:cNvPr>
          <p:cNvSpPr txBox="1"/>
          <p:nvPr/>
        </p:nvSpPr>
        <p:spPr>
          <a:xfrm>
            <a:off x="268913" y="1890516"/>
            <a:ext cx="75668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Habitats are vital to wildlife + benefit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2 ways to achieve BNG, a) more and/or b) better quality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Use of a standardised statutory biodiversity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Contains all area-based and linear habitat types found on land &amp; around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Habitats have different values + some are easier to create than others – seek advice</a:t>
            </a:r>
          </a:p>
          <a:p>
            <a:endParaRPr lang="en-GB" sz="2000" dirty="0">
              <a:solidFill>
                <a:srgbClr val="7800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80046"/>
                </a:solidFill>
              </a:rPr>
              <a:t>Enhancing existing habitat scores more highly than creating new habitat from scratch</a:t>
            </a:r>
          </a:p>
        </p:txBody>
      </p:sp>
      <p:pic>
        <p:nvPicPr>
          <p:cNvPr id="9" name="Picture 8" descr="A map of a neighborhood&#10;&#10;AI-generated content may be incorrect.">
            <a:extLst>
              <a:ext uri="{FF2B5EF4-FFF2-40B4-BE49-F238E27FC236}">
                <a16:creationId xmlns:a16="http://schemas.microsoft.com/office/drawing/2014/main" id="{57E0D1CB-2570-F589-5EBC-E8AA838A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7" y="1751487"/>
            <a:ext cx="3924016" cy="2271799"/>
          </a:xfrm>
          <a:prstGeom prst="rect">
            <a:avLst/>
          </a:prstGeom>
        </p:spPr>
      </p:pic>
      <p:pic>
        <p:nvPicPr>
          <p:cNvPr id="11" name="Picture 10" descr="A road with a path and buildings in the background&#10;&#10;AI-generated content may be incorrect.">
            <a:extLst>
              <a:ext uri="{FF2B5EF4-FFF2-40B4-BE49-F238E27FC236}">
                <a16:creationId xmlns:a16="http://schemas.microsoft.com/office/drawing/2014/main" id="{657B53D1-BBB5-1464-B0BC-7CAB74695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8" y="4101984"/>
            <a:ext cx="3924015" cy="2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2869-6C34-4120-BE75-2A3225A0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20" y="204396"/>
            <a:ext cx="9311216" cy="561975"/>
          </a:xfrm>
        </p:spPr>
        <p:txBody>
          <a:bodyPr/>
          <a:lstStyle/>
          <a:p>
            <a:pPr algn="ctr"/>
            <a:r>
              <a:rPr lang="en-GB" sz="3600" b="1" dirty="0"/>
              <a:t>Mechanisms for Biodiversity Net Gain Delivery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C2975-84D3-4ECD-B183-3C881B5C7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61" y="3429000"/>
            <a:ext cx="2800662" cy="210049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044EE-CEBB-43F9-8D44-E2AE73F31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254" y="3467604"/>
            <a:ext cx="3168074" cy="211015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5189BD-4E80-43AF-80CF-0BF9DFCE43E9}"/>
              </a:ext>
            </a:extLst>
          </p:cNvPr>
          <p:cNvCxnSpPr>
            <a:cxnSpLocks/>
          </p:cNvCxnSpPr>
          <p:nvPr/>
        </p:nvCxnSpPr>
        <p:spPr>
          <a:xfrm>
            <a:off x="8057067" y="2264898"/>
            <a:ext cx="0" cy="441725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A281CF-821F-4D5E-BD19-0F4A90487C62}"/>
              </a:ext>
            </a:extLst>
          </p:cNvPr>
          <p:cNvSpPr txBox="1"/>
          <p:nvPr/>
        </p:nvSpPr>
        <p:spPr>
          <a:xfrm>
            <a:off x="1167618" y="2264898"/>
            <a:ext cx="219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80046"/>
                </a:solidFill>
              </a:rPr>
              <a:t>Onsite (units</a:t>
            </a:r>
            <a:r>
              <a:rPr lang="en-GB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3A28-893A-4424-A808-48E3F1792F6F}"/>
              </a:ext>
            </a:extLst>
          </p:cNvPr>
          <p:cNvSpPr txBox="1"/>
          <p:nvPr/>
        </p:nvSpPr>
        <p:spPr>
          <a:xfrm>
            <a:off x="4768954" y="2276621"/>
            <a:ext cx="219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80046"/>
                </a:solidFill>
              </a:rPr>
              <a:t>Offsite (units</a:t>
            </a:r>
            <a:r>
              <a:rPr lang="en-GB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4266D-AA2F-49B8-9B14-2AF3819F9685}"/>
              </a:ext>
            </a:extLst>
          </p:cNvPr>
          <p:cNvSpPr txBox="1"/>
          <p:nvPr/>
        </p:nvSpPr>
        <p:spPr>
          <a:xfrm>
            <a:off x="9008013" y="2184357"/>
            <a:ext cx="219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80046"/>
                </a:solidFill>
              </a:rPr>
              <a:t>Statutory Credits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F5DAC-A6AB-4E8E-ABFB-9C63A41A2D51}"/>
              </a:ext>
            </a:extLst>
          </p:cNvPr>
          <p:cNvSpPr txBox="1"/>
          <p:nvPr/>
        </p:nvSpPr>
        <p:spPr>
          <a:xfrm>
            <a:off x="2632583" y="2695190"/>
            <a:ext cx="3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80046"/>
                </a:solidFill>
              </a:rPr>
              <a:t>Potentially in full or combination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D78185-EC7E-4A2A-ABAE-7C26EB383BCA}"/>
              </a:ext>
            </a:extLst>
          </p:cNvPr>
          <p:cNvSpPr txBox="1"/>
          <p:nvPr/>
        </p:nvSpPr>
        <p:spPr>
          <a:xfrm>
            <a:off x="8876719" y="2746845"/>
            <a:ext cx="285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rgbClr val="780046"/>
                </a:solidFill>
              </a:rPr>
              <a:t>Only if units not available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29C6B-C044-4B41-9B98-588277FA9FCF}"/>
              </a:ext>
            </a:extLst>
          </p:cNvPr>
          <p:cNvSpPr txBox="1"/>
          <p:nvPr/>
        </p:nvSpPr>
        <p:spPr>
          <a:xfrm>
            <a:off x="-119271" y="5877530"/>
            <a:ext cx="4518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80046"/>
                </a:solidFill>
              </a:rPr>
              <a:t>Delivered via habitat creation/enhancement via soft estate/green infrastructure/landscaping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0A258B-B13A-4F9A-A204-098F2709634B}"/>
              </a:ext>
            </a:extLst>
          </p:cNvPr>
          <p:cNvSpPr txBox="1"/>
          <p:nvPr/>
        </p:nvSpPr>
        <p:spPr>
          <a:xfrm>
            <a:off x="4134933" y="5847374"/>
            <a:ext cx="3922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80046"/>
                </a:solidFill>
              </a:rPr>
              <a:t>Delivered ‘locally’ through new habitat creation/enhancement on land holdings or via habitat banks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C0933-E6A7-413B-A4BB-31CC0FD5DB9F}"/>
              </a:ext>
            </a:extLst>
          </p:cNvPr>
          <p:cNvSpPr txBox="1"/>
          <p:nvPr/>
        </p:nvSpPr>
        <p:spPr>
          <a:xfrm>
            <a:off x="8229599" y="5847374"/>
            <a:ext cx="3922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80046"/>
                </a:solidFill>
              </a:rPr>
              <a:t>Delivered through landscape-scale strategic habitat creation delivering nature-based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3DEAC-467D-4D68-938F-94A1E9EFB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115" y="3381810"/>
            <a:ext cx="2667984" cy="21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53F214F-6604-1510-ABD3-55C62B512885}"/>
              </a:ext>
            </a:extLst>
          </p:cNvPr>
          <p:cNvSpPr txBox="1"/>
          <p:nvPr/>
        </p:nvSpPr>
        <p:spPr>
          <a:xfrm>
            <a:off x="2006222" y="381604"/>
            <a:ext cx="77109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Biodiversity Gain Site Register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95B62-39BB-1379-FA14-9B2099D4B0AE}"/>
              </a:ext>
            </a:extLst>
          </p:cNvPr>
          <p:cNvSpPr txBox="1"/>
          <p:nvPr/>
        </p:nvSpPr>
        <p:spPr>
          <a:xfrm>
            <a:off x="662084" y="1668522"/>
            <a:ext cx="54339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800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800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00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evidence the recording of off-site biodiversity gains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800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00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gain sites meet eligibility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800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00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Safeguard against double counting of off-site enhancements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800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7800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transparency in BNG delivery in local areas.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000" dirty="0">
              <a:solidFill>
                <a:srgbClr val="78004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78004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N.B. – Any offsite BNG used </a:t>
            </a:r>
            <a:r>
              <a:rPr lang="en-US" sz="2000" u="sng" dirty="0">
                <a:solidFill>
                  <a:srgbClr val="78004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must</a:t>
            </a:r>
            <a:r>
              <a:rPr lang="en-US" sz="2000" dirty="0">
                <a:solidFill>
                  <a:srgbClr val="78004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be allocated on the register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780046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Picture 5" descr="A stream with grass and trees&#10;&#10;Description automatically generated">
            <a:extLst>
              <a:ext uri="{FF2B5EF4-FFF2-40B4-BE49-F238E27FC236}">
                <a16:creationId xmlns:a16="http://schemas.microsoft.com/office/drawing/2014/main" id="{5090FD0A-6528-7EFD-CBA1-35C3AC191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529" y="2254609"/>
            <a:ext cx="5270698" cy="39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9F4D-B947-42E3-8CDE-2AB823A1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/>
              <a:t>Top Tips</a:t>
            </a:r>
            <a:endParaRPr lang="en-GB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A1440B-A425-40F8-A972-2D48E1F6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8838"/>
            <a:ext cx="10972800" cy="5089161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 early – site allocation/selection/design stage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 high nature value sites if possible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Integrate nature into scheme design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to the LPA early – use pre-app advice</a:t>
            </a:r>
          </a:p>
          <a:p>
            <a:pPr marL="0" lvl="0" indent="0">
              <a:buNone/>
            </a:pP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Retain good existing habitat where possible</a:t>
            </a:r>
          </a:p>
          <a:p>
            <a:pPr marL="0" lvl="0" indent="0">
              <a:buNone/>
            </a:pP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or off-site or both? Consider strategy and pros and cons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Obtain data and advice</a:t>
            </a: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GB" sz="3200" dirty="0"/>
              <a:t>Involve maintenance/management contractors</a:t>
            </a:r>
          </a:p>
          <a:p>
            <a:pPr>
              <a:buFont typeface="Symbol" panose="05050102010706020507" pitchFamily="18" charset="2"/>
              <a:buChar char=""/>
            </a:pPr>
            <a:endParaRPr lang="en-GB" sz="32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 local habitat priorities to achieve BNG more easily</a:t>
            </a:r>
          </a:p>
          <a:p>
            <a:pPr lvl="0"/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on the net gain register can be used immediately</a:t>
            </a:r>
            <a:endParaRPr lang="en-GB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b="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3F260F-D06B-4E92-9E23-3D3AA165C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38110"/>
          <a:stretch/>
        </p:blipFill>
        <p:spPr>
          <a:xfrm>
            <a:off x="8437419" y="2407924"/>
            <a:ext cx="3596952" cy="37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CBA-7C7F-485D-A7CB-3C901710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A705-2363-46CB-AE3D-96D378F4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98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NC Lavalin Atkins Grey Template">
  <a:themeElements>
    <a:clrScheme name="SNC PPT">
      <a:dk1>
        <a:sysClr val="windowText" lastClr="000000"/>
      </a:dk1>
      <a:lt1>
        <a:sysClr val="window" lastClr="FFFFFF"/>
      </a:lt1>
      <a:dk2>
        <a:srgbClr val="58595B"/>
      </a:dk2>
      <a:lt2>
        <a:srgbClr val="CBCCCE"/>
      </a:lt2>
      <a:accent1>
        <a:srgbClr val="005A84"/>
      </a:accent1>
      <a:accent2>
        <a:srgbClr val="00A2DB"/>
      </a:accent2>
      <a:accent3>
        <a:srgbClr val="84D5F7"/>
      </a:accent3>
      <a:accent4>
        <a:srgbClr val="D4E1EC"/>
      </a:accent4>
      <a:accent5>
        <a:srgbClr val="00ABA0"/>
      </a:accent5>
      <a:accent6>
        <a:srgbClr val="888A8C"/>
      </a:accent6>
      <a:hlink>
        <a:srgbClr val="000000"/>
      </a:hlink>
      <a:folHlink>
        <a:srgbClr val="000000"/>
      </a:folHlink>
    </a:clrScheme>
    <a:fontScheme name="snclava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8B70ACA7CA41C94E8D28FA2C9EE70B74" ma:contentTypeVersion="62" ma:contentTypeDescription="new Document or upload" ma:contentTypeScope="" ma:versionID="71ed2abbaef83d211507e4b28f29b96f">
  <xsd:schema xmlns:xsd="http://www.w3.org/2001/XMLSchema" xmlns:xs="http://www.w3.org/2001/XMLSchema" xmlns:p="http://schemas.microsoft.com/office/2006/metadata/properties" xmlns:ns2="ce19842e-cb33-48b7-9156-cae6be609397" xmlns:ns3="662745e8-e224-48e8-a2e3-254862b8c2f5" xmlns:ns4="32b6125d-1856-462c-bc50-7c7c773a5caf" targetNamespace="http://schemas.microsoft.com/office/2006/metadata/properties" ma:root="true" ma:fieldsID="86dd799c6b597ddde91b705453836c45" ns2:_="" ns3:_="" ns4:_="">
    <xsd:import namespace="ce19842e-cb33-48b7-9156-cae6be609397"/>
    <xsd:import namespace="662745e8-e224-48e8-a2e3-254862b8c2f5"/>
    <xsd:import namespace="32b6125d-1856-462c-bc50-7c7c773a5caf"/>
    <xsd:element name="properties">
      <xsd:complexType>
        <xsd:sequence>
          <xsd:element name="documentManagement">
            <xsd:complexType>
              <xsd:all>
                <xsd:element ref="ns2:dlc_EmailSubject" minOccurs="0"/>
                <xsd:element ref="ns2:dlc_EmailTo" minOccurs="0"/>
                <xsd:element ref="ns2:dlc_EmailFrom" minOccurs="0"/>
                <xsd:element ref="ns2:dlc_EmailCC" minOccurs="0"/>
                <xsd:element ref="ns2:dlc_EmailSentUTC" minOccurs="0"/>
                <xsd:element ref="ns2:dlc_EmailReceivedUTC" minOccurs="0"/>
                <xsd:element ref="ns3:HOMigrated" minOccurs="0"/>
                <xsd:element ref="ns3:Team" minOccurs="0"/>
                <xsd:element ref="ns3:Topic" minOccurs="0"/>
                <xsd:element ref="ns3:ddeb1fd0a9ad4436a96525d34737dc44" minOccurs="0"/>
                <xsd:element ref="ns3:k85d23755b3a46b5a51451cf336b2e9b" minOccurs="0"/>
                <xsd:element ref="ns3:fe59e9859d6a491389c5b03567f5dda5" minOccurs="0"/>
                <xsd:element ref="ns3:n7493b4506bf40e28c373b1e51a33445" minOccurs="0"/>
                <xsd:element ref="ns3:TaxCatchAllLabel" minOccurs="0"/>
                <xsd:element ref="ns2:bcb1675984d34ae3a1ed6b6e433c98de" minOccurs="0"/>
                <xsd:element ref="ns3:lae2bfa7b6474897ab4a53f76ea236c7" minOccurs="0"/>
                <xsd:element ref="ns3:cf401361b24e474cb011be6eb76c0e76" minOccurs="0"/>
                <xsd:element ref="ns2:peb8f3fab875401ca34a9f28cac46400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9842e-cb33-48b7-9156-cae6be609397" elementFormDefault="qualified">
    <xsd:import namespace="http://schemas.microsoft.com/office/2006/documentManagement/types"/>
    <xsd:import namespace="http://schemas.microsoft.com/office/infopath/2007/PartnerControls"/>
    <xsd:element name="dlc_EmailSubject" ma:index="4" nillable="true" ma:displayName="Subject" ma:internalName="dlc_EmailSubject" ma:readOnly="false">
      <xsd:simpleType>
        <xsd:restriction base="dms:Note"/>
      </xsd:simpleType>
    </xsd:element>
    <xsd:element name="dlc_EmailTo" ma:index="5" nillable="true" ma:displayName="To" ma:internalName="dlc_EmailTo" ma:readOnly="false">
      <xsd:simpleType>
        <xsd:restriction base="dms:Note"/>
      </xsd:simpleType>
    </xsd:element>
    <xsd:element name="dlc_EmailFrom" ma:index="6" nillable="true" ma:displayName="From" ma:internalName="dlc_EmailFrom" ma:readOnly="false">
      <xsd:simpleType>
        <xsd:restriction base="dms:Text">
          <xsd:maxLength value="255"/>
        </xsd:restriction>
      </xsd:simpleType>
    </xsd:element>
    <xsd:element name="dlc_EmailCC" ma:index="7" nillable="true" ma:displayName="CC" ma:internalName="dlc_EmailCC" ma:readOnly="false">
      <xsd:simpleType>
        <xsd:restriction base="dms:Note">
          <xsd:maxLength value="255"/>
        </xsd:restriction>
      </xsd:simpleType>
    </xsd:element>
    <xsd:element name="dlc_EmailSentUTC" ma:index="8" nillable="true" ma:displayName="Date Sent" ma:format="DateTime" ma:internalName="dlc_EmailSentUTC" ma:readOnly="false">
      <xsd:simpleType>
        <xsd:restriction base="dms:DateTime"/>
      </xsd:simpleType>
    </xsd:element>
    <xsd:element name="dlc_EmailReceivedUTC" ma:index="9" nillable="true" ma:displayName="Date Received" ma:format="DateTime" ma:internalName="dlc_EmailReceivedUTC" ma:readOnly="false">
      <xsd:simpleType>
        <xsd:restriction base="dms:DateTime"/>
      </xsd:simpleType>
    </xsd:element>
    <xsd:element name="bcb1675984d34ae3a1ed6b6e433c98de" ma:index="26" nillable="true" ma:taxonomy="true" ma:internalName="bcb1675984d34ae3a1ed6b6e433c98de" ma:taxonomyFieldName="Directorate" ma:displayName="Directorate" ma:readOnly="false" ma:fieldId="{bcb16759-84d3-4ae3-a1ed-6b6e433c98de}" ma:sspId="d1117845-93f6-4da3-abaa-fcb4fa669c78" ma:termSetId="a3042207-bc74-4e42-93b3-dbb4e6115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b8f3fab875401ca34a9f28cac46400" ma:index="33" nillable="true" ma:taxonomy="true" ma:internalName="peb8f3fab875401ca34a9f28cac46400" ma:taxonomyFieldName="SecurityClassification" ma:displayName="SecurityClassification" ma:readOnly="false" ma:fieldId="{9eb8f3fa-b875-401c-a34a-9f28cac46400}" ma:sspId="d1117845-93f6-4da3-abaa-fcb4fa669c78" ma:termSetId="cb8bbbf2-2a11-43af-a18e-40ed7c8e4b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HOMigrated" ma:index="15" nillable="true" ma:displayName="Migrated" ma:default="0" ma:internalName="HOMigrated">
      <xsd:simpleType>
        <xsd:restriction base="dms:Boolean"/>
      </xsd:simpleType>
    </xsd:element>
    <xsd:element name="Team" ma:index="17" nillable="true" ma:displayName="Team" ma:default="Net Gain" ma:internalName="Team">
      <xsd:simpleType>
        <xsd:restriction base="dms:Text"/>
      </xsd:simpleType>
    </xsd:element>
    <xsd:element name="Topic" ma:index="18" nillable="true" ma:displayName="Topic" ma:default="delrest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readOnly="false" ma:default="9;#Internal Core Defra|836ac8df-3ab9-4c95-a1f0-07f825804935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85d23755b3a46b5a51451cf336b2e9b" ma:index="22" nillable="true" ma:taxonomy="true" ma:internalName="k85d23755b3a46b5a51451cf336b2e9b" ma:taxonomyFieldName="InformationType" ma:displayName="Information Type" ma:readOnly="fals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readOnly="false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24" nillable="true" ma:taxonomy="true" ma:internalName="n7493b4506bf40e28c373b1e51a33445" ma:taxonomyFieldName="HOSiteType" ma:displayName="Site type" ma:readOnly="fals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23a4769c-d0b0-4e7e-a3b8-9462ebf00185}" ma:internalName="TaxCatchAllLabel" ma:readOnly="false" ma:showField="CatchAllDataLabel" ma:web="ce19842e-cb33-48b7-9156-cae6be609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e2bfa7b6474897ab4a53f76ea236c7" ma:index="27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401361b24e474cb011be6eb76c0e76" ma:index="28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23a4769c-d0b0-4e7e-a3b8-9462ebf00185}" ma:internalName="TaxCatchAll" ma:readOnly="false" ma:showField="CatchAllData" ma:web="ce19842e-cb33-48b7-9156-cae6be609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125d-1856-462c-bc50-7c7c773a5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cb1675984d34ae3a1ed6b6e433c98de xmlns="ce19842e-cb33-48b7-9156-cae6be609397">
      <Terms xmlns="http://schemas.microsoft.com/office/infopath/2007/PartnerControls"/>
    </bcb1675984d34ae3a1ed6b6e433c98de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dlc_EmailFrom xmlns="ce19842e-cb33-48b7-9156-cae6be609397" xsi:nil="true"/>
    <k85d23755b3a46b5a51451cf336b2e9b xmlns="662745e8-e224-48e8-a2e3-254862b8c2f5">
      <Terms xmlns="http://schemas.microsoft.com/office/infopath/2007/PartnerControls"/>
    </k85d23755b3a46b5a51451cf336b2e9b>
    <TaxCatchAllLabel xmlns="662745e8-e224-48e8-a2e3-254862b8c2f5" xsi:nil="true"/>
    <dlc_EmailReceivedUTC xmlns="ce19842e-cb33-48b7-9156-cae6be609397" xsi:nil="true"/>
    <dlc_EmailSentUTC xmlns="ce19842e-cb33-48b7-9156-cae6be609397" xsi:nil="true"/>
    <peb8f3fab875401ca34a9f28cac46400 xmlns="ce19842e-cb33-48b7-9156-cae6be609397">
      <Terms xmlns="http://schemas.microsoft.com/office/infopath/2007/PartnerControls"/>
    </peb8f3fab875401ca34a9f28cac46400>
    <dlc_EmailTo xmlns="ce19842e-cb33-48b7-9156-cae6be609397" xsi:nil="true"/>
    <Topic xmlns="662745e8-e224-48e8-a2e3-254862b8c2f5">delrest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Core Defra</TermName>
          <TermId xmlns="http://schemas.microsoft.com/office/infopath/2007/PartnerControls">836ac8df-3ab9-4c95-a1f0-07f825804935</TermId>
        </TermInfo>
      </Terms>
    </ddeb1fd0a9ad4436a96525d34737dc44>
    <dlc_EmailSubject xmlns="ce19842e-cb33-48b7-9156-cae6be609397" xsi:nil="true"/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dlc_EmailCC xmlns="ce19842e-cb33-48b7-9156-cae6be609397" xsi:nil="true"/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Defra</TermName>
          <TermId xmlns="http://schemas.microsoft.com/office/infopath/2007/PartnerControls">026223dd-2e56-4615-868d-7c5bfd566810</TermId>
        </TermInfo>
      </Terms>
    </fe59e9859d6a491389c5b03567f5dda5>
    <Team xmlns="662745e8-e224-48e8-a2e3-254862b8c2f5">Net Gain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</documentManagement>
</p:properties>
</file>

<file path=customXml/itemProps1.xml><?xml version="1.0" encoding="utf-8"?>
<ds:datastoreItem xmlns:ds="http://schemas.openxmlformats.org/officeDocument/2006/customXml" ds:itemID="{4156AC95-E49F-4334-9A78-9854097A9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19842e-cb33-48b7-9156-cae6be609397"/>
    <ds:schemaRef ds:uri="662745e8-e224-48e8-a2e3-254862b8c2f5"/>
    <ds:schemaRef ds:uri="32b6125d-1856-462c-bc50-7c7c773a5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F3E2E2-1328-4C0F-8E8B-E88EDE1B47F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7219B21-67E9-42AF-8786-341F70773D0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890F30E-108D-4DED-A974-2C3D365EFFB2}">
  <ds:schemaRefs>
    <ds:schemaRef ds:uri="http://schemas.microsoft.com/office/2006/documentManagement/types"/>
    <ds:schemaRef ds:uri="ce19842e-cb33-48b7-9156-cae6be609397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32b6125d-1856-462c-bc50-7c7c773a5caf"/>
    <ds:schemaRef ds:uri="http://schemas.microsoft.com/office/infopath/2007/PartnerControls"/>
    <ds:schemaRef ds:uri="http://schemas.openxmlformats.org/package/2006/metadata/core-properties"/>
    <ds:schemaRef ds:uri="662745e8-e224-48e8-a2e3-254862b8c2f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475</Words>
  <Application>Microsoft Office PowerPoint</Application>
  <PresentationFormat>Widescreen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Lucida Grande</vt:lpstr>
      <vt:lpstr>Symbol</vt:lpstr>
      <vt:lpstr>Verdana</vt:lpstr>
      <vt:lpstr>Wingdings</vt:lpstr>
      <vt:lpstr>Custom Design</vt:lpstr>
      <vt:lpstr>Presentation</vt:lpstr>
      <vt:lpstr>SNC Lavalin Atkins Grey Template</vt:lpstr>
      <vt:lpstr> Biodiversity Net Gain</vt:lpstr>
      <vt:lpstr>PowerPoint Presentation</vt:lpstr>
      <vt:lpstr>Mandatory Biodiversity Net Gain – Key Components</vt:lpstr>
      <vt:lpstr>Exemptions + Tools for Smaller Development Sites</vt:lpstr>
      <vt:lpstr>The Value of Habitats</vt:lpstr>
      <vt:lpstr>Mechanisms for Biodiversity Net Gain Delivery</vt:lpstr>
      <vt:lpstr>PowerPoint Presentation</vt:lpstr>
      <vt:lpstr>Top Tips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Net Gain Update for Savills</dc:title>
  <dc:creator>White, Nicholas</dc:creator>
  <cp:lastModifiedBy>White, Nicholas</cp:lastModifiedBy>
  <cp:revision>184</cp:revision>
  <dcterms:created xsi:type="dcterms:W3CDTF">2020-12-23T10:15:36Z</dcterms:created>
  <dcterms:modified xsi:type="dcterms:W3CDTF">2025-02-21T13:14:34Z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0x010100A5BF1C78D9F64B679A5EBDE1C6598EBC01008B70ACA7CA41C94E8D28FA2C9EE70B74</vt:lpwstr>
  </property>
  <property fmtid="{D5CDD505-2E9C-101B-9397-08002B2CF9AE}" pid="3" name="InformationType">
    <vt:lpwstr/>
  </property>
  <property fmtid="{D5CDD505-2E9C-101B-9397-08002B2CF9AE}" pid="4" name="Distribution">
    <vt:lpwstr>9;#Internal Core Defra|836ac8df-3ab9-4c95-a1f0-07f825804935</vt:lpwstr>
  </property>
  <property fmtid="{D5CDD505-2E9C-101B-9397-08002B2CF9AE}" pid="5" name="Directorate">
    <vt:lpwstr/>
  </property>
  <property fmtid="{D5CDD505-2E9C-101B-9397-08002B2CF9AE}" pid="6" name="HOCopyrightLevel">
    <vt:lpwstr>7;#Crown|69589897-2828-4761-976e-717fd8e631c9</vt:lpwstr>
  </property>
  <property fmtid="{D5CDD505-2E9C-101B-9397-08002B2CF9AE}" pid="7" name="SecurityClassification">
    <vt:lpwstr/>
  </property>
  <property fmtid="{D5CDD505-2E9C-101B-9397-08002B2CF9AE}" pid="8" name="HOGovernmentSecurityClassification">
    <vt:lpwstr>6;#Official|14c80daa-741b-422c-9722-f71693c9ede4</vt:lpwstr>
  </property>
  <property fmtid="{D5CDD505-2E9C-101B-9397-08002B2CF9AE}" pid="9" name="HOSiteType">
    <vt:lpwstr>10;#Team|ff0485df-0575-416f-802f-e999165821b7</vt:lpwstr>
  </property>
  <property fmtid="{D5CDD505-2E9C-101B-9397-08002B2CF9AE}" pid="10" name="OrganisationalUnit">
    <vt:lpwstr>8;#Core Defra|026223dd-2e56-4615-868d-7c5bfd566810</vt:lpwstr>
  </property>
  <property fmtid="{D5CDD505-2E9C-101B-9397-08002B2CF9AE}" pid="11" name="SharedWithUsers">
    <vt:lpwstr>638;#White, Nicholas</vt:lpwstr>
  </property>
</Properties>
</file>