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341" r:id="rId5"/>
    <p:sldId id="329" r:id="rId6"/>
    <p:sldId id="393" r:id="rId7"/>
    <p:sldId id="394" r:id="rId8"/>
    <p:sldId id="392" r:id="rId9"/>
    <p:sldId id="390" r:id="rId10"/>
    <p:sldId id="290" r:id="rId11"/>
    <p:sldId id="279" r:id="rId12"/>
    <p:sldId id="342" r:id="rId13"/>
    <p:sldId id="359" r:id="rId14"/>
    <p:sldId id="358" r:id="rId15"/>
    <p:sldId id="395" r:id="rId16"/>
    <p:sldId id="344" r:id="rId1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pos="240" userDrawn="1">
          <p15:clr>
            <a:srgbClr val="A4A3A4"/>
          </p15:clr>
        </p15:guide>
        <p15:guide id="4" pos="39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emy Shapiro" initials="JS" lastIdx="15" clrIdx="0">
    <p:extLst>
      <p:ext uri="{19B8F6BF-5375-455C-9EA6-DF929625EA0E}">
        <p15:presenceInfo xmlns:p15="http://schemas.microsoft.com/office/powerpoint/2012/main" userId="S::Jeremy.Shapiro@camden.gov.uk::f374b2be-a670-4847-9d97-0c281f7af970" providerId="AD"/>
      </p:ext>
    </p:extLst>
  </p:cmAuthor>
  <p:cmAuthor id="2" name="Huw Jones" initials="HJ" lastIdx="16" clrIdx="1">
    <p:extLst>
      <p:ext uri="{19B8F6BF-5375-455C-9EA6-DF929625EA0E}">
        <p15:presenceInfo xmlns:p15="http://schemas.microsoft.com/office/powerpoint/2012/main" userId="S::huw.jones@camden.gov.uk::79adacad-eca1-4d01-a691-0a8c17b72d51" providerId="AD"/>
      </p:ext>
    </p:extLst>
  </p:cmAuthor>
  <p:cmAuthor id="3" name="Clodagh McCallig" initials="CM" lastIdx="3" clrIdx="2">
    <p:extLst>
      <p:ext uri="{19B8F6BF-5375-455C-9EA6-DF929625EA0E}">
        <p15:presenceInfo xmlns:p15="http://schemas.microsoft.com/office/powerpoint/2012/main" userId="S::clodagh.mccallig@camden.gov.uk::0072a92d-3980-4ae2-b55e-7ff57e2cc4d3" providerId="AD"/>
      </p:ext>
    </p:extLst>
  </p:cmAuthor>
  <p:cmAuthor id="4" name="Zohra Chiheb" initials="ZC" lastIdx="2" clrIdx="3">
    <p:extLst>
      <p:ext uri="{19B8F6BF-5375-455C-9EA6-DF929625EA0E}">
        <p15:presenceInfo xmlns:p15="http://schemas.microsoft.com/office/powerpoint/2012/main" userId="S::Zohra.Chiheb@camden.gov.uk::bb131158-673b-4e4c-b9e9-72f58733c61a" providerId="AD"/>
      </p:ext>
    </p:extLst>
  </p:cmAuthor>
  <p:cmAuthor id="5" name="Kate Cornwall-Jones" initials="KC" lastIdx="1" clrIdx="4">
    <p:extLst>
      <p:ext uri="{19B8F6BF-5375-455C-9EA6-DF929625EA0E}">
        <p15:presenceInfo xmlns:p15="http://schemas.microsoft.com/office/powerpoint/2012/main" userId="S-1-5-21-2113479307-1820142855-1244863647-173167" providerId="AD"/>
      </p:ext>
    </p:extLst>
  </p:cmAuthor>
  <p:cmAuthor id="6" name="Simon Pickles" initials="SP" lastIdx="6" clrIdx="5">
    <p:extLst>
      <p:ext uri="{19B8F6BF-5375-455C-9EA6-DF929625EA0E}">
        <p15:presenceInfo xmlns:p15="http://schemas.microsoft.com/office/powerpoint/2012/main" userId="S::simon.pickles@camden.gov.uk::953c271e-bc3b-43b5-9851-9c3a2d4b96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5A5"/>
    <a:srgbClr val="FFCF20"/>
    <a:srgbClr val="FBDDE9"/>
    <a:srgbClr val="F41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72" autoAdjust="0"/>
  </p:normalViewPr>
  <p:slideViewPr>
    <p:cSldViewPr snapToGrid="0">
      <p:cViewPr varScale="1">
        <p:scale>
          <a:sx n="88" d="100"/>
          <a:sy n="88" d="100"/>
        </p:scale>
        <p:origin x="1434" y="96"/>
      </p:cViewPr>
      <p:guideLst>
        <p:guide orient="horz" pos="2880"/>
        <p:guide pos="2160"/>
        <p:guide pos="240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0762B-76B5-48E7-B562-DC8F33E26E60}" type="datetimeFigureOut">
              <a:rPr lang="en-GB" smtClean="0"/>
              <a:t>24/02/2025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722EA-448F-40BC-9F89-8A9DB57F9F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9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722EA-448F-40BC-9F89-8A9DB57F9FA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786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722EA-448F-40BC-9F89-8A9DB57F9F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09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722EA-448F-40BC-9F89-8A9DB57F9F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748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5760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722EA-448F-40BC-9F89-8A9DB57F9F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24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722EA-448F-40BC-9F89-8A9DB57F9F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0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2A4C4-E314-0C2C-28B6-906C26F5F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6F8D1-161E-00D4-D7EE-49F8713709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415A9B-36E6-A184-5EA4-9BAB83AB2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1A0B2-C0DB-4BE2-A39E-BA6BDE9DC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722EA-448F-40BC-9F89-8A9DB57F9FA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57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4158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722EA-448F-40BC-9F89-8A9DB57F9F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75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722EA-448F-40BC-9F89-8A9DB57F9F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071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722EA-448F-40BC-9F89-8A9DB57F9F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75756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015"/>
              </a:lnSpc>
            </a:pPr>
            <a:fld id="{81D60167-4931-47E6-BA6A-407CBD079E47}" type="slidenum">
              <a:rPr spc="-5" dirty="0"/>
              <a:t>‹#›</a:t>
            </a:fld>
            <a:endParaRPr spc="-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D75A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75756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015"/>
              </a:lnSpc>
            </a:pPr>
            <a:fld id="{81D60167-4931-47E6-BA6A-407CBD079E47}" type="slidenum">
              <a:rPr spc="-5" dirty="0"/>
              <a:t>‹#›</a:t>
            </a:fld>
            <a:endParaRPr spc="-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D75A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75300" y="1080299"/>
            <a:ext cx="5219065" cy="472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ED75A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37899" y="1428718"/>
            <a:ext cx="5347970" cy="463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5757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75756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015"/>
              </a:lnSpc>
            </a:pPr>
            <a:fld id="{81D60167-4931-47E6-BA6A-407CBD079E47}" type="slidenum">
              <a:rPr spc="-5" dirty="0"/>
              <a:t>‹#›</a:t>
            </a:fld>
            <a:endParaRPr spc="-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D75A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75756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015"/>
              </a:lnSpc>
            </a:pPr>
            <a:fld id="{81D60167-4931-47E6-BA6A-407CBD079E47}" type="slidenum">
              <a:rPr spc="-5" dirty="0"/>
              <a:t>‹#›</a:t>
            </a:fld>
            <a:endParaRPr spc="-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575756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015"/>
              </a:lnSpc>
            </a:pPr>
            <a:fld id="{81D60167-4931-47E6-BA6A-407CBD079E47}" type="slidenum">
              <a:rPr spc="-5" dirty="0"/>
              <a:t>‹#›</a:t>
            </a:fld>
            <a:endParaRPr spc="-5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575" tIns="83575" rIns="83575" bIns="83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160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5300" y="188123"/>
            <a:ext cx="11647749" cy="721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ED75A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5300" y="3388123"/>
            <a:ext cx="11647749" cy="1381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40962" y="6466621"/>
            <a:ext cx="189865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575756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015"/>
              </a:lnSpc>
            </a:pPr>
            <a:fld id="{81D60167-4931-47E6-BA6A-407CBD079E47}" type="slidenum">
              <a:rPr spc="-5" dirty="0"/>
              <a:t>‹#›</a:t>
            </a:fld>
            <a:endParaRPr spc="-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omes%20for%20All_RIB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150610" cy="6858000"/>
          </a:xfrm>
          <a:custGeom>
            <a:avLst/>
            <a:gdLst/>
            <a:ahLst/>
            <a:cxnLst/>
            <a:rect l="l" t="t" r="r" b="b"/>
            <a:pathLst>
              <a:path w="6150610" h="6858000">
                <a:moveTo>
                  <a:pt x="0" y="6858000"/>
                </a:moveTo>
                <a:lnTo>
                  <a:pt x="6150597" y="6858000"/>
                </a:lnTo>
                <a:lnTo>
                  <a:pt x="6150597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7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6900" y="553657"/>
            <a:ext cx="5018405" cy="3072636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700" marR="5080">
              <a:lnSpc>
                <a:spcPts val="5300"/>
              </a:lnSpc>
              <a:spcBef>
                <a:spcPts val="1360"/>
              </a:spcBef>
            </a:pPr>
            <a:r>
              <a:rPr lang="en-GB" sz="5500" b="1" spc="-190" dirty="0">
                <a:solidFill>
                  <a:srgbClr val="FFCF20"/>
                </a:solidFill>
                <a:latin typeface="Arial"/>
                <a:cs typeface="Arial"/>
              </a:rPr>
              <a:t>Camden’s</a:t>
            </a:r>
          </a:p>
          <a:p>
            <a:pPr marL="12700" marR="5080">
              <a:lnSpc>
                <a:spcPts val="5300"/>
              </a:lnSpc>
              <a:spcBef>
                <a:spcPts val="1360"/>
              </a:spcBef>
            </a:pPr>
            <a:r>
              <a:rPr lang="en-GB" sz="5500" b="1" spc="-190" dirty="0">
                <a:solidFill>
                  <a:srgbClr val="FFCF20"/>
                </a:solidFill>
                <a:latin typeface="Arial"/>
                <a:cs typeface="Arial"/>
              </a:rPr>
              <a:t>Community Investment Programme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305" y="-13138"/>
            <a:ext cx="6906695" cy="6871138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7DF02777-6C30-95D4-3AE6-87EE20951F82}"/>
              </a:ext>
            </a:extLst>
          </p:cNvPr>
          <p:cNvSpPr txBox="1"/>
          <p:nvPr/>
        </p:nvSpPr>
        <p:spPr>
          <a:xfrm>
            <a:off x="266899" y="4956048"/>
            <a:ext cx="5018405" cy="78996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R="5080"/>
            <a:r>
              <a:rPr lang="en-GB" sz="2000" b="1" spc="-190" dirty="0">
                <a:solidFill>
                  <a:srgbClr val="FFCF20"/>
                </a:solidFill>
                <a:latin typeface="Arial"/>
                <a:cs typeface="Arial"/>
              </a:rPr>
              <a:t>Huw Jones</a:t>
            </a:r>
          </a:p>
          <a:p>
            <a:pPr marR="5080"/>
            <a:r>
              <a:rPr lang="en-GB" sz="2000" b="1" spc="-190" dirty="0">
                <a:solidFill>
                  <a:srgbClr val="FFCF20"/>
                </a:solidFill>
                <a:latin typeface="Arial"/>
                <a:cs typeface="Arial"/>
              </a:rPr>
              <a:t>Head of CIP Development</a:t>
            </a:r>
          </a:p>
        </p:txBody>
      </p:sp>
    </p:spTree>
    <p:extLst>
      <p:ext uri="{BB962C8B-B14F-4D97-AF65-F5344CB8AC3E}">
        <p14:creationId xmlns:p14="http://schemas.microsoft.com/office/powerpoint/2010/main" val="7193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923B96-55C0-68A1-6CC0-536F3400F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1310" r="8427" b="-1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9508E47-AC66-D1CD-FF22-28656290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r="21769" b="2"/>
          <a:stretch/>
        </p:blipFill>
        <p:spPr bwMode="auto">
          <a:xfrm>
            <a:off x="6096844" y="10"/>
            <a:ext cx="609515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8181" y="1122363"/>
            <a:ext cx="9795637" cy="2215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ctr" rtl="0">
              <a:lnSpc>
                <a:spcPct val="90000"/>
              </a:lnSpc>
              <a:spcBef>
                <a:spcPct val="0"/>
              </a:spcBef>
            </a:pPr>
            <a:r>
              <a:rPr lang="en-US" sz="5200" kern="1200" spc="1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Agar Grove Regeneration </a:t>
            </a:r>
            <a:br>
              <a:rPr lang="en-US" sz="5200" kern="1200" spc="1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5200" b="0" kern="1200" spc="-6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EE092D-89AF-08F0-301A-4FD7D75B1F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44" r="37301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3933" y="5632316"/>
            <a:ext cx="6931319" cy="752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>
                <a:latin typeface="+mj-lt"/>
                <a:ea typeface="+mj-ea"/>
                <a:cs typeface="+mj-cs"/>
              </a:rPr>
              <a:t>Highgate Newtown</a:t>
            </a:r>
            <a:endParaRPr lang="en-US" sz="4400" b="0" kern="1200" spc="-60" dirty="0"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25D563-727A-5D3B-6073-9447200751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872" b="-2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737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47B08B-6505-D467-60D3-752F5A248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A fence next to a building&#10;&#10;Description automatically generated">
            <a:extLst>
              <a:ext uri="{FF2B5EF4-FFF2-40B4-BE49-F238E27FC236}">
                <a16:creationId xmlns:a16="http://schemas.microsoft.com/office/drawing/2014/main" id="{23CF3665-455A-27B5-7B68-47C92748C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r="12389" b="2"/>
          <a:stretch/>
        </p:blipFill>
        <p:spPr>
          <a:xfrm rot="5400000">
            <a:off x="-383559" y="379475"/>
            <a:ext cx="6858000" cy="609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F18C1-B9C8-91C5-AF7A-C70D7C64C4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409" r="19159" b="1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9D1FAF9A-071B-2D19-CA40-3594AC7680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8181" y="1122363"/>
            <a:ext cx="9795637" cy="2215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ctr" rtl="0">
              <a:lnSpc>
                <a:spcPct val="90000"/>
              </a:lnSpc>
              <a:spcBef>
                <a:spcPct val="0"/>
              </a:spcBef>
            </a:pPr>
            <a:r>
              <a:rPr lang="en-US" sz="5200" kern="1200" spc="1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Euston Skills Centre</a:t>
            </a:r>
            <a:br>
              <a:rPr lang="en-US" sz="5200" kern="1200" spc="1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5200" b="0" kern="1200" spc="-6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81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" y="0"/>
            <a:ext cx="7171765" cy="6858000"/>
          </a:xfrm>
          <a:custGeom>
            <a:avLst/>
            <a:gdLst/>
            <a:ahLst/>
            <a:cxnLst/>
            <a:rect l="l" t="t" r="r" b="b"/>
            <a:pathLst>
              <a:path w="6150610" h="6858000">
                <a:moveTo>
                  <a:pt x="0" y="6858000"/>
                </a:moveTo>
                <a:lnTo>
                  <a:pt x="6150597" y="6858000"/>
                </a:lnTo>
                <a:lnTo>
                  <a:pt x="6150597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7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5300" y="773621"/>
            <a:ext cx="5363500" cy="85408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700" marR="5080">
              <a:lnSpc>
                <a:spcPts val="5300"/>
              </a:lnSpc>
              <a:spcBef>
                <a:spcPts val="1360"/>
              </a:spcBef>
            </a:pPr>
            <a:r>
              <a:rPr lang="en-GB" sz="5500" b="1" spc="-95" dirty="0">
                <a:solidFill>
                  <a:srgbClr val="FFCF20"/>
                </a:solidFill>
                <a:latin typeface="Arial"/>
                <a:cs typeface="Arial"/>
              </a:rPr>
              <a:t>Looking forward </a:t>
            </a:r>
            <a:endParaRPr sz="55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65" y="0"/>
            <a:ext cx="5020235" cy="6858000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31C9499D-6211-FBED-95CD-2F6F61B0F5D8}"/>
              </a:ext>
            </a:extLst>
          </p:cNvPr>
          <p:cNvSpPr txBox="1"/>
          <p:nvPr/>
        </p:nvSpPr>
        <p:spPr>
          <a:xfrm>
            <a:off x="275300" y="2094421"/>
            <a:ext cx="6760500" cy="4191019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355600" marR="5080" indent="-342900">
              <a:lnSpc>
                <a:spcPts val="5300"/>
              </a:lnSpc>
              <a:spcBef>
                <a:spcPts val="1360"/>
              </a:spcBef>
              <a:buFont typeface="Arial" panose="020B0604020202020204" pitchFamily="34" charset="0"/>
              <a:buChar char="•"/>
            </a:pPr>
            <a:r>
              <a:rPr lang="en-GB" sz="2400" b="1" spc="-95" dirty="0">
                <a:latin typeface="Arial"/>
                <a:cs typeface="Arial"/>
              </a:rPr>
              <a:t>Partnerships &amp; Development Agreements</a:t>
            </a:r>
          </a:p>
          <a:p>
            <a:pPr marL="355600" marR="5080" indent="-342900">
              <a:lnSpc>
                <a:spcPts val="5300"/>
              </a:lnSpc>
              <a:spcBef>
                <a:spcPts val="1360"/>
              </a:spcBef>
              <a:buFont typeface="Arial" panose="020B0604020202020204" pitchFamily="34" charset="0"/>
              <a:buChar char="•"/>
            </a:pPr>
            <a:r>
              <a:rPr lang="en-GB" sz="2400" b="1" spc="-95" dirty="0">
                <a:latin typeface="Arial"/>
                <a:cs typeface="Arial"/>
              </a:rPr>
              <a:t>Camden Living RP </a:t>
            </a:r>
          </a:p>
          <a:p>
            <a:pPr marL="355600" marR="5080" indent="-342900">
              <a:lnSpc>
                <a:spcPts val="5300"/>
              </a:lnSpc>
              <a:spcBef>
                <a:spcPts val="1360"/>
              </a:spcBef>
              <a:buFont typeface="Arial" panose="020B0604020202020204" pitchFamily="34" charset="0"/>
              <a:buChar char="•"/>
            </a:pPr>
            <a:r>
              <a:rPr lang="en-GB" sz="2400" b="1" spc="-95" dirty="0">
                <a:latin typeface="Arial"/>
                <a:cs typeface="Arial"/>
              </a:rPr>
              <a:t>Building Safety Act / Climate Crisis</a:t>
            </a:r>
          </a:p>
          <a:p>
            <a:pPr marL="355600" marR="5080" indent="-342900">
              <a:lnSpc>
                <a:spcPts val="5300"/>
              </a:lnSpc>
              <a:spcBef>
                <a:spcPts val="1360"/>
              </a:spcBef>
              <a:buFont typeface="Arial" panose="020B0604020202020204" pitchFamily="34" charset="0"/>
              <a:buChar char="•"/>
            </a:pPr>
            <a:r>
              <a:rPr lang="en-GB" sz="2400" b="1" spc="-95" dirty="0">
                <a:latin typeface="Arial"/>
                <a:cs typeface="Arial"/>
              </a:rPr>
              <a:t>Emerging priorities – Temporary Housing</a:t>
            </a:r>
          </a:p>
          <a:p>
            <a:pPr marL="355600" marR="5080" indent="-342900">
              <a:lnSpc>
                <a:spcPts val="5300"/>
              </a:lnSpc>
              <a:spcBef>
                <a:spcPts val="1360"/>
              </a:spcBef>
              <a:buFont typeface="Arial" panose="020B0604020202020204" pitchFamily="34" charset="0"/>
              <a:buChar char="•"/>
            </a:pPr>
            <a:r>
              <a:rPr lang="en-GB" sz="2400" b="1" spc="-95" dirty="0">
                <a:latin typeface="Arial"/>
                <a:cs typeface="Arial"/>
              </a:rPr>
              <a:t>1.5 Million Homes? 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452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30F1E9-5F20-408A-A197-18BC4250F6B2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“We were working then not to do social housing but to do housing. Not to do a site, but to work on the idea of a piece of city to </a:t>
            </a:r>
            <a:r>
              <a:rPr lang="en-US" sz="2200" err="1"/>
              <a:t>revitalise</a:t>
            </a:r>
            <a:r>
              <a:rPr lang="en-US" sz="2200"/>
              <a:t> and work with the society that was there.”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Neave Brown, RIBA Gold Medal Winner 2018 </a:t>
            </a:r>
            <a:endParaRPr lang="en-US" sz="2200">
              <a:hlinkClick r:id="rId3" action="ppaction://hlinkfile"/>
            </a:endParaRP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DC5C6B26-3A23-489C-92DE-2B926F35F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r="16108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61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/>
          <p:nvPr/>
        </p:nvSpPr>
        <p:spPr>
          <a:xfrm>
            <a:off x="178604" y="0"/>
            <a:ext cx="8072344" cy="85537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2800"/>
            </a:pPr>
            <a:r>
              <a:rPr lang="en-GB" sz="2400" b="1" spc="10" dirty="0">
                <a:solidFill>
                  <a:srgbClr val="ED7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 gets building again</a:t>
            </a:r>
            <a:endParaRPr lang="en-US" sz="2400" b="1" dirty="0">
              <a:solidFill>
                <a:srgbClr val="ED75A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C53C42-5349-334C-8C98-26DF3B86C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6" r="1" b="1"/>
          <a:stretch/>
        </p:blipFill>
        <p:spPr>
          <a:xfrm>
            <a:off x="0" y="1107180"/>
            <a:ext cx="2804843" cy="3992286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8" name="Google Shape;152;p5">
            <a:extLst>
              <a:ext uri="{FF2B5EF4-FFF2-40B4-BE49-F238E27FC236}">
                <a16:creationId xmlns:a16="http://schemas.microsoft.com/office/drawing/2014/main" id="{8D31904F-F61A-31B4-0E3C-9D7366316800}"/>
              </a:ext>
            </a:extLst>
          </p:cNvPr>
          <p:cNvSpPr txBox="1"/>
          <p:nvPr/>
        </p:nvSpPr>
        <p:spPr>
          <a:xfrm>
            <a:off x="3375116" y="887175"/>
            <a:ext cx="8529114" cy="597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CIP Launched By Camden’s Cabinet in </a:t>
            </a:r>
            <a:r>
              <a:rPr lang="en-GB" sz="2400" b="1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December 2010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Original target to deliver </a:t>
            </a:r>
            <a:r>
              <a:rPr lang="en-GB" sz="2400" b="1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3050 homes </a:t>
            </a:r>
            <a:r>
              <a:rPr lang="en-GB" sz="2400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over 15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(1400 Affordable homes and 1650 homes for market sale)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Original objectives also included investment of </a:t>
            </a:r>
            <a:r>
              <a:rPr lang="en-GB" sz="2400" b="1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£116m </a:t>
            </a:r>
            <a:r>
              <a:rPr lang="en-GB" sz="2400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in </a:t>
            </a:r>
            <a:r>
              <a:rPr lang="en-GB" sz="2400" b="1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schools</a:t>
            </a:r>
            <a:r>
              <a:rPr lang="en-GB" sz="2400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 and </a:t>
            </a:r>
            <a:r>
              <a:rPr lang="en-GB" sz="2400" b="1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9000m2</a:t>
            </a:r>
            <a:r>
              <a:rPr lang="en-GB" sz="2400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 of improved </a:t>
            </a:r>
            <a:r>
              <a:rPr lang="en-GB" sz="2400" b="1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Floorspace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ea typeface="Times New Roman" panose="02020603050405020304" pitchFamily="18" charset="0"/>
                <a:cs typeface="Arial"/>
              </a:rPr>
              <a:t>Current programme has risen to </a:t>
            </a:r>
            <a:r>
              <a:rPr lang="en-GB" sz="2400" b="1" dirty="0">
                <a:latin typeface="Arial"/>
                <a:ea typeface="Times New Roman" panose="02020603050405020304" pitchFamily="18" charset="0"/>
                <a:cs typeface="Arial"/>
              </a:rPr>
              <a:t>4,850 </a:t>
            </a:r>
            <a:r>
              <a:rPr lang="en-GB" sz="2400" dirty="0">
                <a:latin typeface="Arial"/>
                <a:ea typeface="Times New Roman" panose="02020603050405020304" pitchFamily="18" charset="0"/>
                <a:cs typeface="Arial"/>
              </a:rPr>
              <a:t>homes with a total investment of </a:t>
            </a:r>
            <a:r>
              <a:rPr lang="en-GB" sz="2400" b="1" dirty="0">
                <a:latin typeface="Arial"/>
                <a:ea typeface="Times New Roman" panose="02020603050405020304" pitchFamily="18" charset="0"/>
                <a:cs typeface="Arial"/>
              </a:rPr>
              <a:t>£2.3bn. </a:t>
            </a:r>
          </a:p>
          <a:p>
            <a:endParaRPr lang="en-GB" sz="2000" b="1" dirty="0">
              <a:latin typeface="Arial" panose="020B0604020202020204" pitchFamily="34" charset="0"/>
              <a:ea typeface="IBM Plex Sans"/>
              <a:cs typeface="Arial" panose="020B0604020202020204" pitchFamily="34" charset="0"/>
              <a:sym typeface="IBM Plex Sans"/>
            </a:endParaRPr>
          </a:p>
          <a:p>
            <a:r>
              <a:rPr lang="en-GB" sz="2000" b="1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CIP was a response to austerity and the axing of programmes such as Building Schools for the Future; </a:t>
            </a:r>
          </a:p>
          <a:p>
            <a:endParaRPr lang="en-GB" sz="2000" b="1" dirty="0">
              <a:latin typeface="Arial" panose="020B0604020202020204" pitchFamily="34" charset="0"/>
              <a:ea typeface="IBM Plex Sans"/>
              <a:cs typeface="Arial" panose="020B0604020202020204" pitchFamily="34" charset="0"/>
              <a:sym typeface="IBM Plex Sans"/>
            </a:endParaRPr>
          </a:p>
          <a:p>
            <a:r>
              <a:rPr lang="en-GB" sz="2000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However HRA reform and funding / Localism Act changes around this time kicked off an expansion in Council House-building (“Direct Delivery”) across the country. </a:t>
            </a:r>
          </a:p>
          <a:p>
            <a:endParaRPr lang="en-GB" sz="2000" dirty="0">
              <a:latin typeface="Arial" panose="020B0604020202020204" pitchFamily="34" charset="0"/>
              <a:ea typeface="IBM Plex Sans"/>
              <a:cs typeface="Arial" panose="020B0604020202020204" pitchFamily="34" charset="0"/>
              <a:sym typeface="IBM Plex Sans"/>
            </a:endParaRPr>
          </a:p>
          <a:p>
            <a:r>
              <a:rPr lang="en-GB" sz="2000" b="1" dirty="0">
                <a:latin typeface="Arial" panose="020B0604020202020204" pitchFamily="34" charset="0"/>
                <a:ea typeface="IBM Plex Sans"/>
                <a:cs typeface="Arial" panose="020B0604020202020204" pitchFamily="34" charset="0"/>
                <a:sym typeface="IBM Plex Sans"/>
              </a:rPr>
              <a:t>Camden has been at the forefront of this. </a:t>
            </a:r>
          </a:p>
        </p:txBody>
      </p:sp>
    </p:spTree>
    <p:extLst>
      <p:ext uri="{BB962C8B-B14F-4D97-AF65-F5344CB8AC3E}">
        <p14:creationId xmlns:p14="http://schemas.microsoft.com/office/powerpoint/2010/main" val="1305269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E5019-5D87-A91C-BE8C-5B47D8733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50" y="-9399"/>
            <a:ext cx="10724299" cy="687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CA26B8-80F3-A4E9-B669-0DCCBB332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392" y="934255"/>
            <a:ext cx="5458046" cy="5294305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F85CC59E-E95F-9160-03BD-EEE85BC84FF7}"/>
              </a:ext>
            </a:extLst>
          </p:cNvPr>
          <p:cNvSpPr/>
          <p:nvPr/>
        </p:nvSpPr>
        <p:spPr>
          <a:xfrm>
            <a:off x="2219218" y="5200177"/>
            <a:ext cx="1308908" cy="1542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B1EE9830-2B98-C6E8-49EF-C76131560A19}"/>
              </a:ext>
            </a:extLst>
          </p:cNvPr>
          <p:cNvSpPr/>
          <p:nvPr/>
        </p:nvSpPr>
        <p:spPr>
          <a:xfrm>
            <a:off x="1214443" y="3374387"/>
            <a:ext cx="1343821" cy="1742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ADFA59DC-A19F-0F71-1768-8A9B2C8E5EB9}"/>
              </a:ext>
            </a:extLst>
          </p:cNvPr>
          <p:cNvSpPr/>
          <p:nvPr/>
        </p:nvSpPr>
        <p:spPr>
          <a:xfrm>
            <a:off x="1632234" y="1748944"/>
            <a:ext cx="1446560" cy="15421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25845408-BA2E-188E-0469-47CF3A48DAF3}"/>
              </a:ext>
            </a:extLst>
          </p:cNvPr>
          <p:cNvSpPr/>
          <p:nvPr/>
        </p:nvSpPr>
        <p:spPr>
          <a:xfrm>
            <a:off x="8962488" y="216268"/>
            <a:ext cx="1576700" cy="16536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18CE6A-5A9F-5BE6-D5F0-EAB6BB73F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218" y="-30507"/>
            <a:ext cx="1612845" cy="15421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A3CF93-608E-4A9E-E528-5A7899AD07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89" t="2812" r="16999" b="10004"/>
          <a:stretch/>
        </p:blipFill>
        <p:spPr>
          <a:xfrm>
            <a:off x="9479811" y="2086166"/>
            <a:ext cx="1606617" cy="16536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3A0F0C-995F-B5E2-D7FC-164D318A2C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3838" y="5540630"/>
            <a:ext cx="2301977" cy="12017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CB0CC1-5D34-F3E9-7222-8DF9E55128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2628" y="3813398"/>
            <a:ext cx="1318079" cy="16536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6B8E52-4F6B-91E1-6F18-95D61D8304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6227" y="2716210"/>
            <a:ext cx="2830457" cy="17303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0" name="Google Shape;151;p5">
            <a:extLst>
              <a:ext uri="{FF2B5EF4-FFF2-40B4-BE49-F238E27FC236}">
                <a16:creationId xmlns:a16="http://schemas.microsoft.com/office/drawing/2014/main" id="{84223A20-4A48-2803-2C31-4DF5427CFA22}"/>
              </a:ext>
            </a:extLst>
          </p:cNvPr>
          <p:cNvSpPr txBox="1"/>
          <p:nvPr/>
        </p:nvSpPr>
        <p:spPr>
          <a:xfrm>
            <a:off x="4027113" y="64154"/>
            <a:ext cx="72236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" sz="3450" b="1" dirty="0">
                <a:solidFill>
                  <a:srgbClr val="ED75A5"/>
                </a:solidFill>
                <a:ea typeface="IBM Plex Sans"/>
                <a:cs typeface="IBM Plex Sans"/>
                <a:sym typeface="IBM Plex Sans"/>
              </a:rPr>
              <a:t>Mixed Use Development </a:t>
            </a:r>
            <a:endParaRPr lang="en-US" sz="3467" b="1" dirty="0">
              <a:solidFill>
                <a:srgbClr val="ED75A5"/>
              </a:solidFill>
              <a:ea typeface="IBM Plex Sans"/>
              <a:cs typeface="IBM Plex San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25FA36-D65E-2290-2268-B1738C2E66B0}"/>
              </a:ext>
            </a:extLst>
          </p:cNvPr>
          <p:cNvSpPr txBox="1"/>
          <p:nvPr/>
        </p:nvSpPr>
        <p:spPr>
          <a:xfrm>
            <a:off x="168283" y="362648"/>
            <a:ext cx="219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Liddell Road Workspace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C1A223-B735-4752-E9F2-EA65E70204B7}"/>
              </a:ext>
            </a:extLst>
          </p:cNvPr>
          <p:cNvSpPr txBox="1"/>
          <p:nvPr/>
        </p:nvSpPr>
        <p:spPr>
          <a:xfrm>
            <a:off x="434846" y="2158242"/>
            <a:ext cx="219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Holmes Road </a:t>
            </a:r>
          </a:p>
          <a:p>
            <a:r>
              <a:rPr lang="en-GB" sz="1400" dirty="0"/>
              <a:t>Hostel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92D0E9-F96A-2DFA-DE5A-ED9B01451724}"/>
              </a:ext>
            </a:extLst>
          </p:cNvPr>
          <p:cNvSpPr txBox="1"/>
          <p:nvPr/>
        </p:nvSpPr>
        <p:spPr>
          <a:xfrm>
            <a:off x="10734238" y="660237"/>
            <a:ext cx="219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Abbey Road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8C2C62-0703-7986-902D-36E034D0086E}"/>
              </a:ext>
            </a:extLst>
          </p:cNvPr>
          <p:cNvSpPr txBox="1"/>
          <p:nvPr/>
        </p:nvSpPr>
        <p:spPr>
          <a:xfrm>
            <a:off x="10539188" y="3802175"/>
            <a:ext cx="219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Agar Grove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88DD32-C616-71FD-6F43-62B456C1095F}"/>
              </a:ext>
            </a:extLst>
          </p:cNvPr>
          <p:cNvSpPr txBox="1"/>
          <p:nvPr/>
        </p:nvSpPr>
        <p:spPr>
          <a:xfrm>
            <a:off x="10365168" y="5150955"/>
            <a:ext cx="219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Edith Neville School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005F27-95ED-3D99-1E0B-8C006DE8A153}"/>
              </a:ext>
            </a:extLst>
          </p:cNvPr>
          <p:cNvSpPr txBox="1"/>
          <p:nvPr/>
        </p:nvSpPr>
        <p:spPr>
          <a:xfrm>
            <a:off x="6766586" y="6492393"/>
            <a:ext cx="219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LaSWAP</a:t>
            </a:r>
            <a:r>
              <a:rPr lang="en-GB" sz="1400" dirty="0"/>
              <a:t> 6</a:t>
            </a:r>
            <a:r>
              <a:rPr lang="en-GB" sz="1400" baseline="30000" dirty="0"/>
              <a:t>th</a:t>
            </a:r>
            <a:r>
              <a:rPr lang="en-GB" sz="1400" dirty="0"/>
              <a:t> Form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61F710-A49B-035E-FDFA-E1A77A53718F}"/>
              </a:ext>
            </a:extLst>
          </p:cNvPr>
          <p:cNvSpPr txBox="1"/>
          <p:nvPr/>
        </p:nvSpPr>
        <p:spPr>
          <a:xfrm>
            <a:off x="65139" y="5225487"/>
            <a:ext cx="219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Charlie </a:t>
            </a:r>
            <a:r>
              <a:rPr lang="en-GB" sz="1400" dirty="0" err="1"/>
              <a:t>Ratchford</a:t>
            </a:r>
            <a:endParaRPr lang="en-GB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EA3FB9-C738-0A9F-8CDD-6C8E49884E2B}"/>
              </a:ext>
            </a:extLst>
          </p:cNvPr>
          <p:cNvSpPr txBox="1"/>
          <p:nvPr/>
        </p:nvSpPr>
        <p:spPr>
          <a:xfrm>
            <a:off x="534283" y="6492838"/>
            <a:ext cx="219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Greenwood Centre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73D686-8839-A470-FA0A-88DDB985CE35}"/>
              </a:ext>
            </a:extLst>
          </p:cNvPr>
          <p:cNvSpPr txBox="1"/>
          <p:nvPr/>
        </p:nvSpPr>
        <p:spPr>
          <a:xfrm>
            <a:off x="5335080" y="4302131"/>
            <a:ext cx="219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Tessa Jowell Court</a:t>
            </a:r>
          </a:p>
        </p:txBody>
      </p:sp>
    </p:spTree>
    <p:extLst>
      <p:ext uri="{BB962C8B-B14F-4D97-AF65-F5344CB8AC3E}">
        <p14:creationId xmlns:p14="http://schemas.microsoft.com/office/powerpoint/2010/main" val="87642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019C411-132B-26C9-432D-9CE1BF412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5FF6BD8-01FE-C118-70BA-BDEBC2CA7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8951" y="382772"/>
            <a:ext cx="10988703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</a:pPr>
            <a:r>
              <a:rPr lang="en-GB" spc="10" dirty="0"/>
              <a:t>Why should Council’s build?</a:t>
            </a:r>
            <a:br>
              <a:rPr lang="en-GB" spc="10" dirty="0"/>
            </a:br>
            <a:endParaRPr b="0" spc="-60" dirty="0">
              <a:latin typeface="Arial"/>
              <a:cs typeface="Arial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D9CCAD-B9B3-D86A-51CA-EBC49FFE4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951" y="898451"/>
            <a:ext cx="11647749" cy="7102970"/>
          </a:xfrm>
        </p:spPr>
        <p:txBody>
          <a:bodyPr wrap="square" lIns="0" tIns="0" rIns="0" bIns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land assets and local leadership to leverage growth and regeneration; 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GB" sz="2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Council’s building can often achieve greater numbers of affordable housing than other developers; 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GB" sz="2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Money spent on construction projects can be linked to genuinely impactful social value, jobs, training and local economic activity;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GB" sz="2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Council’s can solve multiple challenges – overcrowding/under-occupation; stock condition; Affordability and </a:t>
            </a:r>
            <a:r>
              <a:rPr lang="en-GB" sz="22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</a:t>
            </a:r>
            <a:r>
              <a:rPr lang="en-GB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nergy performance;  area regeneration and high street renewal</a:t>
            </a:r>
          </a:p>
          <a:p>
            <a:pPr lvl="0">
              <a:lnSpc>
                <a:spcPct val="115000"/>
              </a:lnSpc>
            </a:pPr>
            <a:endParaRPr lang="en-GB" sz="2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Council “in-house” development teams build experience in major project delivery which is invaluable for unlocking opportunities &amp; funding as they arrive.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239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/>
          <p:nvPr/>
        </p:nvSpPr>
        <p:spPr>
          <a:xfrm>
            <a:off x="230350" y="139434"/>
            <a:ext cx="72236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GB" sz="3450" b="1">
                <a:solidFill>
                  <a:srgbClr val="ED75A5"/>
                </a:solidFill>
                <a:ea typeface="IBM Plex Sans"/>
                <a:cs typeface="IBM Plex Sans"/>
                <a:sym typeface="IBM Plex Sans"/>
              </a:rPr>
              <a:t>Our Principles</a:t>
            </a:r>
            <a:endParaRPr lang="en-US" sz="3450" b="1">
              <a:solidFill>
                <a:srgbClr val="ED75A5"/>
              </a:solidFill>
              <a:ea typeface="IBM Plex Sans"/>
              <a:cs typeface="IBM Plex Sans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230350" y="919159"/>
            <a:ext cx="8050646" cy="6771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1"/>
            <a:r>
              <a:rPr lang="en-GB" sz="1500" b="1" dirty="0">
                <a:latin typeface="Arial"/>
                <a:cs typeface="Arial"/>
              </a:rPr>
              <a:t>Bold, ambitious and rigorous </a:t>
            </a:r>
            <a:r>
              <a:rPr lang="en-GB" sz="1500" dirty="0">
                <a:latin typeface="Arial"/>
                <a:cs typeface="Arial"/>
              </a:rPr>
              <a:t>– the Community Investment Programme is bold and ambitious in tackling the housing crisis – we will make the best use of public resources and make the most of our assets and resources</a:t>
            </a:r>
          </a:p>
          <a:p>
            <a:pPr marL="0" lvl="1"/>
            <a:endParaRPr lang="en-GB" sz="1500" dirty="0">
              <a:latin typeface="Arial"/>
              <a:cs typeface="Arial"/>
            </a:endParaRPr>
          </a:p>
          <a:p>
            <a:pPr marL="0" lvl="1"/>
            <a:r>
              <a:rPr lang="en-GB" sz="1500" b="1" dirty="0">
                <a:latin typeface="Arial"/>
                <a:cs typeface="Arial"/>
              </a:rPr>
              <a:t>Transparency and openness </a:t>
            </a:r>
            <a:r>
              <a:rPr lang="en-GB" sz="1500" dirty="0">
                <a:latin typeface="Arial"/>
                <a:cs typeface="Arial"/>
              </a:rPr>
              <a:t>– we work in the open and work with residents and communities before, during and after the development of schemes </a:t>
            </a:r>
          </a:p>
          <a:p>
            <a:pPr marL="0" lvl="1"/>
            <a:endParaRPr lang="en-GB" sz="1500" dirty="0">
              <a:latin typeface="Arial"/>
              <a:ea typeface="Calibri"/>
              <a:cs typeface="Arial"/>
            </a:endParaRPr>
          </a:p>
          <a:p>
            <a:pPr marL="0" lvl="1"/>
            <a:r>
              <a:rPr lang="en-GB" sz="1500" b="1" dirty="0">
                <a:latin typeface="Arial"/>
                <a:cs typeface="Arial"/>
              </a:rPr>
              <a:t>Participation and capacity building </a:t>
            </a:r>
            <a:r>
              <a:rPr lang="en-GB" sz="1500" dirty="0">
                <a:latin typeface="Arial"/>
                <a:cs typeface="Arial"/>
              </a:rPr>
              <a:t>– we build with the resident voice and communities alongside us as partners – they shape schemes and our schemes provide people with skills for the future – including jobs and apprenticeships </a:t>
            </a:r>
            <a:endParaRPr lang="en-GB" sz="1500" dirty="0">
              <a:latin typeface="Arial"/>
              <a:ea typeface="Calibri"/>
              <a:cs typeface="Arial"/>
            </a:endParaRPr>
          </a:p>
          <a:p>
            <a:pPr marL="0" lvl="1"/>
            <a:endParaRPr lang="en-GB" sz="1500" dirty="0">
              <a:latin typeface="Arial"/>
              <a:cs typeface="Arial"/>
            </a:endParaRPr>
          </a:p>
          <a:p>
            <a:pPr marL="0" lvl="1"/>
            <a:r>
              <a:rPr lang="en-GB" sz="1500" b="1" dirty="0">
                <a:latin typeface="Arial"/>
                <a:cs typeface="Arial"/>
              </a:rPr>
              <a:t>Increasing the number of good homes in our Borough as quickly as possible </a:t>
            </a:r>
            <a:r>
              <a:rPr lang="en-GB" sz="1500" dirty="0">
                <a:latin typeface="Arial"/>
                <a:cs typeface="Arial"/>
              </a:rPr>
              <a:t>– we want to build more homes and better homes – moving families out of overcrowded, poorly designed properties into homes and places that are healthy, safe and affordable </a:t>
            </a:r>
            <a:endParaRPr lang="en-GB" sz="1500" dirty="0">
              <a:latin typeface="Arial"/>
              <a:ea typeface="Calibri"/>
              <a:cs typeface="Arial"/>
            </a:endParaRPr>
          </a:p>
          <a:p>
            <a:pPr marL="0" lvl="1"/>
            <a:endParaRPr lang="en-GB" sz="1500" dirty="0">
              <a:latin typeface="Arial"/>
              <a:cs typeface="Arial"/>
            </a:endParaRPr>
          </a:p>
          <a:p>
            <a:pPr marL="0" lvl="1"/>
            <a:r>
              <a:rPr lang="en-GB" sz="1500" b="1" dirty="0">
                <a:latin typeface="Arial"/>
                <a:cs typeface="Arial"/>
              </a:rPr>
              <a:t>Equality and housing justice </a:t>
            </a:r>
            <a:r>
              <a:rPr lang="en-GB" sz="1500" dirty="0">
                <a:latin typeface="Arial"/>
                <a:cs typeface="Arial"/>
              </a:rPr>
              <a:t>– we tackle housing inequality and the health and wellbeing impacts of living in poor quality housing as an issue of social justice</a:t>
            </a:r>
            <a:endParaRPr lang="en-GB" sz="1500" dirty="0">
              <a:latin typeface="Arial"/>
              <a:ea typeface="Calibri"/>
              <a:cs typeface="Arial"/>
            </a:endParaRPr>
          </a:p>
          <a:p>
            <a:pPr marL="0" lvl="1"/>
            <a:endParaRPr lang="en-GB" sz="1500" dirty="0">
              <a:latin typeface="Arial"/>
              <a:ea typeface="Calibri"/>
              <a:cs typeface="Arial"/>
            </a:endParaRPr>
          </a:p>
          <a:p>
            <a:pPr marL="0" lvl="1"/>
            <a:r>
              <a:rPr lang="en-GB" sz="1500" b="1" dirty="0">
                <a:latin typeface="Arial"/>
                <a:cs typeface="Arial"/>
              </a:rPr>
              <a:t>Tackling the climate emergency </a:t>
            </a:r>
            <a:r>
              <a:rPr lang="en-GB" sz="1500" dirty="0">
                <a:latin typeface="Arial"/>
                <a:cs typeface="Arial"/>
              </a:rPr>
              <a:t>– our homes are sustainable and we will build for a net zero future </a:t>
            </a:r>
            <a:endParaRPr lang="en-GB" sz="1500" dirty="0">
              <a:latin typeface="Arial"/>
              <a:ea typeface="Calibri"/>
              <a:cs typeface="Arial"/>
            </a:endParaRPr>
          </a:p>
          <a:p>
            <a:pPr marL="0" lvl="1"/>
            <a:endParaRPr lang="en-GB" sz="1500" dirty="0">
              <a:latin typeface="Arial"/>
              <a:cs typeface="Arial"/>
            </a:endParaRPr>
          </a:p>
          <a:p>
            <a:pPr marL="0" lvl="1"/>
            <a:r>
              <a:rPr lang="en-GB" sz="1500" b="1" dirty="0">
                <a:latin typeface="Arial"/>
                <a:cs typeface="Arial"/>
              </a:rPr>
              <a:t>Affordability now and for the future </a:t>
            </a:r>
            <a:r>
              <a:rPr lang="en-GB" sz="1500" dirty="0">
                <a:latin typeface="Arial"/>
                <a:cs typeface="Arial"/>
              </a:rPr>
              <a:t>– our homes are affordable for those who live in them – and we build homes that reduce energy bills so that families incomes are protected </a:t>
            </a:r>
            <a:endParaRPr lang="en-GB" sz="1500" dirty="0">
              <a:latin typeface="Arial"/>
              <a:ea typeface="Calibri"/>
              <a:cs typeface="Arial"/>
            </a:endParaRPr>
          </a:p>
          <a:p>
            <a:pPr marL="0" lvl="1"/>
            <a:endParaRPr lang="en-GB" sz="1600" dirty="0">
              <a:cs typeface="Arial"/>
            </a:endParaRPr>
          </a:p>
          <a:p>
            <a:pPr marL="0" lvl="1"/>
            <a:endParaRPr lang="en-GB" sz="1600" dirty="0">
              <a:ea typeface="Calibri"/>
              <a:cs typeface="Arial"/>
            </a:endParaRPr>
          </a:p>
          <a:p>
            <a:pPr marL="0" lvl="1"/>
            <a:endParaRPr lang="en-GB" sz="1600" dirty="0">
              <a:cs typeface="Arial"/>
            </a:endParaRPr>
          </a:p>
          <a:p>
            <a:pPr marL="0" lvl="1"/>
            <a:endParaRPr lang="en-GB" sz="1600" dirty="0">
              <a:cs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9A4100B-C361-4EEC-A5FF-866468BCA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96" y="228600"/>
            <a:ext cx="3751163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EA747C3-5D20-42B3-96FE-81FEE536C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1376" b="-1"/>
          <a:stretch/>
        </p:blipFill>
        <p:spPr bwMode="auto">
          <a:xfrm>
            <a:off x="8280996" y="3629026"/>
            <a:ext cx="3751163" cy="255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729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38865D55-730F-4158-BBBC-D173B32DCCC8}"/>
              </a:ext>
            </a:extLst>
          </p:cNvPr>
          <p:cNvSpPr/>
          <p:nvPr/>
        </p:nvSpPr>
        <p:spPr>
          <a:xfrm>
            <a:off x="2399960" y="706457"/>
            <a:ext cx="7389628" cy="5782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6" t="14950" r="52141" b="22259"/>
          <a:stretch/>
        </p:blipFill>
        <p:spPr>
          <a:xfrm>
            <a:off x="508686" y="1046767"/>
            <a:ext cx="2324416" cy="1711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29" y="2917381"/>
            <a:ext cx="1832192" cy="1686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28" y="4793367"/>
            <a:ext cx="2321056" cy="1687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6245" y="4791668"/>
            <a:ext cx="2151034" cy="1689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0580" y="4795310"/>
            <a:ext cx="2376689" cy="1694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3672" y="4119366"/>
            <a:ext cx="2659361" cy="2361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5455" y="1799694"/>
            <a:ext cx="2408507" cy="20878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308153E-75CE-40BA-E17B-3383113BFFAE}"/>
              </a:ext>
            </a:extLst>
          </p:cNvPr>
          <p:cNvSpPr txBox="1">
            <a:spLocks/>
          </p:cNvSpPr>
          <p:nvPr/>
        </p:nvSpPr>
        <p:spPr>
          <a:xfrm>
            <a:off x="511157" y="160909"/>
            <a:ext cx="11638678" cy="441903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kern="0">
                <a:solidFill>
                  <a:srgbClr val="ED75A5"/>
                </a:solidFill>
                <a:latin typeface="Arial"/>
                <a:cs typeface="Arial"/>
              </a:rPr>
              <a:t>Managing CIP: Design standards, benchmarking and controls  </a:t>
            </a:r>
          </a:p>
        </p:txBody>
      </p:sp>
    </p:spTree>
    <p:extLst>
      <p:ext uri="{BB962C8B-B14F-4D97-AF65-F5344CB8AC3E}">
        <p14:creationId xmlns:p14="http://schemas.microsoft.com/office/powerpoint/2010/main" val="1831580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150610" cy="6858000"/>
          </a:xfrm>
          <a:custGeom>
            <a:avLst/>
            <a:gdLst/>
            <a:ahLst/>
            <a:cxnLst/>
            <a:rect l="l" t="t" r="r" b="b"/>
            <a:pathLst>
              <a:path w="6150610" h="6858000">
                <a:moveTo>
                  <a:pt x="0" y="6858000"/>
                </a:moveTo>
                <a:lnTo>
                  <a:pt x="6150597" y="6858000"/>
                </a:lnTo>
                <a:lnTo>
                  <a:pt x="6150597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7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5300" y="1294321"/>
            <a:ext cx="5018405" cy="854080"/>
          </a:xfrm>
          <a:prstGeom prst="rect">
            <a:avLst/>
          </a:prstGeom>
        </p:spPr>
        <p:txBody>
          <a:bodyPr vert="horz" wrap="square" lIns="0" tIns="172720" rIns="0" bIns="0" rtlCol="0" anchor="t">
            <a:spAutoFit/>
          </a:bodyPr>
          <a:lstStyle/>
          <a:p>
            <a:pPr marL="12700" marR="5080">
              <a:lnSpc>
                <a:spcPts val="5300"/>
              </a:lnSpc>
              <a:spcBef>
                <a:spcPts val="1360"/>
              </a:spcBef>
            </a:pPr>
            <a:r>
              <a:rPr lang="en-GB" sz="5500" b="1" spc="-190" dirty="0">
                <a:solidFill>
                  <a:srgbClr val="FFCF20"/>
                </a:solidFill>
                <a:latin typeface="Arial"/>
                <a:cs typeface="Arial"/>
              </a:rPr>
              <a:t>Case Studies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0A3173-0282-4CD4-8D5F-E4DC185AA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-953" r="7372"/>
          <a:stretch/>
        </p:blipFill>
        <p:spPr bwMode="auto">
          <a:xfrm>
            <a:off x="4746171" y="-65314"/>
            <a:ext cx="7445829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520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5555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848a915-f24d-4e68-9840-56e7bc0b9b3f">
      <UserInfo>
        <DisplayName>Huw Jones</DisplayName>
        <AccountId>485</AccountId>
        <AccountType/>
      </UserInfo>
      <UserInfo>
        <DisplayName>Clodagh McCallig</DisplayName>
        <AccountId>267</AccountId>
        <AccountType/>
      </UserInfo>
    </SharedWithUsers>
    <_activity xmlns="360c65b0-1cc5-427a-8427-4bd291ec2a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D6DC44B4FA6E488868BBDAB0E842B2" ma:contentTypeVersion="18" ma:contentTypeDescription="Create a new document." ma:contentTypeScope="" ma:versionID="593a384d32cb2c8f27b946d200e9f42b">
  <xsd:schema xmlns:xsd="http://www.w3.org/2001/XMLSchema" xmlns:xs="http://www.w3.org/2001/XMLSchema" xmlns:p="http://schemas.microsoft.com/office/2006/metadata/properties" xmlns:ns3="360c65b0-1cc5-427a-8427-4bd291ec2a6a" xmlns:ns4="1848a915-f24d-4e68-9840-56e7bc0b9b3f" targetNamespace="http://schemas.microsoft.com/office/2006/metadata/properties" ma:root="true" ma:fieldsID="fbc8bd7ba03e4de30c65ae9f88f8de68" ns3:_="" ns4:_="">
    <xsd:import namespace="360c65b0-1cc5-427a-8427-4bd291ec2a6a"/>
    <xsd:import namespace="1848a915-f24d-4e68-9840-56e7bc0b9b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0c65b0-1cc5-427a-8427-4bd291ec2a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48a915-f24d-4e68-9840-56e7bc0b9b3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9C9ED8-D7A9-465D-B91D-132065B2F0AC}">
  <ds:schemaRefs>
    <ds:schemaRef ds:uri="http://schemas.microsoft.com/office/2006/documentManagement/types"/>
    <ds:schemaRef ds:uri="360c65b0-1cc5-427a-8427-4bd291ec2a6a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1848a915-f24d-4e68-9840-56e7bc0b9b3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1060B6A-9350-4AC2-84A2-4000121B8D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2530B5-DAA6-458C-B555-E4E006C880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0c65b0-1cc5-427a-8427-4bd291ec2a6a"/>
    <ds:schemaRef ds:uri="1848a915-f24d-4e68-9840-56e7bc0b9b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582</Words>
  <Application>Microsoft Office PowerPoint</Application>
  <PresentationFormat>Widescreen</PresentationFormat>
  <Paragraphs>82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IBM Plex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Council’s build? </vt:lpstr>
      <vt:lpstr>PowerPoint Presentation</vt:lpstr>
      <vt:lpstr>PowerPoint Presentation</vt:lpstr>
      <vt:lpstr>PowerPoint Presentation</vt:lpstr>
      <vt:lpstr>Agar Grove Regeneration  </vt:lpstr>
      <vt:lpstr>Highgate Newtown</vt:lpstr>
      <vt:lpstr>Euston Skills Centre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Christensen, Michelle</dc:creator>
  <cp:lastModifiedBy>Vickie Hacking</cp:lastModifiedBy>
  <cp:revision>34</cp:revision>
  <dcterms:created xsi:type="dcterms:W3CDTF">2022-04-06T15:04:35Z</dcterms:created>
  <dcterms:modified xsi:type="dcterms:W3CDTF">2025-02-24T15:17:04Z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2021-11-23T00:00:00Z</vt:filetime>
  </property>
  <property fmtid="{D5CDD505-2E9C-101B-9397-08002B2CF9AE}" pid="3" name="Creator">
    <vt:lpwstr>Adobe InDesign 15.1 (Windows)</vt:lpwstr>
  </property>
  <property fmtid="{D5CDD505-2E9C-101B-9397-08002B2CF9AE}" pid="4" name="LastSaved">
    <vt:filetime>2022-04-06T00:00:00Z</vt:filetime>
  </property>
  <property fmtid="{D5CDD505-2E9C-101B-9397-08002B2CF9AE}" pid="5" name="ContentTypeId">
    <vt:lpwstr>0x0101000BD6DC44B4FA6E488868BBDAB0E842B2</vt:lpwstr>
  </property>
</Properties>
</file>