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3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27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/>
    <p:restoredTop sz="94656"/>
  </p:normalViewPr>
  <p:slideViewPr>
    <p:cSldViewPr>
      <p:cViewPr varScale="1">
        <p:scale>
          <a:sx n="70" d="100"/>
          <a:sy n="70" d="100"/>
        </p:scale>
        <p:origin x="59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Public</a:t>
            </a:r>
            <a:r>
              <a:rPr lang="en-GB" baseline="0" dirty="0"/>
              <a:t> Works Loan Board EIP Fixed Rates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Sheet1!$A$10:$A$106</c:f>
              <c:strCache>
                <c:ptCount val="97"/>
                <c:pt idx="0">
                  <c:v>Over 1½ not over 2</c:v>
                </c:pt>
                <c:pt idx="1">
                  <c:v>Over 2 not over 2½</c:v>
                </c:pt>
                <c:pt idx="2">
                  <c:v>Over 2½ not over 3</c:v>
                </c:pt>
                <c:pt idx="3">
                  <c:v>Over 3 not over 3½</c:v>
                </c:pt>
                <c:pt idx="4">
                  <c:v>Over 3½ not over 4</c:v>
                </c:pt>
                <c:pt idx="5">
                  <c:v>Over 4 not over 4½</c:v>
                </c:pt>
                <c:pt idx="6">
                  <c:v>Over 4½ not over 5</c:v>
                </c:pt>
                <c:pt idx="7">
                  <c:v>Over 5 not over 5½</c:v>
                </c:pt>
                <c:pt idx="8">
                  <c:v>Over 5½ not over 6</c:v>
                </c:pt>
                <c:pt idx="9">
                  <c:v>Over 6 not over 6½</c:v>
                </c:pt>
                <c:pt idx="10">
                  <c:v>Over 6½ not over 7</c:v>
                </c:pt>
                <c:pt idx="11">
                  <c:v>Over 7 not over 7½</c:v>
                </c:pt>
                <c:pt idx="12">
                  <c:v>Over 7½ not over 8</c:v>
                </c:pt>
                <c:pt idx="13">
                  <c:v>Over 8 not over 8½</c:v>
                </c:pt>
                <c:pt idx="14">
                  <c:v>Over 8½ not over 9</c:v>
                </c:pt>
                <c:pt idx="15">
                  <c:v>Over 9 not over 9½</c:v>
                </c:pt>
                <c:pt idx="16">
                  <c:v>Over 9½ not over 10</c:v>
                </c:pt>
                <c:pt idx="17">
                  <c:v>Over 10 not over 10½</c:v>
                </c:pt>
                <c:pt idx="18">
                  <c:v>Over 10½ not over 11</c:v>
                </c:pt>
                <c:pt idx="19">
                  <c:v>Over 11 not over 11½</c:v>
                </c:pt>
                <c:pt idx="20">
                  <c:v>Over 11½ not over 12</c:v>
                </c:pt>
                <c:pt idx="21">
                  <c:v>Over 12 not over 12½</c:v>
                </c:pt>
                <c:pt idx="22">
                  <c:v>Over 12½ not over 13</c:v>
                </c:pt>
                <c:pt idx="23">
                  <c:v>Over 13 not over 13½</c:v>
                </c:pt>
                <c:pt idx="24">
                  <c:v>Over 13½ not over 14</c:v>
                </c:pt>
                <c:pt idx="25">
                  <c:v>Over 14 not over 14½</c:v>
                </c:pt>
                <c:pt idx="26">
                  <c:v>Over 14½ not over 15</c:v>
                </c:pt>
                <c:pt idx="27">
                  <c:v>Over 15 not over 15½</c:v>
                </c:pt>
                <c:pt idx="28">
                  <c:v>Over 15½ not over 16</c:v>
                </c:pt>
                <c:pt idx="29">
                  <c:v>Over 16 not over 16½</c:v>
                </c:pt>
                <c:pt idx="30">
                  <c:v>Over 16½ not over 17</c:v>
                </c:pt>
                <c:pt idx="31">
                  <c:v>Over 17 not over 17½</c:v>
                </c:pt>
                <c:pt idx="32">
                  <c:v>Over 17½ not over 18</c:v>
                </c:pt>
                <c:pt idx="33">
                  <c:v>Over 18 not over 18½</c:v>
                </c:pt>
                <c:pt idx="34">
                  <c:v>Over 18½ not over 19</c:v>
                </c:pt>
                <c:pt idx="35">
                  <c:v>Over 19 not over 19½</c:v>
                </c:pt>
                <c:pt idx="36">
                  <c:v>Over 19½ not over 20</c:v>
                </c:pt>
                <c:pt idx="37">
                  <c:v>Over 20 not over 20½</c:v>
                </c:pt>
                <c:pt idx="38">
                  <c:v>Over 20½ not over 21</c:v>
                </c:pt>
                <c:pt idx="39">
                  <c:v>Over 21 not over 21½</c:v>
                </c:pt>
                <c:pt idx="40">
                  <c:v>Over 21½ not over 22</c:v>
                </c:pt>
                <c:pt idx="41">
                  <c:v>Over 22 not over 22½</c:v>
                </c:pt>
                <c:pt idx="42">
                  <c:v>Over 22½ not over 23</c:v>
                </c:pt>
                <c:pt idx="43">
                  <c:v>Over 23 not over 23½</c:v>
                </c:pt>
                <c:pt idx="44">
                  <c:v>Over 23½ not over 24</c:v>
                </c:pt>
                <c:pt idx="45">
                  <c:v>Over 24 not over 24½</c:v>
                </c:pt>
                <c:pt idx="46">
                  <c:v>Over 24½ not over 25</c:v>
                </c:pt>
                <c:pt idx="47">
                  <c:v>Over 25 not over 25½</c:v>
                </c:pt>
                <c:pt idx="48">
                  <c:v>Over 25½ not over 26</c:v>
                </c:pt>
                <c:pt idx="49">
                  <c:v>Over 26 not over 26½</c:v>
                </c:pt>
                <c:pt idx="50">
                  <c:v>Over 26½ not over 27</c:v>
                </c:pt>
                <c:pt idx="51">
                  <c:v>Over 27 not over 27½</c:v>
                </c:pt>
                <c:pt idx="52">
                  <c:v>Over 27½ not over 28</c:v>
                </c:pt>
                <c:pt idx="53">
                  <c:v>Over 28 not over 28½</c:v>
                </c:pt>
                <c:pt idx="54">
                  <c:v>Over 28½ not over 29</c:v>
                </c:pt>
                <c:pt idx="55">
                  <c:v>Over 29 not over 29½</c:v>
                </c:pt>
                <c:pt idx="56">
                  <c:v>Over 29½ not over 30</c:v>
                </c:pt>
                <c:pt idx="57">
                  <c:v>Over 30 not over 30½</c:v>
                </c:pt>
                <c:pt idx="58">
                  <c:v>Over 30½ not over 31</c:v>
                </c:pt>
                <c:pt idx="59">
                  <c:v>Over 31 not over 31½</c:v>
                </c:pt>
                <c:pt idx="60">
                  <c:v>Over 31½ not over 32</c:v>
                </c:pt>
                <c:pt idx="61">
                  <c:v>Over 32 not over 32½</c:v>
                </c:pt>
                <c:pt idx="62">
                  <c:v>Over 32½ not over 33</c:v>
                </c:pt>
                <c:pt idx="63">
                  <c:v>Over 33 not over 33½</c:v>
                </c:pt>
                <c:pt idx="64">
                  <c:v>Over 33½ not over 34</c:v>
                </c:pt>
                <c:pt idx="65">
                  <c:v>Over 34 not over 34½</c:v>
                </c:pt>
                <c:pt idx="66">
                  <c:v>Over 34½ not over 35</c:v>
                </c:pt>
                <c:pt idx="67">
                  <c:v>Over 35 not over 35½</c:v>
                </c:pt>
                <c:pt idx="68">
                  <c:v>Over 35½ not over 36</c:v>
                </c:pt>
                <c:pt idx="69">
                  <c:v>Over 36 not over 36½</c:v>
                </c:pt>
                <c:pt idx="70">
                  <c:v>Over 36½ not over 37</c:v>
                </c:pt>
                <c:pt idx="71">
                  <c:v>Over 37 not over 37½</c:v>
                </c:pt>
                <c:pt idx="72">
                  <c:v>Over 37½ not over 38</c:v>
                </c:pt>
                <c:pt idx="73">
                  <c:v>Over 38 not over 38½</c:v>
                </c:pt>
                <c:pt idx="74">
                  <c:v>Over 38½ not over 39</c:v>
                </c:pt>
                <c:pt idx="75">
                  <c:v>Over 39 not over 39½</c:v>
                </c:pt>
                <c:pt idx="76">
                  <c:v>Over 39½ not over 40</c:v>
                </c:pt>
                <c:pt idx="77">
                  <c:v>Over 40 not over 40½</c:v>
                </c:pt>
                <c:pt idx="78">
                  <c:v>Over 40½ not over 41</c:v>
                </c:pt>
                <c:pt idx="79">
                  <c:v>Over 41 not over 41½</c:v>
                </c:pt>
                <c:pt idx="80">
                  <c:v>Over 41½ not over 42</c:v>
                </c:pt>
                <c:pt idx="81">
                  <c:v>Over 42 not over 42½</c:v>
                </c:pt>
                <c:pt idx="82">
                  <c:v>Over 42½ not over 43</c:v>
                </c:pt>
                <c:pt idx="83">
                  <c:v>Over 43 not over 43½</c:v>
                </c:pt>
                <c:pt idx="84">
                  <c:v>Over 43½ not over 44</c:v>
                </c:pt>
                <c:pt idx="85">
                  <c:v>Over 44 not over 44½</c:v>
                </c:pt>
                <c:pt idx="86">
                  <c:v>Over 44½ not over 45</c:v>
                </c:pt>
                <c:pt idx="87">
                  <c:v>Over 45 not over 45½</c:v>
                </c:pt>
                <c:pt idx="88">
                  <c:v>Over 45½ not over 46</c:v>
                </c:pt>
                <c:pt idx="89">
                  <c:v>Over 46 not over 46½</c:v>
                </c:pt>
                <c:pt idx="90">
                  <c:v>Over 46½ not over 47</c:v>
                </c:pt>
                <c:pt idx="91">
                  <c:v>Over 47 not over 47½</c:v>
                </c:pt>
                <c:pt idx="92">
                  <c:v>Over 47½ not over 48</c:v>
                </c:pt>
                <c:pt idx="93">
                  <c:v>Over 48 not over 48½</c:v>
                </c:pt>
                <c:pt idx="94">
                  <c:v>Over 48½ not over 49</c:v>
                </c:pt>
                <c:pt idx="95">
                  <c:v>Over 49 not over 49½</c:v>
                </c:pt>
                <c:pt idx="96">
                  <c:v>Over 49½ not over 50</c:v>
                </c:pt>
              </c:strCache>
            </c:strRef>
          </c:cat>
          <c:val>
            <c:numRef>
              <c:f>Sheet1!$B$10:$B$106</c:f>
              <c:numCache>
                <c:formatCode>#,##0.00;\-#,##0.00;\-</c:formatCode>
                <c:ptCount val="97"/>
                <c:pt idx="0">
                  <c:v>5.0999999999999996</c:v>
                </c:pt>
                <c:pt idx="1">
                  <c:v>5.08</c:v>
                </c:pt>
                <c:pt idx="2">
                  <c:v>5.0599999999999996</c:v>
                </c:pt>
                <c:pt idx="3">
                  <c:v>5.05</c:v>
                </c:pt>
                <c:pt idx="4">
                  <c:v>5.04</c:v>
                </c:pt>
                <c:pt idx="5">
                  <c:v>5.03</c:v>
                </c:pt>
                <c:pt idx="6">
                  <c:v>5.0199999999999996</c:v>
                </c:pt>
                <c:pt idx="7">
                  <c:v>5.0199999999999996</c:v>
                </c:pt>
                <c:pt idx="8">
                  <c:v>5.03</c:v>
                </c:pt>
                <c:pt idx="9">
                  <c:v>5.03</c:v>
                </c:pt>
                <c:pt idx="10">
                  <c:v>5.04</c:v>
                </c:pt>
                <c:pt idx="11">
                  <c:v>5.04</c:v>
                </c:pt>
                <c:pt idx="12">
                  <c:v>5.05</c:v>
                </c:pt>
                <c:pt idx="13">
                  <c:v>5.07</c:v>
                </c:pt>
                <c:pt idx="14">
                  <c:v>5.08</c:v>
                </c:pt>
                <c:pt idx="15">
                  <c:v>5.09</c:v>
                </c:pt>
                <c:pt idx="16">
                  <c:v>5.1100000000000003</c:v>
                </c:pt>
                <c:pt idx="17">
                  <c:v>5.12</c:v>
                </c:pt>
                <c:pt idx="18">
                  <c:v>5.14</c:v>
                </c:pt>
                <c:pt idx="19">
                  <c:v>5.16</c:v>
                </c:pt>
                <c:pt idx="20">
                  <c:v>5.18</c:v>
                </c:pt>
                <c:pt idx="21">
                  <c:v>5.2</c:v>
                </c:pt>
                <c:pt idx="22">
                  <c:v>5.22</c:v>
                </c:pt>
                <c:pt idx="23">
                  <c:v>5.24</c:v>
                </c:pt>
                <c:pt idx="24">
                  <c:v>5.26</c:v>
                </c:pt>
                <c:pt idx="25">
                  <c:v>5.28</c:v>
                </c:pt>
                <c:pt idx="26">
                  <c:v>5.3</c:v>
                </c:pt>
                <c:pt idx="27">
                  <c:v>5.32</c:v>
                </c:pt>
                <c:pt idx="28">
                  <c:v>5.34</c:v>
                </c:pt>
                <c:pt idx="29">
                  <c:v>5.36</c:v>
                </c:pt>
                <c:pt idx="30">
                  <c:v>5.38</c:v>
                </c:pt>
                <c:pt idx="31">
                  <c:v>5.4</c:v>
                </c:pt>
                <c:pt idx="32">
                  <c:v>5.42</c:v>
                </c:pt>
                <c:pt idx="33">
                  <c:v>5.44</c:v>
                </c:pt>
                <c:pt idx="34">
                  <c:v>5.46</c:v>
                </c:pt>
                <c:pt idx="35">
                  <c:v>5.48</c:v>
                </c:pt>
                <c:pt idx="36">
                  <c:v>5.5</c:v>
                </c:pt>
                <c:pt idx="37">
                  <c:v>5.52</c:v>
                </c:pt>
                <c:pt idx="38">
                  <c:v>5.54</c:v>
                </c:pt>
                <c:pt idx="39">
                  <c:v>5.55</c:v>
                </c:pt>
                <c:pt idx="40">
                  <c:v>5.57</c:v>
                </c:pt>
                <c:pt idx="41">
                  <c:v>5.59</c:v>
                </c:pt>
                <c:pt idx="42">
                  <c:v>5.61</c:v>
                </c:pt>
                <c:pt idx="43">
                  <c:v>5.62</c:v>
                </c:pt>
                <c:pt idx="44">
                  <c:v>5.64</c:v>
                </c:pt>
                <c:pt idx="45">
                  <c:v>5.65</c:v>
                </c:pt>
                <c:pt idx="46">
                  <c:v>5.67</c:v>
                </c:pt>
                <c:pt idx="47">
                  <c:v>5.68</c:v>
                </c:pt>
                <c:pt idx="48">
                  <c:v>5.7</c:v>
                </c:pt>
                <c:pt idx="49">
                  <c:v>5.71</c:v>
                </c:pt>
                <c:pt idx="50">
                  <c:v>5.73</c:v>
                </c:pt>
                <c:pt idx="51">
                  <c:v>5.74</c:v>
                </c:pt>
                <c:pt idx="52">
                  <c:v>5.75</c:v>
                </c:pt>
                <c:pt idx="53">
                  <c:v>5.76</c:v>
                </c:pt>
                <c:pt idx="54">
                  <c:v>5.78</c:v>
                </c:pt>
                <c:pt idx="55">
                  <c:v>5.79</c:v>
                </c:pt>
                <c:pt idx="56">
                  <c:v>5.8</c:v>
                </c:pt>
                <c:pt idx="57">
                  <c:v>5.81</c:v>
                </c:pt>
                <c:pt idx="58">
                  <c:v>5.82</c:v>
                </c:pt>
                <c:pt idx="59">
                  <c:v>5.83</c:v>
                </c:pt>
                <c:pt idx="60">
                  <c:v>5.84</c:v>
                </c:pt>
                <c:pt idx="61">
                  <c:v>5.85</c:v>
                </c:pt>
                <c:pt idx="62">
                  <c:v>5.86</c:v>
                </c:pt>
                <c:pt idx="63">
                  <c:v>5.87</c:v>
                </c:pt>
                <c:pt idx="64">
                  <c:v>5.88</c:v>
                </c:pt>
                <c:pt idx="65">
                  <c:v>5.88</c:v>
                </c:pt>
                <c:pt idx="66">
                  <c:v>5.89</c:v>
                </c:pt>
                <c:pt idx="67">
                  <c:v>5.9</c:v>
                </c:pt>
                <c:pt idx="68">
                  <c:v>5.91</c:v>
                </c:pt>
                <c:pt idx="69">
                  <c:v>5.91</c:v>
                </c:pt>
                <c:pt idx="70">
                  <c:v>5.92</c:v>
                </c:pt>
                <c:pt idx="71">
                  <c:v>5.93</c:v>
                </c:pt>
                <c:pt idx="72">
                  <c:v>5.93</c:v>
                </c:pt>
                <c:pt idx="73">
                  <c:v>5.94</c:v>
                </c:pt>
                <c:pt idx="74">
                  <c:v>5.94</c:v>
                </c:pt>
                <c:pt idx="75">
                  <c:v>5.95</c:v>
                </c:pt>
                <c:pt idx="76">
                  <c:v>5.95</c:v>
                </c:pt>
                <c:pt idx="77">
                  <c:v>5.96</c:v>
                </c:pt>
                <c:pt idx="78">
                  <c:v>5.96</c:v>
                </c:pt>
                <c:pt idx="79">
                  <c:v>5.96</c:v>
                </c:pt>
                <c:pt idx="80">
                  <c:v>5.97</c:v>
                </c:pt>
                <c:pt idx="81">
                  <c:v>5.97</c:v>
                </c:pt>
                <c:pt idx="82">
                  <c:v>5.97</c:v>
                </c:pt>
                <c:pt idx="83">
                  <c:v>5.98</c:v>
                </c:pt>
                <c:pt idx="84">
                  <c:v>5.98</c:v>
                </c:pt>
                <c:pt idx="85">
                  <c:v>5.98</c:v>
                </c:pt>
                <c:pt idx="86">
                  <c:v>5.99</c:v>
                </c:pt>
                <c:pt idx="87">
                  <c:v>5.99</c:v>
                </c:pt>
                <c:pt idx="88">
                  <c:v>5.99</c:v>
                </c:pt>
                <c:pt idx="89">
                  <c:v>5.99</c:v>
                </c:pt>
                <c:pt idx="90">
                  <c:v>5.99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2B-BB44-ABF8-FD458D353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0284976"/>
        <c:axId val="817985984"/>
      </c:lineChart>
      <c:catAx>
        <c:axId val="82028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985984"/>
        <c:crosses val="autoZero"/>
        <c:auto val="1"/>
        <c:lblAlgn val="ctr"/>
        <c:lblOffset val="100"/>
        <c:noMultiLvlLbl val="0"/>
      </c:catAx>
      <c:valAx>
        <c:axId val="81798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;\-#,##0.00;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28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ade Gothic LT Pro Bold"/>
                <a:cs typeface="Trade Gothic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24F"/>
                </a:solidFill>
                <a:latin typeface="Nobel"/>
                <a:cs typeface="No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ade Gothic LT Pro Bold"/>
                <a:cs typeface="Trade Gothic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24F"/>
                </a:solidFill>
                <a:latin typeface="Nobel"/>
                <a:cs typeface="No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ade Gothic LT Pro Bold"/>
                <a:cs typeface="Trade Gothic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ade Gothic LT Pro Bold"/>
                <a:cs typeface="Trade Gothic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092609"/>
            <a:ext cx="11277600" cy="308610"/>
          </a:xfrm>
          <a:custGeom>
            <a:avLst/>
            <a:gdLst/>
            <a:ahLst/>
            <a:cxnLst/>
            <a:rect l="l" t="t" r="r" b="b"/>
            <a:pathLst>
              <a:path w="11277600" h="308610">
                <a:moveTo>
                  <a:pt x="11277600" y="0"/>
                </a:moveTo>
                <a:lnTo>
                  <a:pt x="0" y="0"/>
                </a:lnTo>
                <a:lnTo>
                  <a:pt x="0" y="308190"/>
                </a:lnTo>
                <a:lnTo>
                  <a:pt x="11277600" y="308190"/>
                </a:lnTo>
                <a:lnTo>
                  <a:pt x="11277600" y="0"/>
                </a:lnTo>
                <a:close/>
              </a:path>
            </a:pathLst>
          </a:custGeom>
          <a:solidFill>
            <a:srgbClr val="2312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457201" y="6092612"/>
            <a:ext cx="819150" cy="308610"/>
          </a:xfrm>
          <a:custGeom>
            <a:avLst/>
            <a:gdLst/>
            <a:ahLst/>
            <a:cxnLst/>
            <a:rect l="l" t="t" r="r" b="b"/>
            <a:pathLst>
              <a:path w="819150" h="308610">
                <a:moveTo>
                  <a:pt x="818641" y="0"/>
                </a:moveTo>
                <a:lnTo>
                  <a:pt x="0" y="0"/>
                </a:lnTo>
                <a:lnTo>
                  <a:pt x="0" y="308190"/>
                </a:lnTo>
                <a:lnTo>
                  <a:pt x="727506" y="308190"/>
                </a:lnTo>
                <a:lnTo>
                  <a:pt x="818641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6501" y="508867"/>
            <a:ext cx="43967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ade Gothic LT Pro Bold"/>
                <a:cs typeface="Trade Gothic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366518"/>
            <a:ext cx="7365365" cy="449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24F"/>
                </a:solidFill>
                <a:latin typeface="Nobel"/>
                <a:cs typeface="No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54625" y="6137285"/>
            <a:ext cx="2440940" cy="20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9250" y="6137285"/>
            <a:ext cx="184784" cy="20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Nobel"/>
                <a:cs typeface="Nobe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64918"/>
            <a:ext cx="7742758" cy="42191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9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Local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Authority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can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lean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on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developer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market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forward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fund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housing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Housing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Infrastructure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Fund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£2m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grant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Land</a:t>
            </a:r>
            <a:r>
              <a:rPr sz="2000" spc="-4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receipt</a:t>
            </a:r>
            <a:r>
              <a:rPr sz="2000" spc="-4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paid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Developer</a:t>
            </a:r>
            <a:r>
              <a:rPr sz="2000" spc="-6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agreements</a:t>
            </a:r>
            <a:r>
              <a:rPr sz="2000" spc="-6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involved:</a:t>
            </a:r>
            <a:endParaRPr sz="2000" dirty="0">
              <a:latin typeface="Nobel"/>
              <a:cs typeface="Nobel"/>
            </a:endParaRPr>
          </a:p>
          <a:p>
            <a:pPr marL="254000" marR="868680" lvl="1" indent="-114935">
              <a:lnSpc>
                <a:spcPct val="100000"/>
              </a:lnSpc>
              <a:spcBef>
                <a:spcPts val="800"/>
              </a:spcBef>
              <a:buChar char="-"/>
              <a:tabLst>
                <a:tab pos="254000" algn="l"/>
              </a:tabLst>
            </a:pP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Development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Agreement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-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obligation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obtain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planning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and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fund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development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timely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manner</a:t>
            </a:r>
            <a:endParaRPr sz="2000" dirty="0">
              <a:latin typeface="Nobel"/>
              <a:cs typeface="Nobel"/>
            </a:endParaRPr>
          </a:p>
          <a:p>
            <a:pPr marL="254000" lvl="1" indent="-114300">
              <a:lnSpc>
                <a:spcPct val="100000"/>
              </a:lnSpc>
              <a:spcBef>
                <a:spcPts val="800"/>
              </a:spcBef>
              <a:buChar char="-"/>
              <a:tabLst>
                <a:tab pos="254000" algn="l"/>
              </a:tabLst>
            </a:pP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Ground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Lease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-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Grant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head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lease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allow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funding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construction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works</a:t>
            </a:r>
            <a:endParaRPr sz="2000" dirty="0">
              <a:latin typeface="Nobel"/>
              <a:cs typeface="Nobel"/>
            </a:endParaRPr>
          </a:p>
          <a:p>
            <a:pPr marL="254000" lvl="1" indent="-114300">
              <a:lnSpc>
                <a:spcPct val="100000"/>
              </a:lnSpc>
              <a:spcBef>
                <a:spcPts val="800"/>
              </a:spcBef>
              <a:buChar char="-"/>
              <a:tabLst>
                <a:tab pos="254000" algn="l"/>
              </a:tabLst>
            </a:pP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Freehold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40" dirty="0">
                <a:solidFill>
                  <a:srgbClr val="23124F"/>
                </a:solidFill>
                <a:latin typeface="Nobel"/>
                <a:cs typeface="Nobel"/>
              </a:rPr>
              <a:t>Transfer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 - On satisfactory completion of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works.</a:t>
            </a:r>
            <a:endParaRPr sz="2000" dirty="0">
              <a:latin typeface="Nobel"/>
              <a:cs typeface="Nobel"/>
            </a:endParaRPr>
          </a:p>
          <a:p>
            <a:pPr marL="254000" marR="404495" lvl="1" indent="-114935">
              <a:lnSpc>
                <a:spcPct val="100000"/>
              </a:lnSpc>
              <a:spcBef>
                <a:spcPts val="800"/>
              </a:spcBef>
              <a:buChar char="-"/>
              <a:tabLst>
                <a:tab pos="254000" algn="l"/>
              </a:tabLst>
            </a:pP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Includes</a:t>
            </a:r>
            <a:r>
              <a:rPr sz="200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overage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event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developer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profit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exceeds</a:t>
            </a:r>
            <a:r>
              <a:rPr sz="200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blended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target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Rate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return</a:t>
            </a:r>
            <a:endParaRPr sz="2000" dirty="0">
              <a:latin typeface="Nobel"/>
              <a:cs typeface="No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4549140" cy="533400"/>
          </a:xfrm>
          <a:custGeom>
            <a:avLst/>
            <a:gdLst/>
            <a:ahLst/>
            <a:cxnLst/>
            <a:rect l="l" t="t" r="r" b="b"/>
            <a:pathLst>
              <a:path w="4549140" h="533400">
                <a:moveTo>
                  <a:pt x="4548708" y="0"/>
                </a:moveTo>
                <a:lnTo>
                  <a:pt x="4292600" y="0"/>
                </a:lnTo>
                <a:lnTo>
                  <a:pt x="4137037" y="0"/>
                </a:lnTo>
                <a:lnTo>
                  <a:pt x="0" y="0"/>
                </a:lnTo>
                <a:lnTo>
                  <a:pt x="0" y="533400"/>
                </a:lnTo>
                <a:lnTo>
                  <a:pt x="3979303" y="533400"/>
                </a:lnTo>
                <a:lnTo>
                  <a:pt x="4292600" y="533400"/>
                </a:lnTo>
                <a:lnTo>
                  <a:pt x="4390987" y="533400"/>
                </a:lnTo>
                <a:lnTo>
                  <a:pt x="4548708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54179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MASTER</a:t>
            </a:r>
            <a:r>
              <a:rPr b="0" spc="-100" dirty="0"/>
              <a:t> </a:t>
            </a:r>
            <a:r>
              <a:rPr b="0" dirty="0"/>
              <a:t>DEVELOPER</a:t>
            </a:r>
            <a:r>
              <a:rPr b="0" spc="-100" dirty="0"/>
              <a:t> </a:t>
            </a:r>
            <a:r>
              <a:rPr b="0" spc="-10" dirty="0"/>
              <a:t>PARTNER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3459" y="1371600"/>
            <a:ext cx="3547541" cy="418760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64918"/>
            <a:ext cx="7193280" cy="206466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9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Income Strip Lease offers a route to fund development 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endParaRPr lang="en-GB" sz="2000" dirty="0">
              <a:solidFill>
                <a:srgbClr val="23124F"/>
              </a:solidFill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Investor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appetite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is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strong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housing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sector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endParaRPr lang="en-GB" sz="2000" dirty="0">
              <a:solidFill>
                <a:srgbClr val="23124F"/>
              </a:solidFill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Risk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transfer</a:t>
            </a:r>
            <a:endParaRPr sz="2000" dirty="0">
              <a:latin typeface="Nobel"/>
              <a:cs typeface="No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2527300" cy="533400"/>
          </a:xfrm>
          <a:custGeom>
            <a:avLst/>
            <a:gdLst/>
            <a:ahLst/>
            <a:cxnLst/>
            <a:rect l="l" t="t" r="r" b="b"/>
            <a:pathLst>
              <a:path w="2527300" h="533400">
                <a:moveTo>
                  <a:pt x="2526957" y="0"/>
                </a:moveTo>
                <a:lnTo>
                  <a:pt x="2242261" y="0"/>
                </a:lnTo>
                <a:lnTo>
                  <a:pt x="2115286" y="0"/>
                </a:lnTo>
                <a:lnTo>
                  <a:pt x="0" y="0"/>
                </a:lnTo>
                <a:lnTo>
                  <a:pt x="0" y="533400"/>
                </a:lnTo>
                <a:lnTo>
                  <a:pt x="1957552" y="533400"/>
                </a:lnTo>
                <a:lnTo>
                  <a:pt x="2242261" y="533400"/>
                </a:lnTo>
                <a:lnTo>
                  <a:pt x="2369235" y="533400"/>
                </a:lnTo>
                <a:lnTo>
                  <a:pt x="2526957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41020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/>
              <a:t>CONCLUSIONS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7258" y="1447800"/>
            <a:ext cx="3547541" cy="41876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71878"/>
            <a:ext cx="10782948" cy="7772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900"/>
              </a:spcBef>
              <a:buClr>
                <a:srgbClr val="E6224B"/>
              </a:buClr>
              <a:buChar char="•"/>
              <a:tabLst>
                <a:tab pos="134620" algn="l"/>
              </a:tabLst>
            </a:pPr>
            <a:r>
              <a:rPr lang="en-GB" sz="18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Eddisons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is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advising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public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sector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across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whole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spc="-10" dirty="0">
                <a:solidFill>
                  <a:srgbClr val="23124F"/>
                </a:solidFill>
                <a:latin typeface="Nobel"/>
                <a:cs typeface="Nobel"/>
              </a:rPr>
              <a:t>development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and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asset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spc="-10" dirty="0">
                <a:solidFill>
                  <a:srgbClr val="23124F"/>
                </a:solidFill>
                <a:latin typeface="Nobel"/>
                <a:cs typeface="Nobel"/>
              </a:rPr>
              <a:t>management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spc="-10" dirty="0">
                <a:solidFill>
                  <a:srgbClr val="23124F"/>
                </a:solidFill>
                <a:latin typeface="Nobel"/>
                <a:cs typeface="Nobel"/>
              </a:rPr>
              <a:t>lifecycle</a:t>
            </a:r>
            <a:endParaRPr sz="1800" dirty="0">
              <a:latin typeface="Nobel"/>
              <a:cs typeface="Nobel"/>
            </a:endParaRPr>
          </a:p>
          <a:p>
            <a:pPr marL="134620" indent="-121920">
              <a:lnSpc>
                <a:spcPct val="100000"/>
              </a:lnSpc>
              <a:spcBef>
                <a:spcPts val="795"/>
              </a:spcBef>
              <a:buClr>
                <a:srgbClr val="E6224B"/>
              </a:buClr>
              <a:buChar char="•"/>
              <a:tabLst>
                <a:tab pos="134620" algn="l"/>
              </a:tabLst>
            </a:pPr>
            <a:r>
              <a:rPr lang="en-GB" sz="18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Direct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call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offs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via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spc="-10" dirty="0">
                <a:solidFill>
                  <a:srgbClr val="23124F"/>
                </a:solidFill>
                <a:latin typeface="Nobel"/>
                <a:cs typeface="Nobel"/>
              </a:rPr>
              <a:t>Crown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Commercial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Services,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Homes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England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dirty="0">
                <a:solidFill>
                  <a:srgbClr val="23124F"/>
                </a:solidFill>
                <a:latin typeface="Nobel"/>
                <a:cs typeface="Nobel"/>
              </a:rPr>
              <a:t>and</a:t>
            </a:r>
            <a:r>
              <a:rPr sz="18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800" spc="-20" dirty="0">
                <a:solidFill>
                  <a:srgbClr val="23124F"/>
                </a:solidFill>
                <a:latin typeface="Nobel"/>
                <a:cs typeface="Nobel"/>
              </a:rPr>
              <a:t>ESPO</a:t>
            </a:r>
            <a:endParaRPr sz="1800" dirty="0">
              <a:latin typeface="Nobel"/>
              <a:cs typeface="No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3408045" cy="533400"/>
          </a:xfrm>
          <a:custGeom>
            <a:avLst/>
            <a:gdLst/>
            <a:ahLst/>
            <a:cxnLst/>
            <a:rect l="l" t="t" r="r" b="b"/>
            <a:pathLst>
              <a:path w="3408045" h="533400">
                <a:moveTo>
                  <a:pt x="3407829" y="0"/>
                </a:moveTo>
                <a:lnTo>
                  <a:pt x="3123133" y="0"/>
                </a:lnTo>
                <a:lnTo>
                  <a:pt x="2996158" y="0"/>
                </a:lnTo>
                <a:lnTo>
                  <a:pt x="0" y="0"/>
                </a:lnTo>
                <a:lnTo>
                  <a:pt x="0" y="533400"/>
                </a:lnTo>
                <a:lnTo>
                  <a:pt x="2838424" y="533400"/>
                </a:lnTo>
                <a:lnTo>
                  <a:pt x="3123133" y="533400"/>
                </a:lnTo>
                <a:lnTo>
                  <a:pt x="3250107" y="533400"/>
                </a:lnTo>
                <a:lnTo>
                  <a:pt x="3407829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137" y="545904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ABOUT</a:t>
            </a:r>
            <a:r>
              <a:rPr b="0" spc="-70" dirty="0"/>
              <a:t> </a:t>
            </a:r>
            <a:r>
              <a:rPr b="0" spc="-10" dirty="0"/>
              <a:t>EDDISONS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4531E-38A3-C4E0-0DD2-51FE9DB584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272" y="4155600"/>
            <a:ext cx="1022412" cy="1335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5636CB-2A45-2490-379A-0B7626CEAC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062" y="2367241"/>
            <a:ext cx="1017176" cy="1423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98F536-93A9-021B-5EA9-1D771D0411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427" y="3992273"/>
            <a:ext cx="1321813" cy="432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C9BD7E-C077-3371-0672-9A294EDC23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272" y="2349353"/>
            <a:ext cx="1017176" cy="1440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45F98-1718-F589-C1D4-909A921AB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331" y="4597586"/>
            <a:ext cx="1044637" cy="284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A027EA-0E34-DF2C-9B97-C7B58AC0D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0687" y="5133653"/>
            <a:ext cx="1283183" cy="443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48527-BC5E-C84F-FFFE-BA68F1B64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6717" y="4186136"/>
            <a:ext cx="1802336" cy="708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2CEB40-513A-184B-314F-BCD1FB7AD7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717" y="4995150"/>
            <a:ext cx="1713297" cy="6055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F56314-1B42-5C6A-F3CF-C8E5D2FF8B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202" y="3380270"/>
            <a:ext cx="1447506" cy="707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1CB747-EA66-1F45-E899-5C50C24AC9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53" b="12574"/>
          <a:stretch/>
        </p:blipFill>
        <p:spPr>
          <a:xfrm>
            <a:off x="313164" y="2536317"/>
            <a:ext cx="1998988" cy="919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56302F-689A-3A6F-84A4-21CD679BA78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599" y="2603341"/>
            <a:ext cx="1853485" cy="692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0DBDE9-7681-13E4-4866-68689B52420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202" y="2443441"/>
            <a:ext cx="1352043" cy="8996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140963-1580-133D-A5B3-B3B0340325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201" y="3465032"/>
            <a:ext cx="2168773" cy="506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3E45BE-609E-7E7A-C6CB-031A7C9AA68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37" y="4070637"/>
            <a:ext cx="1073620" cy="7904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AE9AD9-769E-1B38-721A-EF0EE5D3510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60" b="19378"/>
          <a:stretch/>
        </p:blipFill>
        <p:spPr>
          <a:xfrm>
            <a:off x="4184835" y="4241521"/>
            <a:ext cx="2114152" cy="6820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D43534-F07B-67B5-418B-29C2336A698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677" y="3661832"/>
            <a:ext cx="1381047" cy="9206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772C6B-334F-6F64-5D78-4D648A6C427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758" y="4928667"/>
            <a:ext cx="986194" cy="786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9E1A2B-2FE3-4C1E-A6BC-BCB01EFA45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25844" y="5058566"/>
            <a:ext cx="1853486" cy="5421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2787BC-F589-DC0C-21B7-2D0E4FDE6D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76551" y="2798570"/>
            <a:ext cx="1409966" cy="5263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5CDD81-3756-1121-D7FF-339B28236D0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20006" b="22755"/>
          <a:stretch/>
        </p:blipFill>
        <p:spPr>
          <a:xfrm>
            <a:off x="444739" y="3222146"/>
            <a:ext cx="1381048" cy="7904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12B884-47D9-5E05-0059-86E5203583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0513" y="4996498"/>
            <a:ext cx="1713297" cy="666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66518"/>
            <a:ext cx="6919595" cy="287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704215" indent="-135255">
              <a:lnSpc>
                <a:spcPct val="100000"/>
              </a:lnSpc>
              <a:spcBef>
                <a:spcPts val="1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Government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has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set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target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300,000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new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homes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pa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for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the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duration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this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parliament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More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than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200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councils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would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see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their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housing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targets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increase</a:t>
            </a:r>
            <a:endParaRPr sz="2000" dirty="0">
              <a:latin typeface="Nobel"/>
              <a:cs typeface="Nobel"/>
            </a:endParaRPr>
          </a:p>
          <a:p>
            <a:pPr marL="147320" marR="342900" indent="-135255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Land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released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Green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Belt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will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subject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government’s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‘golden</a:t>
            </a:r>
            <a:r>
              <a:rPr sz="200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rules’,</a:t>
            </a:r>
            <a:r>
              <a:rPr sz="200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50%</a:t>
            </a:r>
            <a:r>
              <a:rPr sz="200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affordable</a:t>
            </a:r>
            <a:r>
              <a:rPr sz="200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homes</a:t>
            </a:r>
            <a:endParaRPr sz="2000" dirty="0">
              <a:latin typeface="Nobel"/>
              <a:cs typeface="Nobel"/>
            </a:endParaRPr>
          </a:p>
          <a:p>
            <a:pPr marL="147320" marR="5080" indent="-135255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government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will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publish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NPPF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revisions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before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end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year,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so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policy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changes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can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take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effect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soon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possible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Government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will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review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Right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Buy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more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widely</a:t>
            </a:r>
            <a:endParaRPr sz="2000" dirty="0">
              <a:latin typeface="Nobel"/>
              <a:cs typeface="No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3577590" cy="533400"/>
          </a:xfrm>
          <a:custGeom>
            <a:avLst/>
            <a:gdLst/>
            <a:ahLst/>
            <a:cxnLst/>
            <a:rect l="l" t="t" r="r" b="b"/>
            <a:pathLst>
              <a:path w="3577590" h="533400">
                <a:moveTo>
                  <a:pt x="3577298" y="0"/>
                </a:moveTo>
                <a:lnTo>
                  <a:pt x="3390900" y="0"/>
                </a:lnTo>
                <a:lnTo>
                  <a:pt x="3165627" y="0"/>
                </a:lnTo>
                <a:lnTo>
                  <a:pt x="0" y="0"/>
                </a:lnTo>
                <a:lnTo>
                  <a:pt x="0" y="533400"/>
                </a:lnTo>
                <a:lnTo>
                  <a:pt x="3007893" y="533400"/>
                </a:lnTo>
                <a:lnTo>
                  <a:pt x="3390900" y="533400"/>
                </a:lnTo>
                <a:lnTo>
                  <a:pt x="3419576" y="533400"/>
                </a:lnTo>
                <a:lnTo>
                  <a:pt x="3577298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28319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GOVERNMENT </a:t>
            </a:r>
            <a:r>
              <a:rPr b="0" spc="-10" dirty="0"/>
              <a:t>AGENDA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7258" y="457200"/>
            <a:ext cx="3547541" cy="51782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64918"/>
            <a:ext cx="10690860" cy="155170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9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Funding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Programmes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are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coming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an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end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soon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LAs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frantically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spending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monies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by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March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2026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meet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grant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spending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targets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eg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levelling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up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etc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As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programmes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wind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down,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are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still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waiting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hear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new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programmes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albeit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LAHF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was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announced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recently</a:t>
            </a:r>
            <a:endParaRPr sz="2000" dirty="0">
              <a:latin typeface="Nobel"/>
              <a:cs typeface="No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4407535" cy="533400"/>
          </a:xfrm>
          <a:custGeom>
            <a:avLst/>
            <a:gdLst/>
            <a:ahLst/>
            <a:cxnLst/>
            <a:rect l="l" t="t" r="r" b="b"/>
            <a:pathLst>
              <a:path w="4407535" h="533400">
                <a:moveTo>
                  <a:pt x="4406963" y="0"/>
                </a:moveTo>
                <a:lnTo>
                  <a:pt x="4122267" y="0"/>
                </a:lnTo>
                <a:lnTo>
                  <a:pt x="3995293" y="0"/>
                </a:lnTo>
                <a:lnTo>
                  <a:pt x="0" y="0"/>
                </a:lnTo>
                <a:lnTo>
                  <a:pt x="0" y="533400"/>
                </a:lnTo>
                <a:lnTo>
                  <a:pt x="3837559" y="533400"/>
                </a:lnTo>
                <a:lnTo>
                  <a:pt x="4122267" y="533400"/>
                </a:lnTo>
                <a:lnTo>
                  <a:pt x="4249242" y="533400"/>
                </a:lnTo>
                <a:lnTo>
                  <a:pt x="4406963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54828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GOVERNMENT </a:t>
            </a:r>
            <a:r>
              <a:rPr b="0" spc="-10" dirty="0"/>
              <a:t>INTERVENTION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7197" y="2787973"/>
          <a:ext cx="5239384" cy="271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E6224B"/>
                      </a:solidFill>
                      <a:prstDash val="solid"/>
                    </a:lnR>
                    <a:solidFill>
                      <a:srgbClr val="2312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6224B"/>
                      </a:solidFill>
                      <a:prstDash val="solid"/>
                    </a:lnL>
                    <a:solidFill>
                      <a:srgbClr val="2312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0" dirty="0">
                          <a:latin typeface="Nobel Book"/>
                          <a:cs typeface="Nobel Book"/>
                        </a:rPr>
                        <a:t>Future</a:t>
                      </a:r>
                      <a:r>
                        <a:rPr sz="1500" spc="-3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High</a:t>
                      </a:r>
                      <a:r>
                        <a:rPr sz="1500" spc="-3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Street</a:t>
                      </a:r>
                      <a:r>
                        <a:rPr sz="1500" spc="-3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spc="-20" dirty="0">
                          <a:latin typeface="Nobel Book"/>
                          <a:cs typeface="Nobel Book"/>
                        </a:rPr>
                        <a:t>Fund</a:t>
                      </a:r>
                      <a:endParaRPr sz="1500" dirty="0">
                        <a:latin typeface="Nobel Book"/>
                        <a:cs typeface="Nobel Book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3124F"/>
                      </a:solidFill>
                      <a:prstDash val="solid"/>
                    </a:lnL>
                    <a:lnR w="12700">
                      <a:solidFill>
                        <a:srgbClr val="E6224B"/>
                      </a:solidFill>
                      <a:prstDash val="solid"/>
                    </a:lnR>
                    <a:solidFill>
                      <a:srgbClr val="F0EEF5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50" dirty="0">
                          <a:latin typeface="Zapf Dingbats"/>
                          <a:cs typeface="Zapf Dingbats"/>
                        </a:rPr>
                        <a:t>✗</a:t>
                      </a:r>
                      <a:endParaRPr sz="1500" dirty="0">
                        <a:latin typeface="Zapf Dingbats"/>
                        <a:cs typeface="Zapf Dingbat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E6224B"/>
                      </a:solidFill>
                      <a:prstDash val="solid"/>
                    </a:lnL>
                    <a:lnR w="12700">
                      <a:solidFill>
                        <a:srgbClr val="23124F"/>
                      </a:solidFill>
                      <a:prstDash val="solid"/>
                    </a:lnR>
                    <a:solidFill>
                      <a:srgbClr val="F0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0" dirty="0">
                          <a:latin typeface="Nobel Book"/>
                          <a:cs typeface="Nobel Book"/>
                        </a:rPr>
                        <a:t>Towns</a:t>
                      </a:r>
                      <a:r>
                        <a:rPr sz="1500" spc="-5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spc="-20" dirty="0">
                          <a:latin typeface="Nobel Book"/>
                          <a:cs typeface="Nobel Book"/>
                        </a:rPr>
                        <a:t>Fund</a:t>
                      </a:r>
                      <a:endParaRPr sz="1500" dirty="0">
                        <a:latin typeface="Nobel Book"/>
                        <a:cs typeface="Nobel Book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3124F"/>
                      </a:solidFill>
                      <a:prstDash val="solid"/>
                    </a:lnL>
                    <a:lnR w="12700">
                      <a:solidFill>
                        <a:srgbClr val="E622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50" dirty="0">
                          <a:latin typeface="Zapf Dingbats"/>
                          <a:cs typeface="Zapf Dingbats"/>
                        </a:rPr>
                        <a:t>✗</a:t>
                      </a:r>
                      <a:endParaRPr sz="1500" dirty="0">
                        <a:latin typeface="Zapf Dingbats"/>
                        <a:cs typeface="Zapf Dingbat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E6224B"/>
                      </a:solidFill>
                      <a:prstDash val="solid"/>
                    </a:lnL>
                    <a:lnR w="12700">
                      <a:solidFill>
                        <a:srgbClr val="23124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0" dirty="0">
                          <a:latin typeface="Nobel Book"/>
                          <a:cs typeface="Nobel Book"/>
                        </a:rPr>
                        <a:t>Levelling</a:t>
                      </a:r>
                      <a:r>
                        <a:rPr sz="1500" spc="-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Up</a:t>
                      </a:r>
                      <a:r>
                        <a:rPr sz="1500" spc="-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spc="-20" dirty="0">
                          <a:latin typeface="Nobel Book"/>
                          <a:cs typeface="Nobel Book"/>
                        </a:rPr>
                        <a:t>Fund</a:t>
                      </a:r>
                      <a:endParaRPr sz="1500" dirty="0">
                        <a:latin typeface="Nobel Book"/>
                        <a:cs typeface="Nobel Book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3124F"/>
                      </a:solidFill>
                      <a:prstDash val="solid"/>
                    </a:lnL>
                    <a:lnR w="12700">
                      <a:solidFill>
                        <a:srgbClr val="E6224B"/>
                      </a:solidFill>
                      <a:prstDash val="solid"/>
                    </a:lnR>
                    <a:solidFill>
                      <a:srgbClr val="F0EEF5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50" dirty="0">
                          <a:latin typeface="Zapf Dingbats"/>
                          <a:cs typeface="Zapf Dingbats"/>
                        </a:rPr>
                        <a:t>✓</a:t>
                      </a:r>
                      <a:endParaRPr sz="1500" dirty="0">
                        <a:latin typeface="Zapf Dingbats"/>
                        <a:cs typeface="Zapf Dingbat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E6224B"/>
                      </a:solidFill>
                      <a:prstDash val="solid"/>
                    </a:lnL>
                    <a:lnR w="12700">
                      <a:solidFill>
                        <a:srgbClr val="23124F"/>
                      </a:solidFill>
                      <a:prstDash val="solid"/>
                    </a:lnR>
                    <a:solidFill>
                      <a:srgbClr val="F0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Nobel Book"/>
                          <a:cs typeface="Nobel Book"/>
                        </a:rPr>
                        <a:t>Housing</a:t>
                      </a:r>
                      <a:r>
                        <a:rPr sz="1500" spc="2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spc="-10" dirty="0">
                          <a:latin typeface="Nobel Book"/>
                          <a:cs typeface="Nobel Book"/>
                        </a:rPr>
                        <a:t>Infrastructure</a:t>
                      </a:r>
                      <a:r>
                        <a:rPr sz="1500" spc="2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spc="-20" dirty="0">
                          <a:latin typeface="Nobel Book"/>
                          <a:cs typeface="Nobel Book"/>
                        </a:rPr>
                        <a:t>Fund</a:t>
                      </a:r>
                      <a:endParaRPr sz="1500" dirty="0">
                        <a:latin typeface="Nobel Book"/>
                        <a:cs typeface="Nobel Book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3124F"/>
                      </a:solidFill>
                      <a:prstDash val="solid"/>
                    </a:lnL>
                    <a:lnR w="12700">
                      <a:solidFill>
                        <a:srgbClr val="E622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50" dirty="0">
                          <a:latin typeface="Zapf Dingbats"/>
                          <a:cs typeface="Zapf Dingbats"/>
                        </a:rPr>
                        <a:t>✓</a:t>
                      </a:r>
                      <a:endParaRPr sz="1500" dirty="0">
                        <a:latin typeface="Zapf Dingbats"/>
                        <a:cs typeface="Zapf Dingbat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E6224B"/>
                      </a:solidFill>
                      <a:prstDash val="solid"/>
                    </a:lnL>
                    <a:lnR w="12700">
                      <a:solidFill>
                        <a:srgbClr val="23124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0" dirty="0">
                          <a:latin typeface="Nobel Book"/>
                          <a:cs typeface="Nobel Book"/>
                        </a:rPr>
                        <a:t>Affordable</a:t>
                      </a:r>
                      <a:r>
                        <a:rPr sz="1500" spc="-20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Homes</a:t>
                      </a:r>
                      <a:r>
                        <a:rPr sz="1500" spc="-1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Programme</a:t>
                      </a:r>
                      <a:r>
                        <a:rPr sz="1500" spc="-1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(AHP)</a:t>
                      </a:r>
                      <a:r>
                        <a:rPr sz="1500" spc="-1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2021</a:t>
                      </a:r>
                      <a:r>
                        <a:rPr sz="1500" spc="-1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to</a:t>
                      </a:r>
                      <a:r>
                        <a:rPr sz="1500" spc="-1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spc="-20" dirty="0">
                          <a:latin typeface="Nobel Book"/>
                          <a:cs typeface="Nobel Book"/>
                        </a:rPr>
                        <a:t>2026</a:t>
                      </a:r>
                      <a:endParaRPr sz="1500" dirty="0">
                        <a:latin typeface="Nobel Book"/>
                        <a:cs typeface="Nobel Book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3124F"/>
                      </a:solidFill>
                      <a:prstDash val="solid"/>
                    </a:lnL>
                    <a:lnR w="12700">
                      <a:solidFill>
                        <a:srgbClr val="E6224B"/>
                      </a:solidFill>
                      <a:prstDash val="solid"/>
                    </a:lnR>
                    <a:solidFill>
                      <a:srgbClr val="F0EEF5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50" dirty="0">
                          <a:latin typeface="Zapf Dingbats"/>
                          <a:cs typeface="Zapf Dingbats"/>
                        </a:rPr>
                        <a:t>✓</a:t>
                      </a:r>
                      <a:endParaRPr sz="1500" dirty="0">
                        <a:latin typeface="Zapf Dingbats"/>
                        <a:cs typeface="Zapf Dingbat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E6224B"/>
                      </a:solidFill>
                      <a:prstDash val="solid"/>
                    </a:lnL>
                    <a:lnR w="12700">
                      <a:solidFill>
                        <a:srgbClr val="23124F"/>
                      </a:solidFill>
                      <a:prstDash val="solid"/>
                    </a:lnR>
                    <a:solidFill>
                      <a:srgbClr val="F0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Nobel Book"/>
                          <a:cs typeface="Nobel Book"/>
                        </a:rPr>
                        <a:t>Local</a:t>
                      </a:r>
                      <a:r>
                        <a:rPr sz="1500" spc="-2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Authority</a:t>
                      </a:r>
                      <a:r>
                        <a:rPr sz="1500" spc="-20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dirty="0">
                          <a:latin typeface="Nobel Book"/>
                          <a:cs typeface="Nobel Book"/>
                        </a:rPr>
                        <a:t>Housing</a:t>
                      </a:r>
                      <a:r>
                        <a:rPr sz="1500" spc="-25" dirty="0">
                          <a:latin typeface="Nobel Book"/>
                          <a:cs typeface="Nobel Book"/>
                        </a:rPr>
                        <a:t> </a:t>
                      </a:r>
                      <a:r>
                        <a:rPr sz="1500" spc="-20" dirty="0">
                          <a:latin typeface="Nobel Book"/>
                          <a:cs typeface="Nobel Book"/>
                        </a:rPr>
                        <a:t>Fund</a:t>
                      </a:r>
                      <a:endParaRPr sz="1500" dirty="0">
                        <a:latin typeface="Nobel Book"/>
                        <a:cs typeface="Nobel Book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3124F"/>
                      </a:solidFill>
                      <a:prstDash val="solid"/>
                    </a:lnL>
                    <a:lnR w="12700">
                      <a:solidFill>
                        <a:srgbClr val="E6224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50" dirty="0">
                          <a:latin typeface="Zapf Dingbats"/>
                          <a:cs typeface="Zapf Dingbats"/>
                        </a:rPr>
                        <a:t>✓</a:t>
                      </a:r>
                      <a:endParaRPr sz="1500" dirty="0">
                        <a:latin typeface="Zapf Dingbats"/>
                        <a:cs typeface="Zapf Dingbat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E6224B"/>
                      </a:solidFill>
                      <a:prstDash val="solid"/>
                    </a:lnL>
                    <a:lnR w="12700">
                      <a:solidFill>
                        <a:srgbClr val="23124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66518"/>
            <a:ext cx="5394325" cy="38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647065" indent="-135255">
              <a:lnSpc>
                <a:spcPct val="100000"/>
              </a:lnSpc>
              <a:spcBef>
                <a:spcPts val="1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Housing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capital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and</a:t>
            </a:r>
            <a:r>
              <a:rPr sz="200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rental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growth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forecasted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to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continue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 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grow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According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report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by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Better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Society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Capital.</a:t>
            </a:r>
            <a:endParaRPr sz="2000" dirty="0">
              <a:latin typeface="Nobel"/>
              <a:cs typeface="Nobel"/>
            </a:endParaRPr>
          </a:p>
          <a:p>
            <a:pPr marL="139700" marR="325755" lvl="1" indent="114300">
              <a:lnSpc>
                <a:spcPct val="100000"/>
              </a:lnSpc>
              <a:spcBef>
                <a:spcPts val="800"/>
              </a:spcBef>
              <a:buChar char="-"/>
              <a:tabLst>
                <a:tab pos="254000" algn="l"/>
              </a:tabLst>
            </a:pP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Pension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funds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provided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one-fifth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all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investments (£10billion)</a:t>
            </a:r>
            <a:endParaRPr sz="2000" dirty="0">
              <a:latin typeface="Nobel"/>
              <a:cs typeface="Nobel"/>
            </a:endParaRPr>
          </a:p>
          <a:p>
            <a:pPr marL="254000" lvl="1" indent="-114300">
              <a:lnSpc>
                <a:spcPct val="100000"/>
              </a:lnSpc>
              <a:spcBef>
                <a:spcPts val="800"/>
              </a:spcBef>
              <a:buChar char="-"/>
              <a:tabLst>
                <a:tab pos="254000" algn="l"/>
              </a:tabLst>
            </a:pP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Government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bodies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and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local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authorities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8%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each.</a:t>
            </a:r>
            <a:endParaRPr sz="2000" dirty="0">
              <a:latin typeface="Nobel"/>
              <a:cs typeface="Nobel"/>
            </a:endParaRPr>
          </a:p>
          <a:p>
            <a:pPr marL="147320" marR="5080" indent="-135255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Funds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such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Legal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&amp;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General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has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raised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£510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million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for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its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affordable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housing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investment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strategy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part</a:t>
            </a:r>
            <a:r>
              <a:rPr sz="2000" spc="5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 second close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 its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Affordable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Housing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Fund,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launched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July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2024.</a:t>
            </a:r>
            <a:endParaRPr sz="2000" dirty="0">
              <a:latin typeface="Nobel"/>
              <a:cs typeface="No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2838450" cy="533400"/>
          </a:xfrm>
          <a:custGeom>
            <a:avLst/>
            <a:gdLst/>
            <a:ahLst/>
            <a:cxnLst/>
            <a:rect l="l" t="t" r="r" b="b"/>
            <a:pathLst>
              <a:path w="2838450" h="533400">
                <a:moveTo>
                  <a:pt x="2837865" y="0"/>
                </a:moveTo>
                <a:lnTo>
                  <a:pt x="2553170" y="0"/>
                </a:lnTo>
                <a:lnTo>
                  <a:pt x="2426195" y="0"/>
                </a:lnTo>
                <a:lnTo>
                  <a:pt x="0" y="0"/>
                </a:lnTo>
                <a:lnTo>
                  <a:pt x="0" y="533400"/>
                </a:lnTo>
                <a:lnTo>
                  <a:pt x="2268461" y="533400"/>
                </a:lnTo>
                <a:lnTo>
                  <a:pt x="2553170" y="533400"/>
                </a:lnTo>
                <a:lnTo>
                  <a:pt x="2680144" y="533400"/>
                </a:lnTo>
                <a:lnTo>
                  <a:pt x="2837865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28319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MARKET</a:t>
            </a:r>
            <a:r>
              <a:rPr b="0" spc="-85" dirty="0"/>
              <a:t> </a:t>
            </a:r>
            <a:r>
              <a:rPr b="0" spc="-10" dirty="0"/>
              <a:t>IMPACT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AD91D-9D86-8120-86D9-661568C7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523" y="2743200"/>
            <a:ext cx="4800847" cy="2495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0C3A4-2763-A541-D109-02CDC1D3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295400"/>
            <a:ext cx="4769095" cy="13399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66518"/>
            <a:ext cx="5209540" cy="205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5080" indent="-135255">
              <a:lnSpc>
                <a:spcPct val="100000"/>
              </a:lnSpc>
              <a:spcBef>
                <a:spcPts val="1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There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are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whole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host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delivery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structures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-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Direct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and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Indirect</a:t>
            </a:r>
            <a:endParaRPr sz="2000" dirty="0">
              <a:latin typeface="Nobel"/>
              <a:cs typeface="Nobel"/>
            </a:endParaRPr>
          </a:p>
          <a:p>
            <a:pPr marL="147320" marR="239395" indent="-135255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Increased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cost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Prudential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Borrowing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creating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viability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challenges</a:t>
            </a:r>
            <a:endParaRPr sz="2000" dirty="0">
              <a:latin typeface="Nobel"/>
              <a:cs typeface="Nobel"/>
            </a:endParaRPr>
          </a:p>
          <a:p>
            <a:pPr marL="147320" marR="215265" indent="-135255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Private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sector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intervention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will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need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increase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to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deliver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housing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targets</a:t>
            </a:r>
            <a:endParaRPr sz="2000" dirty="0">
              <a:latin typeface="Nobel"/>
              <a:cs typeface="No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3611245" cy="533400"/>
          </a:xfrm>
          <a:custGeom>
            <a:avLst/>
            <a:gdLst/>
            <a:ahLst/>
            <a:cxnLst/>
            <a:rect l="l" t="t" r="r" b="b"/>
            <a:pathLst>
              <a:path w="3611245" h="533400">
                <a:moveTo>
                  <a:pt x="3610826" y="0"/>
                </a:moveTo>
                <a:lnTo>
                  <a:pt x="3326130" y="0"/>
                </a:lnTo>
                <a:lnTo>
                  <a:pt x="3199155" y="0"/>
                </a:lnTo>
                <a:lnTo>
                  <a:pt x="0" y="0"/>
                </a:lnTo>
                <a:lnTo>
                  <a:pt x="0" y="533400"/>
                </a:lnTo>
                <a:lnTo>
                  <a:pt x="3041421" y="533400"/>
                </a:lnTo>
                <a:lnTo>
                  <a:pt x="3326130" y="533400"/>
                </a:lnTo>
                <a:lnTo>
                  <a:pt x="3453104" y="533400"/>
                </a:lnTo>
                <a:lnTo>
                  <a:pt x="3610826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43153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FUNDING </a:t>
            </a:r>
            <a:r>
              <a:rPr b="0" spc="-10" dirty="0"/>
              <a:t>STRUCTURES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06031" y="1368266"/>
            <a:ext cx="361759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spc="-10" dirty="0">
                <a:solidFill>
                  <a:srgbClr val="23124F"/>
                </a:solidFill>
                <a:latin typeface="Nobel"/>
                <a:cs typeface="Nobel"/>
              </a:rPr>
              <a:t>Intervention</a:t>
            </a:r>
            <a:r>
              <a:rPr sz="1950" b="1" spc="-4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950" b="1" dirty="0">
                <a:solidFill>
                  <a:srgbClr val="23124F"/>
                </a:solidFill>
                <a:latin typeface="Nobel"/>
                <a:cs typeface="Nobel"/>
              </a:rPr>
              <a:t>Options</a:t>
            </a:r>
            <a:r>
              <a:rPr sz="1950" b="1" spc="-4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950" b="1" spc="-10" dirty="0">
                <a:solidFill>
                  <a:srgbClr val="23124F"/>
                </a:solidFill>
                <a:latin typeface="Nobel"/>
                <a:cs typeface="Nobel"/>
              </a:rPr>
              <a:t>Comparison</a:t>
            </a:r>
            <a:endParaRPr sz="1950" dirty="0">
              <a:latin typeface="Nobel"/>
              <a:cs typeface="No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04945" y="3266200"/>
            <a:ext cx="403225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-25" dirty="0">
                <a:solidFill>
                  <a:srgbClr val="E6224B"/>
                </a:solidFill>
                <a:latin typeface="Nobel"/>
                <a:cs typeface="Nobel"/>
              </a:rPr>
              <a:t>ABV</a:t>
            </a:r>
            <a:endParaRPr sz="1500" dirty="0">
              <a:latin typeface="Nobel"/>
              <a:cs typeface="No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04945" y="4445604"/>
            <a:ext cx="374015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-25" dirty="0">
                <a:solidFill>
                  <a:srgbClr val="E6224B"/>
                </a:solidFill>
                <a:latin typeface="Nobel"/>
                <a:cs typeface="Nobel"/>
              </a:rPr>
              <a:t>ICO</a:t>
            </a:r>
            <a:endParaRPr sz="1500" dirty="0">
              <a:latin typeface="Nobel"/>
              <a:cs typeface="No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04945" y="2404845"/>
            <a:ext cx="285115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-25" dirty="0">
                <a:solidFill>
                  <a:srgbClr val="E6224B"/>
                </a:solidFill>
                <a:latin typeface="Nobel"/>
                <a:cs typeface="Nobel"/>
              </a:rPr>
              <a:t>TIF</a:t>
            </a:r>
            <a:endParaRPr sz="1500" dirty="0">
              <a:latin typeface="Nobel"/>
              <a:cs typeface="No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2048" y="2008823"/>
            <a:ext cx="225425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-25" dirty="0">
                <a:solidFill>
                  <a:srgbClr val="E6224B"/>
                </a:solidFill>
                <a:latin typeface="Nobel"/>
                <a:cs typeface="Nobel"/>
              </a:rPr>
              <a:t>TF</a:t>
            </a:r>
            <a:endParaRPr sz="1500" dirty="0">
              <a:latin typeface="Nobel"/>
              <a:cs typeface="No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6032" y="3578664"/>
            <a:ext cx="437515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500" b="1" spc="-25" dirty="0">
                <a:solidFill>
                  <a:srgbClr val="E6224B"/>
                </a:solidFill>
                <a:latin typeface="Nobel"/>
                <a:cs typeface="Nobel"/>
              </a:rPr>
              <a:t>MDP</a:t>
            </a:r>
            <a:endParaRPr sz="1500" dirty="0">
              <a:latin typeface="Nobel"/>
              <a:cs typeface="No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0342" y="4858184"/>
            <a:ext cx="307340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500" b="1" spc="-25" dirty="0">
                <a:solidFill>
                  <a:srgbClr val="E6224B"/>
                </a:solidFill>
                <a:latin typeface="Nobel"/>
                <a:cs typeface="Nobel"/>
              </a:rPr>
              <a:t>RM</a:t>
            </a:r>
            <a:endParaRPr sz="1500" dirty="0">
              <a:latin typeface="Nobel"/>
              <a:cs typeface="No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6210" y="2895600"/>
            <a:ext cx="199390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-25" dirty="0">
                <a:solidFill>
                  <a:srgbClr val="E6224B"/>
                </a:solidFill>
                <a:latin typeface="Nobel"/>
                <a:cs typeface="Nobel"/>
              </a:rPr>
              <a:t>IS</a:t>
            </a:r>
            <a:endParaRPr sz="1500" dirty="0">
              <a:latin typeface="Nobel"/>
              <a:cs typeface="No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71977" y="3197192"/>
            <a:ext cx="269875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-25" dirty="0">
                <a:solidFill>
                  <a:srgbClr val="E6224B"/>
                </a:solidFill>
                <a:latin typeface="Nobel"/>
                <a:cs typeface="Nobel"/>
              </a:rPr>
              <a:t>PB</a:t>
            </a:r>
            <a:endParaRPr sz="1500" dirty="0">
              <a:latin typeface="Nobel"/>
              <a:cs typeface="No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4135" y="5201065"/>
            <a:ext cx="16484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3124F"/>
                </a:solidFill>
                <a:latin typeface="Nobel"/>
                <a:cs typeface="Nobel"/>
              </a:rPr>
              <a:t>Low</a:t>
            </a:r>
            <a:r>
              <a:rPr sz="1300" b="1" spc="-5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300" b="1" dirty="0">
                <a:solidFill>
                  <a:srgbClr val="23124F"/>
                </a:solidFill>
                <a:latin typeface="Nobel"/>
                <a:cs typeface="Nobel"/>
              </a:rPr>
              <a:t>Intervention</a:t>
            </a:r>
            <a:r>
              <a:rPr sz="1300" b="1" spc="-5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300" b="1" spc="-20" dirty="0">
                <a:solidFill>
                  <a:srgbClr val="23124F"/>
                </a:solidFill>
                <a:latin typeface="Nobel"/>
                <a:cs typeface="Nobel"/>
              </a:rPr>
              <a:t>Risks</a:t>
            </a:r>
            <a:endParaRPr sz="1300" dirty="0">
              <a:latin typeface="Nobel"/>
              <a:cs typeface="No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8744" y="1922613"/>
            <a:ext cx="45529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300" b="1" spc="-20" dirty="0">
                <a:solidFill>
                  <a:srgbClr val="23124F"/>
                </a:solidFill>
                <a:latin typeface="Nobel"/>
                <a:cs typeface="Nobel"/>
              </a:rPr>
              <a:t>COST</a:t>
            </a:r>
            <a:endParaRPr sz="1300" dirty="0">
              <a:latin typeface="Nobel"/>
              <a:cs typeface="Nobel"/>
            </a:endParaRPr>
          </a:p>
          <a:p>
            <a:pPr marR="5080" algn="r">
              <a:lnSpc>
                <a:spcPts val="1430"/>
              </a:lnSpc>
            </a:pPr>
            <a:r>
              <a:rPr sz="1300" b="1" spc="-50" dirty="0">
                <a:solidFill>
                  <a:srgbClr val="23124F"/>
                </a:solidFill>
                <a:latin typeface="Nobel"/>
                <a:cs typeface="Nobel"/>
              </a:rPr>
              <a:t>£</a:t>
            </a:r>
            <a:endParaRPr sz="1300" dirty="0">
              <a:latin typeface="Nobel"/>
              <a:cs typeface="No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27502" y="5201108"/>
            <a:ext cx="16967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3124F"/>
                </a:solidFill>
                <a:latin typeface="Nobel"/>
                <a:cs typeface="Nobel"/>
              </a:rPr>
              <a:t>High</a:t>
            </a:r>
            <a:r>
              <a:rPr sz="1300" b="1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300" b="1" dirty="0">
                <a:solidFill>
                  <a:srgbClr val="23124F"/>
                </a:solidFill>
                <a:latin typeface="Nobel"/>
                <a:cs typeface="Nobel"/>
              </a:rPr>
              <a:t>Intervention</a:t>
            </a:r>
            <a:r>
              <a:rPr sz="1300" b="1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300" b="1" spc="-10" dirty="0">
                <a:solidFill>
                  <a:srgbClr val="23124F"/>
                </a:solidFill>
                <a:latin typeface="Nobel"/>
                <a:cs typeface="Nobel"/>
              </a:rPr>
              <a:t>Risks</a:t>
            </a:r>
            <a:endParaRPr sz="1300" dirty="0">
              <a:latin typeface="Nobel"/>
              <a:cs typeface="Nobe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03828" y="1977161"/>
            <a:ext cx="4810760" cy="3185160"/>
            <a:chOff x="6903828" y="1977161"/>
            <a:chExt cx="4810760" cy="3185160"/>
          </a:xfrm>
        </p:grpSpPr>
        <p:sp>
          <p:nvSpPr>
            <p:cNvPr id="18" name="object 18"/>
            <p:cNvSpPr/>
            <p:nvPr/>
          </p:nvSpPr>
          <p:spPr>
            <a:xfrm>
              <a:off x="6969762" y="3569611"/>
              <a:ext cx="4692650" cy="0"/>
            </a:xfrm>
            <a:custGeom>
              <a:avLst/>
              <a:gdLst/>
              <a:ahLst/>
              <a:cxnLst/>
              <a:rect l="l" t="t" r="r" b="b"/>
              <a:pathLst>
                <a:path w="4692650">
                  <a:moveTo>
                    <a:pt x="0" y="0"/>
                  </a:moveTo>
                  <a:lnTo>
                    <a:pt x="4692205" y="0"/>
                  </a:lnTo>
                </a:path>
              </a:pathLst>
            </a:custGeom>
            <a:ln w="16497">
              <a:solidFill>
                <a:srgbClr val="A8A8A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928587" y="3561372"/>
              <a:ext cx="4758690" cy="16510"/>
            </a:xfrm>
            <a:custGeom>
              <a:avLst/>
              <a:gdLst/>
              <a:ahLst/>
              <a:cxnLst/>
              <a:rect l="l" t="t" r="r" b="b"/>
              <a:pathLst>
                <a:path w="4758690" h="16510">
                  <a:moveTo>
                    <a:pt x="16497" y="8242"/>
                  </a:moveTo>
                  <a:lnTo>
                    <a:pt x="14071" y="2413"/>
                  </a:lnTo>
                  <a:lnTo>
                    <a:pt x="8242" y="0"/>
                  </a:lnTo>
                  <a:lnTo>
                    <a:pt x="2413" y="2413"/>
                  </a:lnTo>
                  <a:lnTo>
                    <a:pt x="0" y="8242"/>
                  </a:lnTo>
                  <a:lnTo>
                    <a:pt x="2413" y="14084"/>
                  </a:lnTo>
                  <a:lnTo>
                    <a:pt x="8242" y="16497"/>
                  </a:lnTo>
                  <a:lnTo>
                    <a:pt x="14071" y="14084"/>
                  </a:lnTo>
                  <a:lnTo>
                    <a:pt x="16497" y="8242"/>
                  </a:lnTo>
                  <a:close/>
                </a:path>
                <a:path w="4758690" h="16510">
                  <a:moveTo>
                    <a:pt x="4758093" y="8242"/>
                  </a:moveTo>
                  <a:lnTo>
                    <a:pt x="4755667" y="2413"/>
                  </a:lnTo>
                  <a:lnTo>
                    <a:pt x="4749838" y="0"/>
                  </a:lnTo>
                  <a:lnTo>
                    <a:pt x="4744009" y="2413"/>
                  </a:lnTo>
                  <a:lnTo>
                    <a:pt x="4741596" y="8242"/>
                  </a:lnTo>
                  <a:lnTo>
                    <a:pt x="4744009" y="14084"/>
                  </a:lnTo>
                  <a:lnTo>
                    <a:pt x="4749838" y="16497"/>
                  </a:lnTo>
                  <a:lnTo>
                    <a:pt x="4755667" y="14084"/>
                  </a:lnTo>
                  <a:lnTo>
                    <a:pt x="4758093" y="8242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903822" y="3536619"/>
              <a:ext cx="4808220" cy="66040"/>
            </a:xfrm>
            <a:custGeom>
              <a:avLst/>
              <a:gdLst/>
              <a:ahLst/>
              <a:cxnLst/>
              <a:rect l="l" t="t" r="r" b="b"/>
              <a:pathLst>
                <a:path w="4808220" h="66039">
                  <a:moveTo>
                    <a:pt x="66014" y="32994"/>
                  </a:moveTo>
                  <a:lnTo>
                    <a:pt x="63423" y="20154"/>
                  </a:lnTo>
                  <a:lnTo>
                    <a:pt x="56349" y="9664"/>
                  </a:lnTo>
                  <a:lnTo>
                    <a:pt x="45847" y="2590"/>
                  </a:lnTo>
                  <a:lnTo>
                    <a:pt x="33007" y="0"/>
                  </a:lnTo>
                  <a:lnTo>
                    <a:pt x="20167" y="2590"/>
                  </a:lnTo>
                  <a:lnTo>
                    <a:pt x="9664" y="9664"/>
                  </a:lnTo>
                  <a:lnTo>
                    <a:pt x="2590" y="20154"/>
                  </a:lnTo>
                  <a:lnTo>
                    <a:pt x="0" y="32994"/>
                  </a:lnTo>
                  <a:lnTo>
                    <a:pt x="2590" y="45847"/>
                  </a:lnTo>
                  <a:lnTo>
                    <a:pt x="9664" y="56337"/>
                  </a:lnTo>
                  <a:lnTo>
                    <a:pt x="20167" y="63411"/>
                  </a:lnTo>
                  <a:lnTo>
                    <a:pt x="33007" y="66001"/>
                  </a:lnTo>
                  <a:lnTo>
                    <a:pt x="45847" y="63411"/>
                  </a:lnTo>
                  <a:lnTo>
                    <a:pt x="56349" y="56337"/>
                  </a:lnTo>
                  <a:lnTo>
                    <a:pt x="63423" y="45847"/>
                  </a:lnTo>
                  <a:lnTo>
                    <a:pt x="66014" y="32994"/>
                  </a:lnTo>
                  <a:close/>
                </a:path>
                <a:path w="4808220" h="66039">
                  <a:moveTo>
                    <a:pt x="4807610" y="32994"/>
                  </a:moveTo>
                  <a:lnTo>
                    <a:pt x="4805007" y="20154"/>
                  </a:lnTo>
                  <a:lnTo>
                    <a:pt x="4797933" y="9664"/>
                  </a:lnTo>
                  <a:lnTo>
                    <a:pt x="4787443" y="2590"/>
                  </a:lnTo>
                  <a:lnTo>
                    <a:pt x="4774603" y="0"/>
                  </a:lnTo>
                  <a:lnTo>
                    <a:pt x="4761750" y="2590"/>
                  </a:lnTo>
                  <a:lnTo>
                    <a:pt x="4751260" y="9664"/>
                  </a:lnTo>
                  <a:lnTo>
                    <a:pt x="4744186" y="20154"/>
                  </a:lnTo>
                  <a:lnTo>
                    <a:pt x="4741596" y="32994"/>
                  </a:lnTo>
                  <a:lnTo>
                    <a:pt x="4744186" y="45847"/>
                  </a:lnTo>
                  <a:lnTo>
                    <a:pt x="4751260" y="56337"/>
                  </a:lnTo>
                  <a:lnTo>
                    <a:pt x="4761750" y="63411"/>
                  </a:lnTo>
                  <a:lnTo>
                    <a:pt x="4774603" y="66001"/>
                  </a:lnTo>
                  <a:lnTo>
                    <a:pt x="4787443" y="63411"/>
                  </a:lnTo>
                  <a:lnTo>
                    <a:pt x="4797933" y="56337"/>
                  </a:lnTo>
                  <a:lnTo>
                    <a:pt x="4805007" y="45847"/>
                  </a:lnTo>
                  <a:lnTo>
                    <a:pt x="4807610" y="32994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936835" y="1979911"/>
              <a:ext cx="4775200" cy="3179445"/>
            </a:xfrm>
            <a:custGeom>
              <a:avLst/>
              <a:gdLst/>
              <a:ahLst/>
              <a:cxnLst/>
              <a:rect l="l" t="t" r="r" b="b"/>
              <a:pathLst>
                <a:path w="4775200" h="3179445">
                  <a:moveTo>
                    <a:pt x="0" y="0"/>
                  </a:moveTo>
                  <a:lnTo>
                    <a:pt x="0" y="3179394"/>
                  </a:lnTo>
                  <a:lnTo>
                    <a:pt x="4774603" y="3179394"/>
                  </a:lnTo>
                </a:path>
              </a:pathLst>
            </a:custGeom>
            <a:ln w="5499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324134" y="1979911"/>
              <a:ext cx="0" cy="3179445"/>
            </a:xfrm>
            <a:custGeom>
              <a:avLst/>
              <a:gdLst/>
              <a:ahLst/>
              <a:cxnLst/>
              <a:rect l="l" t="t" r="r" b="b"/>
              <a:pathLst>
                <a:path h="3179445">
                  <a:moveTo>
                    <a:pt x="0" y="0"/>
                  </a:moveTo>
                  <a:lnTo>
                    <a:pt x="0" y="3179394"/>
                  </a:lnTo>
                </a:path>
              </a:pathLst>
            </a:custGeom>
            <a:ln w="5499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264977" y="5590540"/>
            <a:ext cx="184784" cy="200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71820" y="3605690"/>
            <a:ext cx="4721495" cy="219290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456565" algn="l"/>
              </a:tabLst>
            </a:pPr>
            <a:r>
              <a:rPr lang="en-GB" sz="1250" b="1" spc="-25" dirty="0">
                <a:solidFill>
                  <a:srgbClr val="E6224B"/>
                </a:solidFill>
                <a:latin typeface="Nobel"/>
                <a:cs typeface="Nobel"/>
              </a:rPr>
              <a:t>Key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456565" algn="l"/>
              </a:tabLst>
            </a:pPr>
            <a:r>
              <a:rPr lang="en-GB" sz="1250" b="1" spc="-25" dirty="0">
                <a:solidFill>
                  <a:srgbClr val="E6224B"/>
                </a:solidFill>
                <a:latin typeface="Nobel"/>
                <a:cs typeface="Nobel"/>
              </a:rPr>
              <a:t>RM     </a:t>
            </a:r>
            <a:r>
              <a:rPr lang="en-GB" sz="1250" dirty="0">
                <a:solidFill>
                  <a:srgbClr val="23124F"/>
                </a:solidFill>
                <a:latin typeface="Nobel"/>
              </a:rPr>
              <a:t>Regeneration Management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456565" algn="l"/>
              </a:tabLst>
            </a:pPr>
            <a:r>
              <a:rPr sz="1250" b="1" spc="-25" dirty="0">
                <a:solidFill>
                  <a:srgbClr val="E6224B"/>
                </a:solidFill>
                <a:latin typeface="Nobel"/>
                <a:cs typeface="Nobel"/>
              </a:rPr>
              <a:t>T</a:t>
            </a:r>
            <a:r>
              <a:rPr lang="en-GB" sz="1250" b="1" spc="-25" dirty="0">
                <a:solidFill>
                  <a:srgbClr val="E6224B"/>
                </a:solidFill>
                <a:latin typeface="Nobel"/>
                <a:cs typeface="Nobel"/>
              </a:rPr>
              <a:t>F       </a:t>
            </a:r>
            <a:r>
              <a:rPr sz="1250" dirty="0">
                <a:solidFill>
                  <a:srgbClr val="23124F"/>
                </a:solidFill>
                <a:latin typeface="Nobel"/>
                <a:cs typeface="Nobel"/>
              </a:rPr>
              <a:t>Grants</a:t>
            </a:r>
            <a:r>
              <a:rPr sz="125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dirty="0">
                <a:solidFill>
                  <a:srgbClr val="23124F"/>
                </a:solidFill>
                <a:latin typeface="Nobel"/>
                <a:cs typeface="Nobel"/>
              </a:rPr>
              <a:t>eg</a:t>
            </a:r>
            <a:r>
              <a:rPr sz="125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spc="-20" dirty="0">
                <a:solidFill>
                  <a:srgbClr val="23124F"/>
                </a:solidFill>
                <a:latin typeface="Nobel"/>
                <a:cs typeface="Nobel"/>
              </a:rPr>
              <a:t>Towns</a:t>
            </a:r>
            <a:r>
              <a:rPr sz="125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spc="-20" dirty="0">
                <a:solidFill>
                  <a:srgbClr val="23124F"/>
                </a:solidFill>
                <a:latin typeface="Nobel"/>
                <a:cs typeface="Nobel"/>
              </a:rPr>
              <a:t>Fund</a:t>
            </a:r>
            <a:endParaRPr sz="1250" dirty="0">
              <a:latin typeface="Nobel"/>
              <a:cs typeface="Nobe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456565" algn="l"/>
              </a:tabLst>
            </a:pPr>
            <a:r>
              <a:rPr sz="1250" b="1" spc="-25" dirty="0">
                <a:solidFill>
                  <a:srgbClr val="E6224B"/>
                </a:solidFill>
                <a:latin typeface="Nobel"/>
                <a:cs typeface="Nobel"/>
              </a:rPr>
              <a:t>ICO</a:t>
            </a:r>
            <a:r>
              <a:rPr lang="en-GB" sz="1250" b="1" spc="-25" dirty="0">
                <a:solidFill>
                  <a:srgbClr val="E6224B"/>
                </a:solidFill>
                <a:latin typeface="Nobel"/>
                <a:cs typeface="Nobel"/>
              </a:rPr>
              <a:t>     </a:t>
            </a:r>
            <a:r>
              <a:rPr sz="1250" spc="-10" dirty="0">
                <a:solidFill>
                  <a:srgbClr val="23124F"/>
                </a:solidFill>
                <a:latin typeface="Nobel"/>
                <a:cs typeface="Nobel"/>
              </a:rPr>
              <a:t>Integrating</a:t>
            </a:r>
            <a:r>
              <a:rPr sz="1250" spc="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spc="-10" dirty="0">
                <a:solidFill>
                  <a:srgbClr val="23124F"/>
                </a:solidFill>
                <a:latin typeface="Nobel"/>
                <a:cs typeface="Nobel"/>
              </a:rPr>
              <a:t>Community</a:t>
            </a:r>
            <a:r>
              <a:rPr sz="1250" spc="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spc="-10" dirty="0">
                <a:solidFill>
                  <a:srgbClr val="23124F"/>
                </a:solidFill>
                <a:latin typeface="Nobel"/>
                <a:cs typeface="Nobel"/>
              </a:rPr>
              <a:t>Ownership</a:t>
            </a:r>
            <a:endParaRPr sz="1250" dirty="0">
              <a:latin typeface="Nobel"/>
              <a:cs typeface="Nobel"/>
            </a:endParaRPr>
          </a:p>
          <a:p>
            <a:pPr marL="12700" marR="1137285">
              <a:lnSpc>
                <a:spcPct val="110000"/>
              </a:lnSpc>
              <a:tabLst>
                <a:tab pos="456565" algn="l"/>
              </a:tabLst>
            </a:pPr>
            <a:r>
              <a:rPr sz="1250" b="1" spc="-25" dirty="0">
                <a:solidFill>
                  <a:srgbClr val="E6224B"/>
                </a:solidFill>
                <a:latin typeface="Nobel"/>
                <a:cs typeface="Nobel"/>
              </a:rPr>
              <a:t>ABV</a:t>
            </a:r>
            <a:r>
              <a:rPr lang="en-GB" sz="1250" b="1" spc="-25" dirty="0">
                <a:solidFill>
                  <a:srgbClr val="E6224B"/>
                </a:solidFill>
                <a:latin typeface="Nobel"/>
                <a:cs typeface="Nobel"/>
              </a:rPr>
              <a:t>    </a:t>
            </a:r>
            <a:r>
              <a:rPr sz="1250" dirty="0">
                <a:solidFill>
                  <a:srgbClr val="23124F"/>
                </a:solidFill>
                <a:latin typeface="Nobel"/>
                <a:cs typeface="Nobel"/>
              </a:rPr>
              <a:t>Asset</a:t>
            </a:r>
            <a:r>
              <a:rPr sz="125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dirty="0">
                <a:solidFill>
                  <a:srgbClr val="23124F"/>
                </a:solidFill>
                <a:latin typeface="Nobel"/>
                <a:cs typeface="Nobel"/>
              </a:rPr>
              <a:t>Backed</a:t>
            </a:r>
            <a:r>
              <a:rPr sz="125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spc="-20" dirty="0">
                <a:solidFill>
                  <a:srgbClr val="23124F"/>
                </a:solidFill>
                <a:latin typeface="Nobel"/>
                <a:cs typeface="Nobel"/>
              </a:rPr>
              <a:t>Model</a:t>
            </a:r>
            <a:r>
              <a:rPr sz="1250" spc="5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endParaRPr lang="en-GB" sz="1250" spc="500" dirty="0">
              <a:solidFill>
                <a:srgbClr val="23124F"/>
              </a:solidFill>
              <a:latin typeface="Nobel"/>
              <a:cs typeface="Nobel"/>
            </a:endParaRPr>
          </a:p>
          <a:p>
            <a:pPr marL="12700" marR="1137285">
              <a:lnSpc>
                <a:spcPct val="110000"/>
              </a:lnSpc>
              <a:tabLst>
                <a:tab pos="456565" algn="l"/>
              </a:tabLst>
            </a:pPr>
            <a:r>
              <a:rPr sz="1250" b="1" spc="-25" dirty="0">
                <a:solidFill>
                  <a:srgbClr val="E6224B"/>
                </a:solidFill>
                <a:latin typeface="Nobel"/>
                <a:cs typeface="Nobel"/>
              </a:rPr>
              <a:t>TIF</a:t>
            </a:r>
            <a:r>
              <a:rPr lang="en-GB" sz="1250" b="1" spc="-25" dirty="0">
                <a:solidFill>
                  <a:srgbClr val="E6224B"/>
                </a:solidFill>
                <a:latin typeface="Nobel"/>
                <a:cs typeface="Nobel"/>
              </a:rPr>
              <a:t>      </a:t>
            </a:r>
            <a:r>
              <a:rPr sz="1250" spc="-20" dirty="0">
                <a:solidFill>
                  <a:srgbClr val="23124F"/>
                </a:solidFill>
                <a:latin typeface="Nobel"/>
                <a:cs typeface="Nobel"/>
              </a:rPr>
              <a:t>Tax</a:t>
            </a:r>
            <a:r>
              <a:rPr sz="125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spc="-10" dirty="0">
                <a:solidFill>
                  <a:srgbClr val="23124F"/>
                </a:solidFill>
                <a:latin typeface="Nobel"/>
                <a:cs typeface="Nobel"/>
              </a:rPr>
              <a:t>Increment</a:t>
            </a:r>
            <a:r>
              <a:rPr lang="en-GB" sz="125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spc="-10" dirty="0">
                <a:solidFill>
                  <a:srgbClr val="23124F"/>
                </a:solidFill>
                <a:latin typeface="Nobel"/>
                <a:cs typeface="Nobel"/>
              </a:rPr>
              <a:t>Financing</a:t>
            </a:r>
            <a:r>
              <a:rPr sz="1250" spc="5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endParaRPr lang="en-GB" sz="1250" spc="500" dirty="0">
              <a:solidFill>
                <a:srgbClr val="23124F"/>
              </a:solidFill>
              <a:latin typeface="Nobel"/>
              <a:cs typeface="Nobel"/>
            </a:endParaRPr>
          </a:p>
          <a:p>
            <a:pPr marL="12700" marR="1137285">
              <a:lnSpc>
                <a:spcPct val="110000"/>
              </a:lnSpc>
              <a:tabLst>
                <a:tab pos="456565" algn="l"/>
              </a:tabLst>
            </a:pPr>
            <a:r>
              <a:rPr lang="en-GB" sz="1250" b="1" spc="-25" dirty="0">
                <a:solidFill>
                  <a:srgbClr val="E6224B"/>
                </a:solidFill>
                <a:latin typeface="Nobel"/>
                <a:cs typeface="Nobel"/>
              </a:rPr>
              <a:t>IT         </a:t>
            </a:r>
            <a:r>
              <a:rPr sz="1250" b="1" dirty="0">
                <a:solidFill>
                  <a:srgbClr val="23124F"/>
                </a:solidFill>
                <a:latin typeface="Nobel"/>
                <a:cs typeface="Nobel"/>
              </a:rPr>
              <a:t>Income</a:t>
            </a:r>
            <a:r>
              <a:rPr sz="1250" b="1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23124F"/>
                </a:solidFill>
                <a:latin typeface="Nobel"/>
                <a:cs typeface="Nobel"/>
              </a:rPr>
              <a:t>Strip</a:t>
            </a:r>
            <a:r>
              <a:rPr sz="1250" b="1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b="1" spc="-20" dirty="0">
                <a:solidFill>
                  <a:srgbClr val="23124F"/>
                </a:solidFill>
                <a:latin typeface="Nobel"/>
                <a:cs typeface="Nobel"/>
              </a:rPr>
              <a:t>Lease</a:t>
            </a:r>
            <a:endParaRPr sz="1250" b="1" dirty="0">
              <a:latin typeface="Nobel"/>
              <a:cs typeface="Nobe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456565" algn="l"/>
              </a:tabLst>
            </a:pPr>
            <a:r>
              <a:rPr sz="1250" b="1" spc="-25" dirty="0">
                <a:solidFill>
                  <a:srgbClr val="E6224B"/>
                </a:solidFill>
                <a:latin typeface="Nobel"/>
                <a:cs typeface="Nobel"/>
              </a:rPr>
              <a:t>PB</a:t>
            </a:r>
            <a:r>
              <a:rPr lang="en-GB" sz="1250" b="1" spc="-25" dirty="0">
                <a:solidFill>
                  <a:srgbClr val="E6224B"/>
                </a:solidFill>
                <a:latin typeface="Nobel"/>
                <a:cs typeface="Nobel"/>
              </a:rPr>
              <a:t>       </a:t>
            </a:r>
            <a:r>
              <a:rPr sz="1250" b="1" spc="-10" dirty="0">
                <a:solidFill>
                  <a:srgbClr val="23124F"/>
                </a:solidFill>
                <a:latin typeface="Nobel"/>
                <a:cs typeface="Nobel"/>
              </a:rPr>
              <a:t>Prudential</a:t>
            </a:r>
            <a:r>
              <a:rPr sz="1250" b="1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1250" b="1" spc="-10" dirty="0">
                <a:solidFill>
                  <a:srgbClr val="23124F"/>
                </a:solidFill>
                <a:latin typeface="Nobel"/>
                <a:cs typeface="Nobel"/>
              </a:rPr>
              <a:t>Borrowing</a:t>
            </a:r>
            <a:endParaRPr lang="en-GB" sz="1250" b="1" spc="-10" dirty="0">
              <a:solidFill>
                <a:srgbClr val="23124F"/>
              </a:solidFill>
              <a:latin typeface="Nobel"/>
              <a:cs typeface="Nobel"/>
            </a:endParaRPr>
          </a:p>
          <a:p>
            <a:pPr marL="12700">
              <a:spcBef>
                <a:spcPts val="150"/>
              </a:spcBef>
              <a:tabLst>
                <a:tab pos="456565" algn="l"/>
              </a:tabLst>
            </a:pPr>
            <a:r>
              <a:rPr lang="en-GB" sz="1250" b="1" dirty="0">
                <a:solidFill>
                  <a:srgbClr val="E6224B"/>
                </a:solidFill>
                <a:latin typeface="Nobel"/>
                <a:cs typeface="Nobel"/>
              </a:rPr>
              <a:t>MDP</a:t>
            </a:r>
            <a:r>
              <a:rPr lang="en-GB" sz="1250" b="1" spc="409" dirty="0">
                <a:solidFill>
                  <a:srgbClr val="E6224B"/>
                </a:solidFill>
                <a:latin typeface="Nobel"/>
                <a:cs typeface="Nobel"/>
              </a:rPr>
              <a:t> </a:t>
            </a:r>
            <a:r>
              <a:rPr lang="en-GB" sz="1250" b="1" dirty="0">
                <a:solidFill>
                  <a:srgbClr val="23124F"/>
                </a:solidFill>
                <a:latin typeface="Nobel"/>
                <a:cs typeface="Nobel"/>
              </a:rPr>
              <a:t>Master</a:t>
            </a:r>
            <a:r>
              <a:rPr lang="en-GB" sz="1250" b="1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lang="en-GB" sz="1250" b="1" spc="-10" dirty="0">
                <a:solidFill>
                  <a:srgbClr val="23124F"/>
                </a:solidFill>
                <a:latin typeface="Nobel"/>
                <a:cs typeface="Nobel"/>
              </a:rPr>
              <a:t>Developer Partner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456565" algn="l"/>
              </a:tabLst>
            </a:pPr>
            <a:endParaRPr sz="1250" b="1" dirty="0">
              <a:latin typeface="Nobel"/>
              <a:cs typeface="No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1" y="1264918"/>
            <a:ext cx="3384825" cy="21672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9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Changing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Funding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Climate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Long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term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Interest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rate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risen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6%</a:t>
            </a:r>
            <a:endParaRPr sz="2000" dirty="0">
              <a:latin typeface="Nobel"/>
              <a:cs typeface="Nobel"/>
            </a:endParaRPr>
          </a:p>
          <a:p>
            <a:pPr marL="147320" indent="-134620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Funding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projects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proving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challenging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without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grant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support</a:t>
            </a:r>
            <a:endParaRPr sz="2000" dirty="0">
              <a:latin typeface="Nobel"/>
              <a:cs typeface="No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3933190" cy="533400"/>
          </a:xfrm>
          <a:custGeom>
            <a:avLst/>
            <a:gdLst/>
            <a:ahLst/>
            <a:cxnLst/>
            <a:rect l="l" t="t" r="r" b="b"/>
            <a:pathLst>
              <a:path w="3933190" h="533400">
                <a:moveTo>
                  <a:pt x="3932999" y="0"/>
                </a:moveTo>
                <a:lnTo>
                  <a:pt x="3670300" y="0"/>
                </a:lnTo>
                <a:lnTo>
                  <a:pt x="3521329" y="0"/>
                </a:lnTo>
                <a:lnTo>
                  <a:pt x="0" y="0"/>
                </a:lnTo>
                <a:lnTo>
                  <a:pt x="0" y="533400"/>
                </a:lnTo>
                <a:lnTo>
                  <a:pt x="3363595" y="533400"/>
                </a:lnTo>
                <a:lnTo>
                  <a:pt x="3670300" y="533400"/>
                </a:lnTo>
                <a:lnTo>
                  <a:pt x="3775278" y="533400"/>
                </a:lnTo>
                <a:lnTo>
                  <a:pt x="3932999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41020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PRUDENTIAL </a:t>
            </a:r>
            <a:r>
              <a:rPr b="0" spc="-10" dirty="0"/>
              <a:t>BORROWING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6F751D0-496E-CFFF-3BA3-E1940853A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211850"/>
              </p:ext>
            </p:extLst>
          </p:nvPr>
        </p:nvGraphicFramePr>
        <p:xfrm>
          <a:off x="3829326" y="13335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66518"/>
            <a:ext cx="6489700" cy="2680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304800" indent="-135255">
              <a:lnSpc>
                <a:spcPct val="100000"/>
              </a:lnSpc>
              <a:spcBef>
                <a:spcPts val="1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60s,</a:t>
            </a:r>
            <a:r>
              <a:rPr sz="2000" spc="-3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70s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and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80s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Local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Authorities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facing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higher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costs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debt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pursued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income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strip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lease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structures</a:t>
            </a:r>
            <a:r>
              <a:rPr sz="2000" spc="-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to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facilitate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development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such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shopping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centres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and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affordable</a:t>
            </a:r>
            <a:r>
              <a:rPr sz="2000" spc="-7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housing</a:t>
            </a:r>
            <a:endParaRPr sz="2000" dirty="0">
              <a:latin typeface="Nobel"/>
              <a:cs typeface="Nobel"/>
            </a:endParaRPr>
          </a:p>
          <a:p>
            <a:pPr marL="147320" marR="189865" indent="-135255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Investor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community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would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bring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significant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capital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and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development</a:t>
            </a:r>
            <a:r>
              <a:rPr sz="2000" spc="-6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expertise</a:t>
            </a:r>
            <a:endParaRPr sz="2000" dirty="0">
              <a:latin typeface="Nobel"/>
              <a:cs typeface="Nobel"/>
            </a:endParaRPr>
          </a:p>
          <a:p>
            <a:pPr marL="147320" marR="5080" indent="-135255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With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schemes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becoming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less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viable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do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we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need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to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seriously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consider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return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this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type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funding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model?</a:t>
            </a:r>
            <a:endParaRPr sz="2000" dirty="0">
              <a:latin typeface="Nobel"/>
              <a:cs typeface="No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3425190" cy="533400"/>
          </a:xfrm>
          <a:custGeom>
            <a:avLst/>
            <a:gdLst/>
            <a:ahLst/>
            <a:cxnLst/>
            <a:rect l="l" t="t" r="r" b="b"/>
            <a:pathLst>
              <a:path w="3425190" h="533400">
                <a:moveTo>
                  <a:pt x="3424898" y="0"/>
                </a:moveTo>
                <a:lnTo>
                  <a:pt x="3162300" y="0"/>
                </a:lnTo>
                <a:lnTo>
                  <a:pt x="3013227" y="0"/>
                </a:lnTo>
                <a:lnTo>
                  <a:pt x="0" y="0"/>
                </a:lnTo>
                <a:lnTo>
                  <a:pt x="0" y="533400"/>
                </a:lnTo>
                <a:lnTo>
                  <a:pt x="2855493" y="533400"/>
                </a:lnTo>
                <a:lnTo>
                  <a:pt x="3162300" y="533400"/>
                </a:lnTo>
                <a:lnTo>
                  <a:pt x="3267176" y="533400"/>
                </a:lnTo>
                <a:lnTo>
                  <a:pt x="3424898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28319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INCOME</a:t>
            </a:r>
            <a:r>
              <a:rPr b="0" spc="-30" dirty="0"/>
              <a:t> </a:t>
            </a:r>
            <a:r>
              <a:rPr b="0" dirty="0"/>
              <a:t>STRIP</a:t>
            </a:r>
            <a:r>
              <a:rPr b="0" spc="-30" dirty="0"/>
              <a:t> </a:t>
            </a:r>
            <a:r>
              <a:rPr b="0" spc="-10" dirty="0"/>
              <a:t>LEASE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6C34E0-8CF5-E430-F584-98D4EFD6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62539"/>
            <a:ext cx="4576482" cy="43762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44500" y="1366518"/>
            <a:ext cx="7632700" cy="449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368935" indent="-135255" algn="just">
              <a:lnSpc>
                <a:spcPct val="100000"/>
              </a:lnSpc>
              <a:spcBef>
                <a:spcPts val="1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spc="-10" dirty="0"/>
              <a:t>procured</a:t>
            </a:r>
            <a:r>
              <a:rPr spc="-20" dirty="0"/>
              <a:t> </a:t>
            </a:r>
            <a:r>
              <a:rPr spc="-10" dirty="0"/>
              <a:t>through</a:t>
            </a:r>
            <a:r>
              <a:rPr spc="-2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competitive</a:t>
            </a:r>
            <a:r>
              <a:rPr spc="-20" dirty="0"/>
              <a:t> </a:t>
            </a:r>
            <a:r>
              <a:rPr dirty="0"/>
              <a:t>tender</a:t>
            </a:r>
            <a:r>
              <a:rPr spc="-20" dirty="0"/>
              <a:t> </a:t>
            </a:r>
            <a:r>
              <a:rPr spc="-10" dirty="0"/>
              <a:t>process</a:t>
            </a:r>
            <a:r>
              <a:rPr spc="-20" dirty="0"/>
              <a:t> </a:t>
            </a:r>
            <a:r>
              <a:rPr spc="-10" dirty="0"/>
              <a:t>awarded</a:t>
            </a:r>
            <a:r>
              <a:rPr spc="-20" dirty="0"/>
              <a:t> </a:t>
            </a:r>
            <a:r>
              <a:rPr spc="-50" dirty="0"/>
              <a:t>a </a:t>
            </a:r>
            <a:r>
              <a:rPr dirty="0"/>
              <a:t>Finance,</a:t>
            </a:r>
            <a:r>
              <a:rPr spc="-10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Build</a:t>
            </a:r>
            <a:r>
              <a:rPr spc="-5" dirty="0"/>
              <a:t> </a:t>
            </a:r>
            <a:r>
              <a:rPr spc="-10" dirty="0"/>
              <a:t>contract.</a:t>
            </a:r>
          </a:p>
          <a:p>
            <a:pPr marL="147320" marR="480059" indent="-135255" algn="just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spc="-25" dirty="0"/>
              <a:t> </a:t>
            </a:r>
            <a:r>
              <a:rPr spc="-25" dirty="0"/>
              <a:t>Waypoint </a:t>
            </a:r>
            <a:r>
              <a:rPr dirty="0"/>
              <a:t>Government</a:t>
            </a:r>
            <a:r>
              <a:rPr spc="-25" dirty="0"/>
              <a:t> </a:t>
            </a:r>
            <a:r>
              <a:rPr dirty="0"/>
              <a:t>Income</a:t>
            </a:r>
            <a:r>
              <a:rPr spc="-25" dirty="0"/>
              <a:t> </a:t>
            </a:r>
            <a:r>
              <a:rPr spc="-10" dirty="0"/>
              <a:t>Fund</a:t>
            </a:r>
            <a:r>
              <a:rPr spc="-2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Kajima</a:t>
            </a:r>
            <a:r>
              <a:rPr spc="-25" dirty="0"/>
              <a:t> </a:t>
            </a:r>
            <a:r>
              <a:rPr spc="-10" dirty="0"/>
              <a:t>Partnerships</a:t>
            </a:r>
            <a:r>
              <a:rPr spc="-25" dirty="0"/>
              <a:t> </a:t>
            </a:r>
            <a:r>
              <a:rPr dirty="0"/>
              <a:t>Ltd</a:t>
            </a:r>
            <a:r>
              <a:rPr spc="-25" dirty="0"/>
              <a:t> and </a:t>
            </a:r>
            <a:r>
              <a:rPr spc="-35" dirty="0"/>
              <a:t>Tolent</a:t>
            </a:r>
            <a:r>
              <a:rPr spc="-25" dirty="0"/>
              <a:t> </a:t>
            </a:r>
            <a:r>
              <a:rPr dirty="0"/>
              <a:t>were</a:t>
            </a:r>
            <a:r>
              <a:rPr spc="-25" dirty="0"/>
              <a:t> </a:t>
            </a:r>
            <a:r>
              <a:rPr spc="-10" dirty="0"/>
              <a:t>awarded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contract.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Council</a:t>
            </a:r>
            <a:r>
              <a:rPr spc="-25" dirty="0"/>
              <a:t> </a:t>
            </a:r>
            <a:r>
              <a:rPr dirty="0"/>
              <a:t>income</a:t>
            </a:r>
            <a:r>
              <a:rPr spc="-20" dirty="0"/>
              <a:t> </a:t>
            </a:r>
            <a:r>
              <a:rPr dirty="0"/>
              <a:t>strip</a:t>
            </a:r>
            <a:r>
              <a:rPr spc="-25" dirty="0"/>
              <a:t> </a:t>
            </a:r>
            <a:r>
              <a:rPr spc="-10" dirty="0"/>
              <a:t>structure involved:</a:t>
            </a:r>
          </a:p>
          <a:p>
            <a:pPr marL="254000" lvl="1" indent="-114300">
              <a:lnSpc>
                <a:spcPct val="100000"/>
              </a:lnSpc>
              <a:spcBef>
                <a:spcPts val="800"/>
              </a:spcBef>
              <a:buChar char="-"/>
              <a:tabLst>
                <a:tab pos="254000" algn="l"/>
              </a:tabLst>
            </a:pP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Agreement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 to lease: Obliges the partner</a:t>
            </a:r>
            <a:r>
              <a:rPr sz="2000" spc="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DBF</a:t>
            </a:r>
            <a:endParaRPr sz="2000" dirty="0">
              <a:latin typeface="Nobel"/>
              <a:cs typeface="Nobel"/>
            </a:endParaRPr>
          </a:p>
          <a:p>
            <a:pPr marL="254000" marR="126364" lvl="1" indent="-114935">
              <a:lnSpc>
                <a:spcPct val="100000"/>
              </a:lnSpc>
              <a:spcBef>
                <a:spcPts val="800"/>
              </a:spcBef>
              <a:buChar char="-"/>
              <a:tabLst>
                <a:tab pos="254000" algn="l"/>
              </a:tabLst>
            </a:pP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Head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Lease: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Once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condition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agreement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for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lease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are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met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the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Head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Lease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is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enacted.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This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is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transfer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of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land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from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Council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the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investment</a:t>
            </a:r>
            <a:r>
              <a:rPr sz="2000" spc="-4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partner.</a:t>
            </a:r>
            <a:endParaRPr sz="2000" dirty="0">
              <a:latin typeface="Nobel"/>
              <a:cs typeface="Nobel"/>
            </a:endParaRPr>
          </a:p>
          <a:p>
            <a:pPr marL="254000" marR="5080" lvl="1" indent="-114935">
              <a:lnSpc>
                <a:spcPct val="100000"/>
              </a:lnSpc>
              <a:spcBef>
                <a:spcPts val="800"/>
              </a:spcBef>
              <a:buChar char="-"/>
              <a:tabLst>
                <a:tab pos="254000" algn="l"/>
              </a:tabLst>
            </a:pP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Sub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Lease: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Once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buildings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are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completed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they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are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handed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back</a:t>
            </a:r>
            <a:r>
              <a:rPr sz="2000" spc="-1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to</a:t>
            </a:r>
            <a:r>
              <a:rPr sz="2000" spc="-2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the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Council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under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the</a:t>
            </a:r>
            <a:r>
              <a:rPr sz="2000" spc="-30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dirty="0">
                <a:solidFill>
                  <a:srgbClr val="23124F"/>
                </a:solidFill>
                <a:latin typeface="Nobel"/>
                <a:cs typeface="Nobel"/>
              </a:rPr>
              <a:t>“Occupational</a:t>
            </a:r>
            <a:r>
              <a:rPr sz="2000" spc="-25" dirty="0">
                <a:solidFill>
                  <a:srgbClr val="23124F"/>
                </a:solidFill>
                <a:latin typeface="Nobel"/>
                <a:cs typeface="Nobel"/>
              </a:rPr>
              <a:t> </a:t>
            </a:r>
            <a:r>
              <a:rPr sz="2000" spc="-10" dirty="0">
                <a:solidFill>
                  <a:srgbClr val="23124F"/>
                </a:solidFill>
                <a:latin typeface="Nobel"/>
                <a:cs typeface="Nobel"/>
              </a:rPr>
              <a:t>Lease”</a:t>
            </a:r>
            <a:endParaRPr sz="2000" dirty="0">
              <a:latin typeface="Nobel"/>
              <a:cs typeface="Nobel"/>
            </a:endParaRPr>
          </a:p>
          <a:p>
            <a:pPr marL="147320" marR="208915" indent="-135255">
              <a:lnSpc>
                <a:spcPct val="100000"/>
              </a:lnSpc>
              <a:spcBef>
                <a:spcPts val="800"/>
              </a:spcBef>
              <a:buClr>
                <a:srgbClr val="E6224B"/>
              </a:buClr>
              <a:buChar char="•"/>
              <a:tabLst>
                <a:tab pos="147320" algn="l"/>
              </a:tabLst>
            </a:pPr>
            <a:r>
              <a:rPr lang="en-GB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schemes</a:t>
            </a:r>
            <a:r>
              <a:rPr spc="-25" dirty="0"/>
              <a:t>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also</a:t>
            </a:r>
            <a:r>
              <a:rPr spc="-25" dirty="0"/>
              <a:t> </a:t>
            </a:r>
            <a:r>
              <a:rPr dirty="0"/>
              <a:t>benefited</a:t>
            </a:r>
            <a:r>
              <a:rPr spc="-25" dirty="0"/>
              <a:t> </a:t>
            </a:r>
            <a:r>
              <a:rPr dirty="0"/>
              <a:t>from</a:t>
            </a:r>
            <a:r>
              <a:rPr spc="-25" dirty="0"/>
              <a:t> </a:t>
            </a:r>
            <a:r>
              <a:rPr dirty="0"/>
              <a:t>investment</a:t>
            </a:r>
            <a:r>
              <a:rPr spc="-25" dirty="0"/>
              <a:t> </a:t>
            </a:r>
            <a:r>
              <a:rPr dirty="0"/>
              <a:t>from</a:t>
            </a:r>
            <a:r>
              <a:rPr spc="-25" dirty="0"/>
              <a:t> </a:t>
            </a:r>
            <a:r>
              <a:rPr dirty="0"/>
              <a:t>Homes</a:t>
            </a:r>
            <a:r>
              <a:rPr spc="-25" dirty="0"/>
              <a:t> </a:t>
            </a:r>
            <a:r>
              <a:rPr spc="-10" dirty="0"/>
              <a:t>England’s </a:t>
            </a:r>
            <a:r>
              <a:rPr dirty="0"/>
              <a:t>Shared</a:t>
            </a:r>
            <a:r>
              <a:rPr spc="-20" dirty="0"/>
              <a:t> </a:t>
            </a:r>
            <a:r>
              <a:rPr dirty="0"/>
              <a:t>Ownership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Affordable</a:t>
            </a:r>
            <a:r>
              <a:rPr spc="-15" dirty="0"/>
              <a:t> </a:t>
            </a:r>
            <a:r>
              <a:rPr dirty="0"/>
              <a:t>Homes</a:t>
            </a:r>
            <a:r>
              <a:rPr spc="-20" dirty="0"/>
              <a:t> </a:t>
            </a:r>
            <a:r>
              <a:rPr spc="-10" dirty="0"/>
              <a:t>Programme.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199"/>
            <a:ext cx="5102225" cy="533400"/>
          </a:xfrm>
          <a:custGeom>
            <a:avLst/>
            <a:gdLst/>
            <a:ahLst/>
            <a:cxnLst/>
            <a:rect l="l" t="t" r="r" b="b"/>
            <a:pathLst>
              <a:path w="5102225" h="533400">
                <a:moveTo>
                  <a:pt x="5102212" y="0"/>
                </a:moveTo>
                <a:lnTo>
                  <a:pt x="4817516" y="0"/>
                </a:lnTo>
                <a:lnTo>
                  <a:pt x="4690542" y="0"/>
                </a:lnTo>
                <a:lnTo>
                  <a:pt x="0" y="0"/>
                </a:lnTo>
                <a:lnTo>
                  <a:pt x="0" y="533400"/>
                </a:lnTo>
                <a:lnTo>
                  <a:pt x="4532808" y="533400"/>
                </a:lnTo>
                <a:lnTo>
                  <a:pt x="4817516" y="533400"/>
                </a:lnTo>
                <a:lnTo>
                  <a:pt x="4944491" y="533400"/>
                </a:lnTo>
                <a:lnTo>
                  <a:pt x="5102212" y="0"/>
                </a:lnTo>
                <a:close/>
              </a:path>
            </a:pathLst>
          </a:custGeom>
          <a:solidFill>
            <a:srgbClr val="E62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54503"/>
            <a:ext cx="439674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INCOME</a:t>
            </a:r>
            <a:r>
              <a:rPr b="0" spc="-45" dirty="0"/>
              <a:t> </a:t>
            </a:r>
            <a:r>
              <a:rPr b="0" dirty="0"/>
              <a:t>STRIP</a:t>
            </a:r>
            <a:r>
              <a:rPr b="0" spc="-45" dirty="0"/>
              <a:t> </a:t>
            </a:r>
            <a:r>
              <a:rPr b="0" dirty="0"/>
              <a:t>LEASE</a:t>
            </a:r>
            <a:r>
              <a:rPr b="0" spc="-40" dirty="0"/>
              <a:t> </a:t>
            </a:r>
            <a:r>
              <a:rPr b="0" dirty="0"/>
              <a:t>CASE</a:t>
            </a:r>
            <a:r>
              <a:rPr b="0" spc="-45" dirty="0"/>
              <a:t> </a:t>
            </a:r>
            <a:r>
              <a:rPr b="0" spc="-10" dirty="0"/>
              <a:t>STUDY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19744" y="1447800"/>
            <a:ext cx="3515360" cy="635000"/>
          </a:xfrm>
          <a:prstGeom prst="rect">
            <a:avLst/>
          </a:prstGeom>
          <a:solidFill>
            <a:srgbClr val="498E75"/>
          </a:solidFill>
        </p:spPr>
        <p:txBody>
          <a:bodyPr vert="horz" wrap="square" lIns="0" tIns="120650" rIns="0" bIns="0" rtlCol="0">
            <a:spAutoFit/>
          </a:bodyPr>
          <a:lstStyle/>
          <a:p>
            <a:pPr marL="1170305">
              <a:lnSpc>
                <a:spcPct val="100000"/>
              </a:lnSpc>
              <a:spcBef>
                <a:spcPts val="950"/>
              </a:spcBef>
            </a:pP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Council </a:t>
            </a:r>
            <a:r>
              <a:rPr sz="1250" b="1" spc="-10" dirty="0">
                <a:solidFill>
                  <a:srgbClr val="FFFFFF"/>
                </a:solidFill>
                <a:latin typeface="Nobel"/>
                <a:cs typeface="Nobel"/>
              </a:rPr>
              <a:t>Freehold</a:t>
            </a:r>
            <a:endParaRPr sz="1250" dirty="0">
              <a:latin typeface="Nobel"/>
              <a:cs typeface="No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19744" y="2203234"/>
            <a:ext cx="3515360" cy="635000"/>
          </a:xfrm>
          <a:prstGeom prst="rect">
            <a:avLst/>
          </a:prstGeom>
          <a:solidFill>
            <a:srgbClr val="498E75"/>
          </a:solidFill>
        </p:spPr>
        <p:txBody>
          <a:bodyPr vert="horz" wrap="square" lIns="0" tIns="120650" rIns="0" bIns="0" rtlCol="0">
            <a:spAutoFit/>
          </a:bodyPr>
          <a:lstStyle/>
          <a:p>
            <a:pPr marL="1059815">
              <a:lnSpc>
                <a:spcPct val="100000"/>
              </a:lnSpc>
              <a:spcBef>
                <a:spcPts val="950"/>
              </a:spcBef>
            </a:pP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Agreement</a:t>
            </a:r>
            <a:r>
              <a:rPr sz="1250" b="1" spc="1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to</a:t>
            </a:r>
            <a:r>
              <a:rPr sz="1250" b="1" spc="1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Nobel"/>
                <a:cs typeface="Nobel"/>
              </a:rPr>
              <a:t>Lease</a:t>
            </a:r>
            <a:endParaRPr sz="1250" dirty="0">
              <a:latin typeface="Nobel"/>
              <a:cs typeface="No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9744" y="2958668"/>
            <a:ext cx="3515360" cy="635000"/>
          </a:xfrm>
          <a:prstGeom prst="rect">
            <a:avLst/>
          </a:prstGeom>
          <a:solidFill>
            <a:srgbClr val="498E75"/>
          </a:solidFill>
        </p:spPr>
        <p:txBody>
          <a:bodyPr vert="horz" wrap="square" lIns="0" tIns="118110" rIns="0" bIns="0" rtlCol="0">
            <a:spAutoFit/>
          </a:bodyPr>
          <a:lstStyle/>
          <a:p>
            <a:pPr marL="1351280" marR="401320" indent="-942975">
              <a:lnSpc>
                <a:spcPct val="101499"/>
              </a:lnSpc>
              <a:spcBef>
                <a:spcPts val="930"/>
              </a:spcBef>
            </a:pP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Head</a:t>
            </a:r>
            <a:r>
              <a:rPr sz="1250" b="1" spc="20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Lease</a:t>
            </a:r>
            <a:r>
              <a:rPr sz="1250" b="1" spc="20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Nobel"/>
                <a:cs typeface="Nobel"/>
              </a:rPr>
              <a:t>Typically</a:t>
            </a:r>
            <a:r>
              <a:rPr sz="1250" b="1" spc="2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125</a:t>
            </a:r>
            <a:r>
              <a:rPr sz="1250" b="1" spc="20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years</a:t>
            </a:r>
            <a:r>
              <a:rPr sz="1250" b="1" spc="20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term</a:t>
            </a:r>
            <a:r>
              <a:rPr sz="1250" b="1" spc="2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Nobel"/>
                <a:cs typeface="Nobel"/>
              </a:rPr>
              <a:t>at </a:t>
            </a:r>
            <a:r>
              <a:rPr sz="1250" b="1" spc="-10" dirty="0">
                <a:solidFill>
                  <a:srgbClr val="FFFFFF"/>
                </a:solidFill>
                <a:latin typeface="Nobel"/>
                <a:cs typeface="Nobel"/>
              </a:rPr>
              <a:t>peppercorn</a:t>
            </a:r>
            <a:endParaRPr sz="1250" dirty="0">
              <a:latin typeface="Nobel"/>
              <a:cs typeface="No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19744" y="3714115"/>
            <a:ext cx="3515360" cy="635000"/>
          </a:xfrm>
          <a:prstGeom prst="rect">
            <a:avLst/>
          </a:prstGeom>
          <a:solidFill>
            <a:srgbClr val="498E75"/>
          </a:solidFill>
        </p:spPr>
        <p:txBody>
          <a:bodyPr vert="horz" wrap="square" lIns="0" tIns="118110" rIns="0" bIns="0" rtlCol="0">
            <a:spAutoFit/>
          </a:bodyPr>
          <a:lstStyle/>
          <a:p>
            <a:pPr marL="239395" marR="231775" indent="215900">
              <a:lnSpc>
                <a:spcPct val="101499"/>
              </a:lnSpc>
              <a:spcBef>
                <a:spcPts val="930"/>
              </a:spcBef>
            </a:pP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Sub</a:t>
            </a:r>
            <a:r>
              <a:rPr sz="1250" b="1" spc="1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Lease</a:t>
            </a:r>
            <a:r>
              <a:rPr sz="1250" b="1" spc="1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Nobel"/>
                <a:cs typeface="Nobel"/>
              </a:rPr>
              <a:t>Typically</a:t>
            </a:r>
            <a:r>
              <a:rPr sz="1250" b="1" spc="1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35</a:t>
            </a:r>
            <a:r>
              <a:rPr sz="1250" b="1" spc="20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–</a:t>
            </a:r>
            <a:r>
              <a:rPr sz="1250" b="1" spc="1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50</a:t>
            </a:r>
            <a:r>
              <a:rPr sz="1250" b="1" spc="1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yrs</a:t>
            </a:r>
            <a:r>
              <a:rPr sz="1250" b="1" spc="1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Nobel"/>
                <a:cs typeface="Nobel"/>
              </a:rPr>
              <a:t>Years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(reversion</a:t>
            </a:r>
            <a:r>
              <a:rPr sz="1250" b="1" spc="-10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reverts</a:t>
            </a:r>
            <a:r>
              <a:rPr sz="1250" b="1" spc="-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to</a:t>
            </a:r>
            <a:r>
              <a:rPr sz="1250" b="1" spc="-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Council</a:t>
            </a:r>
            <a:r>
              <a:rPr sz="1250" b="1" spc="-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at</a:t>
            </a:r>
            <a:r>
              <a:rPr sz="1250" b="1" spc="-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end</a:t>
            </a:r>
            <a:r>
              <a:rPr sz="1250" b="1" spc="-5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Nobel"/>
                <a:cs typeface="Nobel"/>
              </a:rPr>
              <a:t>of</a:t>
            </a:r>
            <a:r>
              <a:rPr sz="1250" b="1" spc="-10" dirty="0">
                <a:solidFill>
                  <a:srgbClr val="FFFFFF"/>
                </a:solidFill>
                <a:latin typeface="Nobel"/>
                <a:cs typeface="Nobe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Nobel"/>
                <a:cs typeface="Nobel"/>
              </a:rPr>
              <a:t>term)</a:t>
            </a:r>
            <a:endParaRPr sz="1250" dirty="0">
              <a:latin typeface="Nobel"/>
              <a:cs typeface="No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56833" y="2082800"/>
            <a:ext cx="241300" cy="120650"/>
          </a:xfrm>
          <a:custGeom>
            <a:avLst/>
            <a:gdLst/>
            <a:ahLst/>
            <a:cxnLst/>
            <a:rect l="l" t="t" r="r" b="b"/>
            <a:pathLst>
              <a:path w="241300" h="120650">
                <a:moveTo>
                  <a:pt x="240868" y="0"/>
                </a:moveTo>
                <a:lnTo>
                  <a:pt x="0" y="0"/>
                </a:lnTo>
                <a:lnTo>
                  <a:pt x="120434" y="120434"/>
                </a:lnTo>
                <a:lnTo>
                  <a:pt x="240868" y="0"/>
                </a:lnTo>
                <a:close/>
              </a:path>
            </a:pathLst>
          </a:custGeom>
          <a:solidFill>
            <a:srgbClr val="498E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856833" y="2838236"/>
            <a:ext cx="241300" cy="120650"/>
          </a:xfrm>
          <a:custGeom>
            <a:avLst/>
            <a:gdLst/>
            <a:ahLst/>
            <a:cxnLst/>
            <a:rect l="l" t="t" r="r" b="b"/>
            <a:pathLst>
              <a:path w="241300" h="120650">
                <a:moveTo>
                  <a:pt x="240868" y="0"/>
                </a:moveTo>
                <a:lnTo>
                  <a:pt x="0" y="0"/>
                </a:lnTo>
                <a:lnTo>
                  <a:pt x="120434" y="120434"/>
                </a:lnTo>
                <a:lnTo>
                  <a:pt x="240868" y="0"/>
                </a:lnTo>
                <a:close/>
              </a:path>
            </a:pathLst>
          </a:custGeom>
          <a:solidFill>
            <a:srgbClr val="498E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856833" y="3593673"/>
            <a:ext cx="241300" cy="120650"/>
          </a:xfrm>
          <a:custGeom>
            <a:avLst/>
            <a:gdLst/>
            <a:ahLst/>
            <a:cxnLst/>
            <a:rect l="l" t="t" r="r" b="b"/>
            <a:pathLst>
              <a:path w="241300" h="120650">
                <a:moveTo>
                  <a:pt x="240868" y="0"/>
                </a:moveTo>
                <a:lnTo>
                  <a:pt x="0" y="0"/>
                </a:lnTo>
                <a:lnTo>
                  <a:pt x="120434" y="120434"/>
                </a:lnTo>
                <a:lnTo>
                  <a:pt x="240868" y="0"/>
                </a:lnTo>
                <a:close/>
              </a:path>
            </a:pathLst>
          </a:custGeom>
          <a:solidFill>
            <a:srgbClr val="498E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56833" y="4349109"/>
            <a:ext cx="241300" cy="120650"/>
          </a:xfrm>
          <a:custGeom>
            <a:avLst/>
            <a:gdLst/>
            <a:ahLst/>
            <a:cxnLst/>
            <a:rect l="l" t="t" r="r" b="b"/>
            <a:pathLst>
              <a:path w="241300" h="120650">
                <a:moveTo>
                  <a:pt x="240868" y="0"/>
                </a:moveTo>
                <a:lnTo>
                  <a:pt x="0" y="0"/>
                </a:lnTo>
                <a:lnTo>
                  <a:pt x="120434" y="120434"/>
                </a:lnTo>
                <a:lnTo>
                  <a:pt x="240868" y="0"/>
                </a:lnTo>
                <a:close/>
              </a:path>
            </a:pathLst>
          </a:custGeom>
          <a:solidFill>
            <a:srgbClr val="498E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APSE</a:t>
            </a:r>
            <a:r>
              <a:rPr spc="-25" dirty="0"/>
              <a:t> </a:t>
            </a:r>
            <a:r>
              <a:rPr dirty="0"/>
              <a:t>Housing</a:t>
            </a:r>
            <a:r>
              <a:rPr spc="-20" dirty="0"/>
              <a:t> </a:t>
            </a:r>
            <a:r>
              <a:rPr dirty="0"/>
              <a:t>Delivery</a:t>
            </a:r>
            <a:r>
              <a:rPr spc="-20" dirty="0"/>
              <a:t> </a:t>
            </a:r>
            <a:r>
              <a:rPr spc="-10" dirty="0"/>
              <a:t>Presentation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762</Words>
  <Application>Microsoft Office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Nobel</vt:lpstr>
      <vt:lpstr>Nobel Book</vt:lpstr>
      <vt:lpstr>Times New Roman</vt:lpstr>
      <vt:lpstr>Trade Gothic LT Pro Bold</vt:lpstr>
      <vt:lpstr>Zapf Dingbats</vt:lpstr>
      <vt:lpstr>Office Theme</vt:lpstr>
      <vt:lpstr>PowerPoint Presentation</vt:lpstr>
      <vt:lpstr>ABOUT EDDISONS</vt:lpstr>
      <vt:lpstr>GOVERNMENT AGENDA</vt:lpstr>
      <vt:lpstr>GOVERNMENT INTERVENTION</vt:lpstr>
      <vt:lpstr>MARKET IMPACT</vt:lpstr>
      <vt:lpstr>FUNDING STRUCTURES</vt:lpstr>
      <vt:lpstr>PRUDENTIAL BORROWING</vt:lpstr>
      <vt:lpstr>INCOME STRIP LEASE</vt:lpstr>
      <vt:lpstr>INCOME STRIP LEASE CASE STUDY</vt:lpstr>
      <vt:lpstr>MASTER DEVELOPER PARTNER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Javid Patel</dc:creator>
  <cp:lastModifiedBy>Javid Patel</cp:lastModifiedBy>
  <cp:revision>7</cp:revision>
  <dcterms:created xsi:type="dcterms:W3CDTF">2025-02-17T16:10:30Z</dcterms:created>
  <dcterms:modified xsi:type="dcterms:W3CDTF">2025-02-18T13:37:11Z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2025-02-17T00:00:00Z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2025-02-17T00:00:00Z</vt:filetime>
  </property>
  <property fmtid="{D5CDD505-2E9C-101B-9397-08002B2CF9AE}" pid="5" name="Producer">
    <vt:lpwstr>Adobe PDF Library 17.0</vt:lpwstr>
  </property>
</Properties>
</file>