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2"/>
  </p:sldMasterIdLst>
  <p:notesMasterIdLst>
    <p:notesMasterId r:id="rId15"/>
  </p:notesMasterIdLst>
  <p:handoutMasterIdLst>
    <p:handoutMasterId r:id="rId16"/>
  </p:handoutMasterIdLst>
  <p:sldIdLst>
    <p:sldId id="301" r:id="rId3"/>
    <p:sldId id="510" r:id="rId4"/>
    <p:sldId id="500" r:id="rId5"/>
    <p:sldId id="511" r:id="rId6"/>
    <p:sldId id="499" r:id="rId7"/>
    <p:sldId id="502" r:id="rId8"/>
    <p:sldId id="503" r:id="rId9"/>
    <p:sldId id="504" r:id="rId10"/>
    <p:sldId id="505" r:id="rId11"/>
    <p:sldId id="498" r:id="rId12"/>
    <p:sldId id="507" r:id="rId13"/>
    <p:sldId id="509" r:id="rId14"/>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50882" autoAdjust="0"/>
  </p:normalViewPr>
  <p:slideViewPr>
    <p:cSldViewPr snapToGrid="0">
      <p:cViewPr varScale="1">
        <p:scale>
          <a:sx n="116" d="100"/>
          <a:sy n="116" d="100"/>
        </p:scale>
        <p:origin x="344" y="56"/>
      </p:cViewPr>
      <p:guideLst/>
    </p:cSldViewPr>
  </p:slideViewPr>
  <p:notesTextViewPr>
    <p:cViewPr>
      <p:scale>
        <a:sx n="1" d="1"/>
        <a:sy n="1" d="1"/>
      </p:scale>
      <p:origin x="0" y="0"/>
    </p:cViewPr>
  </p:notesTextViewPr>
  <p:notesViewPr>
    <p:cSldViewPr snapToGrid="0">
      <p:cViewPr varScale="1">
        <p:scale>
          <a:sx n="43" d="100"/>
          <a:sy n="43" d="100"/>
        </p:scale>
        <p:origin x="28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6808788" cy="498772"/>
          </a:xfrm>
          <a:prstGeom prst="rect">
            <a:avLst/>
          </a:prstGeom>
        </p:spPr>
        <p:txBody>
          <a:bodyPr vert="horz" lIns="91568" tIns="45784" rIns="91568" bIns="45784" rtlCol="0"/>
          <a:lstStyle>
            <a:lvl1pPr algn="l">
              <a:defRPr sz="1200"/>
            </a:lvl1pPr>
          </a:lstStyle>
          <a:p>
            <a:pPr algn="ctr"/>
            <a:endParaRPr lang="en-GB"/>
          </a:p>
        </p:txBody>
      </p:sp>
      <p:sp>
        <p:nvSpPr>
          <p:cNvPr id="3" name="Date Placeholder 2"/>
          <p:cNvSpPr>
            <a:spLocks noGrp="1"/>
          </p:cNvSpPr>
          <p:nvPr>
            <p:ph type="dt" sz="quarter" idx="1"/>
          </p:nvPr>
        </p:nvSpPr>
        <p:spPr>
          <a:xfrm>
            <a:off x="3856738" y="1"/>
            <a:ext cx="2950475" cy="498772"/>
          </a:xfrm>
          <a:prstGeom prst="rect">
            <a:avLst/>
          </a:prstGeom>
        </p:spPr>
        <p:txBody>
          <a:bodyPr vert="horz" lIns="91568" tIns="45784" rIns="91568" bIns="45784" rtlCol="0"/>
          <a:lstStyle>
            <a:lvl1pPr algn="r">
              <a:defRPr sz="1200"/>
            </a:lvl1pPr>
          </a:lstStyle>
          <a:p>
            <a:fld id="{4D4891EE-CEDB-414C-8BF7-F458CB56F65B}" type="datetimeFigureOut">
              <a:rPr lang="en-GB" smtClean="0"/>
              <a:t>22/10/2024</a:t>
            </a:fld>
            <a:endParaRPr lang="en-GB"/>
          </a:p>
        </p:txBody>
      </p:sp>
      <p:sp>
        <p:nvSpPr>
          <p:cNvPr id="4" name="Footer Placeholder 3"/>
          <p:cNvSpPr>
            <a:spLocks noGrp="1"/>
          </p:cNvSpPr>
          <p:nvPr>
            <p:ph type="ftr" sz="quarter" idx="2"/>
          </p:nvPr>
        </p:nvSpPr>
        <p:spPr>
          <a:xfrm>
            <a:off x="1" y="9442154"/>
            <a:ext cx="6808788" cy="498771"/>
          </a:xfrm>
          <a:prstGeom prst="rect">
            <a:avLst/>
          </a:prstGeom>
        </p:spPr>
        <p:txBody>
          <a:bodyPr vert="horz" lIns="91568" tIns="45784" rIns="91568" bIns="45784" rtlCol="0" anchor="b"/>
          <a:lstStyle>
            <a:lvl1pPr algn="l">
              <a:defRPr sz="1200"/>
            </a:lvl1pPr>
          </a:lstStyle>
          <a:p>
            <a:pPr algn="ctr"/>
            <a:endParaRPr lang="en-GB"/>
          </a:p>
        </p:txBody>
      </p:sp>
      <p:sp>
        <p:nvSpPr>
          <p:cNvPr id="5" name="Slide Number Placeholder 4"/>
          <p:cNvSpPr>
            <a:spLocks noGrp="1"/>
          </p:cNvSpPr>
          <p:nvPr>
            <p:ph type="sldNum" sz="quarter" idx="3"/>
          </p:nvPr>
        </p:nvSpPr>
        <p:spPr>
          <a:xfrm>
            <a:off x="3856738" y="9442154"/>
            <a:ext cx="2950475" cy="498771"/>
          </a:xfrm>
          <a:prstGeom prst="rect">
            <a:avLst/>
          </a:prstGeom>
        </p:spPr>
        <p:txBody>
          <a:bodyPr vert="horz" lIns="91568" tIns="45784" rIns="91568" bIns="45784" rtlCol="0" anchor="b"/>
          <a:lstStyle>
            <a:lvl1pPr algn="r">
              <a:defRPr sz="1200"/>
            </a:lvl1pPr>
          </a:lstStyle>
          <a:p>
            <a:fld id="{41B340D1-FDD7-48EB-9498-AAA1BEBDF9C6}" type="slidenum">
              <a:rPr lang="en-GB" smtClean="0"/>
              <a:t>‹#›</a:t>
            </a:fld>
            <a:endParaRPr lang="en-GB"/>
          </a:p>
        </p:txBody>
      </p:sp>
    </p:spTree>
    <p:extLst>
      <p:ext uri="{BB962C8B-B14F-4D97-AF65-F5344CB8AC3E}">
        <p14:creationId xmlns:p14="http://schemas.microsoft.com/office/powerpoint/2010/main" val="13690510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6808788" cy="498772"/>
          </a:xfrm>
          <a:prstGeom prst="rect">
            <a:avLst/>
          </a:prstGeom>
        </p:spPr>
        <p:txBody>
          <a:bodyPr vert="horz" lIns="91568" tIns="45784" rIns="91568" bIns="45784" rtlCol="0"/>
          <a:lstStyle>
            <a:lvl1pPr algn="ctr">
              <a:defRPr lang="en-GB"/>
            </a:lvl1pPr>
          </a:lstStyle>
          <a:p>
            <a:endParaRPr lang="en-GB"/>
          </a:p>
        </p:txBody>
      </p:sp>
      <p:sp>
        <p:nvSpPr>
          <p:cNvPr id="3" name="Date Placeholder 2"/>
          <p:cNvSpPr>
            <a:spLocks noGrp="1"/>
          </p:cNvSpPr>
          <p:nvPr>
            <p:ph type="dt" idx="1"/>
          </p:nvPr>
        </p:nvSpPr>
        <p:spPr>
          <a:xfrm>
            <a:off x="3856738" y="1"/>
            <a:ext cx="2950475" cy="498772"/>
          </a:xfrm>
          <a:prstGeom prst="rect">
            <a:avLst/>
          </a:prstGeom>
        </p:spPr>
        <p:txBody>
          <a:bodyPr vert="horz" lIns="91568" tIns="45784" rIns="91568" bIns="45784" rtlCol="0"/>
          <a:lstStyle>
            <a:lvl1pPr algn="r">
              <a:defRPr sz="1200"/>
            </a:lvl1pPr>
          </a:lstStyle>
          <a:p>
            <a:fld id="{901E7E12-4276-4DD3-92C1-4D1AFF698047}" type="datetimeFigureOut">
              <a:rPr lang="en-GB" smtClean="0"/>
              <a:t>21/10/2024</a:t>
            </a:fld>
            <a:endParaRPr lang="en-GB"/>
          </a:p>
        </p:txBody>
      </p:sp>
      <p:sp>
        <p:nvSpPr>
          <p:cNvPr id="4" name="Slide Image Placeholder 3"/>
          <p:cNvSpPr>
            <a:spLocks noGrp="1" noRot="1" noChangeAspect="1"/>
          </p:cNvSpPr>
          <p:nvPr>
            <p:ph type="sldImg" idx="2"/>
          </p:nvPr>
        </p:nvSpPr>
        <p:spPr>
          <a:xfrm>
            <a:off x="422275" y="1243013"/>
            <a:ext cx="5964238" cy="3354387"/>
          </a:xfrm>
          <a:prstGeom prst="rect">
            <a:avLst/>
          </a:prstGeom>
          <a:noFill/>
          <a:ln w="12700">
            <a:solidFill>
              <a:prstClr val="black"/>
            </a:solidFill>
          </a:ln>
        </p:spPr>
        <p:txBody>
          <a:bodyPr vert="horz" lIns="91568" tIns="45784" rIns="91568" bIns="45784" rtlCol="0" anchor="ctr"/>
          <a:lstStyle/>
          <a:p>
            <a:endParaRPr lang="en-GB"/>
          </a:p>
        </p:txBody>
      </p:sp>
      <p:sp>
        <p:nvSpPr>
          <p:cNvPr id="5" name="Notes Placeholder 4"/>
          <p:cNvSpPr>
            <a:spLocks noGrp="1"/>
          </p:cNvSpPr>
          <p:nvPr>
            <p:ph type="body" sz="quarter" idx="3"/>
          </p:nvPr>
        </p:nvSpPr>
        <p:spPr>
          <a:xfrm>
            <a:off x="680880" y="4784070"/>
            <a:ext cx="5447030" cy="3914240"/>
          </a:xfrm>
          <a:prstGeom prst="rect">
            <a:avLst/>
          </a:prstGeom>
        </p:spPr>
        <p:txBody>
          <a:bodyPr vert="horz" lIns="91568" tIns="45784" rIns="91568" bIns="457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2154"/>
            <a:ext cx="6808788" cy="498771"/>
          </a:xfrm>
          <a:prstGeom prst="rect">
            <a:avLst/>
          </a:prstGeom>
        </p:spPr>
        <p:txBody>
          <a:bodyPr vert="horz" lIns="91568" tIns="45784" rIns="91568" bIns="45784" rtlCol="0" anchor="b"/>
          <a:lstStyle>
            <a:lvl1pPr algn="ctr">
              <a:defRPr lang="en-GB"/>
            </a:lvl1pPr>
          </a:lstStyle>
          <a:p>
            <a:endParaRPr lang="en-GB"/>
          </a:p>
        </p:txBody>
      </p:sp>
      <p:sp>
        <p:nvSpPr>
          <p:cNvPr id="7" name="Slide Number Placeholder 6"/>
          <p:cNvSpPr>
            <a:spLocks noGrp="1"/>
          </p:cNvSpPr>
          <p:nvPr>
            <p:ph type="sldNum" sz="quarter" idx="5"/>
          </p:nvPr>
        </p:nvSpPr>
        <p:spPr>
          <a:xfrm>
            <a:off x="3856738" y="9442154"/>
            <a:ext cx="2950475" cy="498771"/>
          </a:xfrm>
          <a:prstGeom prst="rect">
            <a:avLst/>
          </a:prstGeom>
        </p:spPr>
        <p:txBody>
          <a:bodyPr vert="horz" lIns="91568" tIns="45784" rIns="91568" bIns="45784" rtlCol="0" anchor="b"/>
          <a:lstStyle>
            <a:lvl1pPr algn="r">
              <a:defRPr sz="1200"/>
            </a:lvl1pPr>
          </a:lstStyle>
          <a:p>
            <a:fld id="{365E61C9-B1F0-4B09-95FF-3D71FC1F7341}" type="slidenum">
              <a:rPr lang="en-GB" smtClean="0"/>
              <a:t>‹#›</a:t>
            </a:fld>
            <a:endParaRPr lang="en-GB"/>
          </a:p>
        </p:txBody>
      </p:sp>
    </p:spTree>
    <p:extLst>
      <p:ext uri="{BB962C8B-B14F-4D97-AF65-F5344CB8AC3E}">
        <p14:creationId xmlns:p14="http://schemas.microsoft.com/office/powerpoint/2010/main" val="84072427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1</a:t>
            </a:fld>
            <a:endParaRPr lang="en-GB"/>
          </a:p>
        </p:txBody>
      </p:sp>
    </p:spTree>
    <p:extLst>
      <p:ext uri="{BB962C8B-B14F-4D97-AF65-F5344CB8AC3E}">
        <p14:creationId xmlns:p14="http://schemas.microsoft.com/office/powerpoint/2010/main" val="301548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1" y="1"/>
            <a:ext cx="6808788" cy="498772"/>
          </a:xfrm>
        </p:spPr>
        <p:txBody>
          <a:bodyPr/>
          <a:lstStyle/>
          <a:p>
            <a:endParaRPr lang="en-GB"/>
          </a:p>
        </p:txBody>
      </p:sp>
      <p:sp>
        <p:nvSpPr>
          <p:cNvPr id="5" name="Footer Placeholder 4" hidden="1"/>
          <p:cNvSpPr>
            <a:spLocks noGrp="1"/>
          </p:cNvSpPr>
          <p:nvPr>
            <p:ph type="ftr" sz="quarter" idx="4"/>
          </p:nvPr>
        </p:nvSpPr>
        <p:spPr>
          <a:xfrm>
            <a:off x="1" y="9442154"/>
            <a:ext cx="6808788" cy="498771"/>
          </a:xfrm>
        </p:spPr>
        <p:txBody>
          <a:bodyPr/>
          <a:lstStyle/>
          <a:p>
            <a:endParaRPr lang="en-GB"/>
          </a:p>
        </p:txBody>
      </p:sp>
      <p:sp>
        <p:nvSpPr>
          <p:cNvPr id="6" name="Slide Number Placeholder 5"/>
          <p:cNvSpPr>
            <a:spLocks noGrp="1"/>
          </p:cNvSpPr>
          <p:nvPr>
            <p:ph type="sldNum" sz="quarter" idx="5"/>
          </p:nvPr>
        </p:nvSpPr>
        <p:spPr/>
        <p:txBody>
          <a:bodyPr/>
          <a:lstStyle/>
          <a:p>
            <a:fld id="{365E61C9-B1F0-4B09-95FF-3D71FC1F7341}" type="slidenum">
              <a:rPr lang="en-GB" smtClean="0"/>
              <a:t>10</a:t>
            </a:fld>
            <a:endParaRPr lang="en-GB"/>
          </a:p>
        </p:txBody>
      </p:sp>
    </p:spTree>
    <p:extLst>
      <p:ext uri="{BB962C8B-B14F-4D97-AF65-F5344CB8AC3E}">
        <p14:creationId xmlns:p14="http://schemas.microsoft.com/office/powerpoint/2010/main" val="464763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11</a:t>
            </a:fld>
            <a:endParaRPr lang="en-GB"/>
          </a:p>
        </p:txBody>
      </p:sp>
    </p:spTree>
    <p:extLst>
      <p:ext uri="{BB962C8B-B14F-4D97-AF65-F5344CB8AC3E}">
        <p14:creationId xmlns:p14="http://schemas.microsoft.com/office/powerpoint/2010/main" val="4125884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12</a:t>
            </a:fld>
            <a:endParaRPr lang="en-GB"/>
          </a:p>
        </p:txBody>
      </p:sp>
    </p:spTree>
    <p:extLst>
      <p:ext uri="{BB962C8B-B14F-4D97-AF65-F5344CB8AC3E}">
        <p14:creationId xmlns:p14="http://schemas.microsoft.com/office/powerpoint/2010/main" val="167495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2</a:t>
            </a:fld>
            <a:endParaRPr lang="en-GB"/>
          </a:p>
        </p:txBody>
      </p:sp>
    </p:spTree>
    <p:extLst>
      <p:ext uri="{BB962C8B-B14F-4D97-AF65-F5344CB8AC3E}">
        <p14:creationId xmlns:p14="http://schemas.microsoft.com/office/powerpoint/2010/main" val="327273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3</a:t>
            </a:fld>
            <a:endParaRPr lang="en-GB"/>
          </a:p>
        </p:txBody>
      </p:sp>
    </p:spTree>
    <p:extLst>
      <p:ext uri="{BB962C8B-B14F-4D97-AF65-F5344CB8AC3E}">
        <p14:creationId xmlns:p14="http://schemas.microsoft.com/office/powerpoint/2010/main" val="359880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4</a:t>
            </a:fld>
            <a:endParaRPr lang="en-GB"/>
          </a:p>
        </p:txBody>
      </p:sp>
    </p:spTree>
    <p:extLst>
      <p:ext uri="{BB962C8B-B14F-4D97-AF65-F5344CB8AC3E}">
        <p14:creationId xmlns:p14="http://schemas.microsoft.com/office/powerpoint/2010/main" val="273325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5</a:t>
            </a:fld>
            <a:endParaRPr lang="en-GB"/>
          </a:p>
        </p:txBody>
      </p:sp>
    </p:spTree>
    <p:extLst>
      <p:ext uri="{BB962C8B-B14F-4D97-AF65-F5344CB8AC3E}">
        <p14:creationId xmlns:p14="http://schemas.microsoft.com/office/powerpoint/2010/main" val="4043575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6</a:t>
            </a:fld>
            <a:endParaRPr lang="en-GB"/>
          </a:p>
        </p:txBody>
      </p:sp>
    </p:spTree>
    <p:extLst>
      <p:ext uri="{BB962C8B-B14F-4D97-AF65-F5344CB8AC3E}">
        <p14:creationId xmlns:p14="http://schemas.microsoft.com/office/powerpoint/2010/main" val="1570033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7</a:t>
            </a:fld>
            <a:endParaRPr lang="en-GB"/>
          </a:p>
        </p:txBody>
      </p:sp>
    </p:spTree>
    <p:extLst>
      <p:ext uri="{BB962C8B-B14F-4D97-AF65-F5344CB8AC3E}">
        <p14:creationId xmlns:p14="http://schemas.microsoft.com/office/powerpoint/2010/main" val="413226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1" y="1"/>
            <a:ext cx="6808788" cy="498772"/>
          </a:xfrm>
        </p:spPr>
        <p:txBody>
          <a:bodyPr/>
          <a:lstStyle/>
          <a:p>
            <a:endParaRPr lang="en-GB"/>
          </a:p>
        </p:txBody>
      </p:sp>
      <p:sp>
        <p:nvSpPr>
          <p:cNvPr id="5" name="Footer Placeholder 4" hidden="1"/>
          <p:cNvSpPr>
            <a:spLocks noGrp="1"/>
          </p:cNvSpPr>
          <p:nvPr>
            <p:ph type="ftr" sz="quarter" idx="11"/>
          </p:nvPr>
        </p:nvSpPr>
        <p:spPr>
          <a:xfrm>
            <a:off x="1" y="9442154"/>
            <a:ext cx="6808788" cy="498771"/>
          </a:xfrm>
        </p:spPr>
        <p:txBody>
          <a:bodyPr/>
          <a:lstStyle/>
          <a:p>
            <a:endParaRPr lang="en-GB"/>
          </a:p>
        </p:txBody>
      </p:sp>
      <p:sp>
        <p:nvSpPr>
          <p:cNvPr id="6" name="Slide Number Placeholder 5"/>
          <p:cNvSpPr>
            <a:spLocks noGrp="1"/>
          </p:cNvSpPr>
          <p:nvPr>
            <p:ph type="sldNum" sz="quarter" idx="12"/>
          </p:nvPr>
        </p:nvSpPr>
        <p:spPr/>
        <p:txBody>
          <a:bodyPr/>
          <a:lstStyle/>
          <a:p>
            <a:fld id="{19A81A47-170E-4CE3-907D-6BD49F53BCD2}" type="slidenum">
              <a:rPr lang="en-GB" smtClean="0"/>
              <a:t>8</a:t>
            </a:fld>
            <a:endParaRPr lang="en-GB"/>
          </a:p>
        </p:txBody>
      </p:sp>
    </p:spTree>
    <p:extLst>
      <p:ext uri="{BB962C8B-B14F-4D97-AF65-F5344CB8AC3E}">
        <p14:creationId xmlns:p14="http://schemas.microsoft.com/office/powerpoint/2010/main" val="2001188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p:nvPr>
        </p:nvSpPr>
        <p:spPr>
          <a:xfrm>
            <a:off x="1" y="1"/>
            <a:ext cx="6808788" cy="498772"/>
          </a:xfrm>
        </p:spPr>
        <p:txBody>
          <a:bodyPr/>
          <a:lstStyle/>
          <a:p>
            <a:endParaRPr lang="en-GB"/>
          </a:p>
        </p:txBody>
      </p:sp>
      <p:sp>
        <p:nvSpPr>
          <p:cNvPr id="5" name="Footer Placeholder 4" hidden="1"/>
          <p:cNvSpPr>
            <a:spLocks noGrp="1"/>
          </p:cNvSpPr>
          <p:nvPr>
            <p:ph type="ftr" sz="quarter" idx="4"/>
          </p:nvPr>
        </p:nvSpPr>
        <p:spPr>
          <a:xfrm>
            <a:off x="1" y="9442154"/>
            <a:ext cx="6808788" cy="498771"/>
          </a:xfrm>
        </p:spPr>
        <p:txBody>
          <a:bodyPr/>
          <a:lstStyle/>
          <a:p>
            <a:endParaRPr lang="en-GB"/>
          </a:p>
        </p:txBody>
      </p:sp>
      <p:sp>
        <p:nvSpPr>
          <p:cNvPr id="6" name="Slide Number Placeholder 5"/>
          <p:cNvSpPr>
            <a:spLocks noGrp="1"/>
          </p:cNvSpPr>
          <p:nvPr>
            <p:ph type="sldNum" sz="quarter" idx="5"/>
          </p:nvPr>
        </p:nvSpPr>
        <p:spPr/>
        <p:txBody>
          <a:bodyPr/>
          <a:lstStyle/>
          <a:p>
            <a:fld id="{365E61C9-B1F0-4B09-95FF-3D71FC1F7341}" type="slidenum">
              <a:rPr lang="en-GB" smtClean="0"/>
              <a:t>9</a:t>
            </a:fld>
            <a:endParaRPr lang="en-GB"/>
          </a:p>
        </p:txBody>
      </p:sp>
    </p:spTree>
    <p:extLst>
      <p:ext uri="{BB962C8B-B14F-4D97-AF65-F5344CB8AC3E}">
        <p14:creationId xmlns:p14="http://schemas.microsoft.com/office/powerpoint/2010/main" val="3555091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56F20F6-A54C-40BA-9163-7C19708A72A3}" type="datetimeFigureOut">
              <a:rPr lang="en-GB" smtClean="0"/>
              <a:t>21/10/2024</a:t>
            </a:fld>
            <a:endParaRPr lang="en-GB"/>
          </a:p>
        </p:txBody>
      </p:sp>
      <p:sp>
        <p:nvSpPr>
          <p:cNvPr id="5" name="Footer Placeholder 4"/>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p:cNvSpPr>
            <a:spLocks noGrp="1"/>
          </p:cNvSpPr>
          <p:nvPr>
            <p:ph type="sldNum" sz="quarter" idx="12"/>
          </p:nvPr>
        </p:nvSpPr>
        <p:spPr/>
        <p:txBody>
          <a:bodyPr/>
          <a:lstStyle/>
          <a:p>
            <a:fld id="{44821E1F-88B7-4BB6-8232-0A7CA57DC972}" type="slidenum">
              <a:rPr lang="en-GB" smtClean="0"/>
              <a:t>‹#›</a:t>
            </a:fld>
            <a:endParaRPr lang="en-GB"/>
          </a:p>
        </p:txBody>
      </p:sp>
      <p:pic>
        <p:nvPicPr>
          <p:cNvPr id="12" name="Picture 11" descr="A picture containing crowd&#10;&#10;Description automatically generated">
            <a:extLst>
              <a:ext uri="{FF2B5EF4-FFF2-40B4-BE49-F238E27FC236}">
                <a16:creationId xmlns:a16="http://schemas.microsoft.com/office/drawing/2014/main" id="{C06A07CF-9025-4EA7-A1C9-4644D19BD7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8853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6F20F6-A54C-40BA-9163-7C19708A72A3}" type="datetimeFigureOut">
              <a:rPr lang="en-GB" smtClean="0"/>
              <a:t>21/10/2024</a:t>
            </a:fld>
            <a:endParaRPr lang="en-GB"/>
          </a:p>
        </p:txBody>
      </p:sp>
      <p:sp>
        <p:nvSpPr>
          <p:cNvPr id="5" name="Footer Placeholder 4"/>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p:cNvSpPr>
            <a:spLocks noGrp="1"/>
          </p:cNvSpPr>
          <p:nvPr>
            <p:ph type="sldNum" sz="quarter" idx="12"/>
          </p:nvPr>
        </p:nvSpPr>
        <p:spPr/>
        <p:txBody>
          <a:bodyPr/>
          <a:lstStyle/>
          <a:p>
            <a:fld id="{44821E1F-88B7-4BB6-8232-0A7CA57DC972}" type="slidenum">
              <a:rPr lang="en-GB" smtClean="0"/>
              <a:t>‹#›</a:t>
            </a:fld>
            <a:endParaRPr lang="en-GB"/>
          </a:p>
        </p:txBody>
      </p:sp>
    </p:spTree>
    <p:extLst>
      <p:ext uri="{BB962C8B-B14F-4D97-AF65-F5344CB8AC3E}">
        <p14:creationId xmlns:p14="http://schemas.microsoft.com/office/powerpoint/2010/main" val="3443089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6F20F6-A54C-40BA-9163-7C19708A72A3}" type="datetimeFigureOut">
              <a:rPr lang="en-GB" smtClean="0"/>
              <a:t>21/10/2024</a:t>
            </a:fld>
            <a:endParaRPr lang="en-GB"/>
          </a:p>
        </p:txBody>
      </p:sp>
      <p:sp>
        <p:nvSpPr>
          <p:cNvPr id="5" name="Footer Placeholder 4"/>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p:cNvSpPr>
            <a:spLocks noGrp="1"/>
          </p:cNvSpPr>
          <p:nvPr>
            <p:ph type="sldNum" sz="quarter" idx="12"/>
          </p:nvPr>
        </p:nvSpPr>
        <p:spPr/>
        <p:txBody>
          <a:bodyPr/>
          <a:lstStyle/>
          <a:p>
            <a:fld id="{44821E1F-88B7-4BB6-8232-0A7CA57DC972}" type="slidenum">
              <a:rPr lang="en-GB" smtClean="0"/>
              <a:t>‹#›</a:t>
            </a:fld>
            <a:endParaRPr lang="en-GB"/>
          </a:p>
        </p:txBody>
      </p:sp>
    </p:spTree>
    <p:extLst>
      <p:ext uri="{BB962C8B-B14F-4D97-AF65-F5344CB8AC3E}">
        <p14:creationId xmlns:p14="http://schemas.microsoft.com/office/powerpoint/2010/main" val="1441216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3AFBED3E-8E4D-490D-9B35-C5D22FF07B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2492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Content no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F192-8385-4693-8FE6-2ADCBE71E074}"/>
              </a:ext>
            </a:extLst>
          </p:cNvPr>
          <p:cNvSpPr>
            <a:spLocks noGrp="1"/>
          </p:cNvSpPr>
          <p:nvPr>
            <p:ph type="title" hasCustomPrompt="1"/>
          </p:nvPr>
        </p:nvSpPr>
        <p:spPr>
          <a:xfrm>
            <a:off x="2486525" y="1"/>
            <a:ext cx="8702843" cy="889462"/>
          </a:xfrm>
        </p:spPr>
        <p:txBody>
          <a:bodyPr>
            <a:normAutofit/>
          </a:bodyPr>
          <a:lstStyle>
            <a:lvl1pPr>
              <a:defRPr sz="3800"/>
            </a:lvl1pPr>
          </a:lstStyle>
          <a:p>
            <a:r>
              <a:rPr lang="en-US"/>
              <a:t>Click to edit title</a:t>
            </a:r>
            <a:endParaRPr lang="en-GB"/>
          </a:p>
        </p:txBody>
      </p:sp>
      <p:sp>
        <p:nvSpPr>
          <p:cNvPr id="6" name="Slide Number Placeholder 5">
            <a:extLst>
              <a:ext uri="{FF2B5EF4-FFF2-40B4-BE49-F238E27FC236}">
                <a16:creationId xmlns:a16="http://schemas.microsoft.com/office/drawing/2014/main" id="{83E01D25-C914-4168-B4DE-8D2D39B5064F}"/>
              </a:ext>
            </a:extLst>
          </p:cNvPr>
          <p:cNvSpPr>
            <a:spLocks noGrp="1"/>
          </p:cNvSpPr>
          <p:nvPr>
            <p:ph type="sldNum" sz="quarter" idx="12"/>
          </p:nvPr>
        </p:nvSpPr>
        <p:spPr/>
        <p:txBody>
          <a:bodyPr/>
          <a:lstStyle/>
          <a:p>
            <a:fld id="{9517C5FD-7A98-4D2D-B7E0-F74DE4613C4E}" type="slidenum">
              <a:rPr lang="en-GB" smtClean="0"/>
              <a:t>‹#›</a:t>
            </a:fld>
            <a:endParaRPr lang="en-GB"/>
          </a:p>
        </p:txBody>
      </p:sp>
      <p:cxnSp>
        <p:nvCxnSpPr>
          <p:cNvPr id="9" name="Straight Connector 8">
            <a:extLst>
              <a:ext uri="{FF2B5EF4-FFF2-40B4-BE49-F238E27FC236}">
                <a16:creationId xmlns:a16="http://schemas.microsoft.com/office/drawing/2014/main" id="{813832CA-7B82-4C2E-BFCF-D26D7A2E4F09}"/>
              </a:ext>
            </a:extLst>
          </p:cNvPr>
          <p:cNvCxnSpPr>
            <a:cxnSpLocks/>
          </p:cNvCxnSpPr>
          <p:nvPr userDrawn="1"/>
        </p:nvCxnSpPr>
        <p:spPr>
          <a:xfrm>
            <a:off x="0" y="1741487"/>
            <a:ext cx="1828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2661322-31C4-4512-8250-BB0754161C11}"/>
              </a:ext>
            </a:extLst>
          </p:cNvPr>
          <p:cNvSpPr>
            <a:spLocks noGrp="1"/>
          </p:cNvSpPr>
          <p:nvPr>
            <p:ph type="body" sz="quarter" idx="13" hasCustomPrompt="1"/>
          </p:nvPr>
        </p:nvSpPr>
        <p:spPr>
          <a:xfrm>
            <a:off x="2486526" y="2156346"/>
            <a:ext cx="8714875" cy="4063478"/>
          </a:xfrm>
        </p:spPr>
        <p:txBody>
          <a:bodyPr/>
          <a:lstStyle>
            <a:lvl1pPr>
              <a:lnSpc>
                <a:spcPct val="100000"/>
              </a:lnSpc>
              <a:spcBef>
                <a:spcPts val="800"/>
              </a:spcBef>
              <a:spcAft>
                <a:spcPts val="400"/>
              </a:spcAft>
              <a:buSzPct val="120000"/>
              <a:defRPr/>
            </a:lvl1pPr>
            <a:lvl2pPr marL="685800" indent="-228600">
              <a:lnSpc>
                <a:spcPct val="100000"/>
              </a:lnSpc>
              <a:spcBef>
                <a:spcPts val="800"/>
              </a:spcBef>
              <a:spcAft>
                <a:spcPts val="400"/>
              </a:spcAft>
              <a:buSzPct val="120000"/>
              <a:buFont typeface="Wingdings" panose="05000000000000000000" pitchFamily="2" charset="2"/>
              <a:buChar char="§"/>
              <a:defRPr/>
            </a:lvl2pPr>
            <a:lvl3pPr>
              <a:lnSpc>
                <a:spcPct val="100000"/>
              </a:lnSpc>
              <a:spcBef>
                <a:spcPts val="800"/>
              </a:spcBef>
              <a:spcAft>
                <a:spcPts val="400"/>
              </a:spcAft>
              <a:defRPr/>
            </a:lvl3pPr>
            <a:lvl4pPr>
              <a:lnSpc>
                <a:spcPct val="100000"/>
              </a:lnSpc>
              <a:spcBef>
                <a:spcPts val="800"/>
              </a:spcBef>
              <a:spcAft>
                <a:spcPts val="400"/>
              </a:spcAft>
              <a:defRPr/>
            </a:lvl4pPr>
            <a:lvl5pPr>
              <a:lnSpc>
                <a:spcPct val="100000"/>
              </a:lnSpc>
              <a:spcBef>
                <a:spcPts val="800"/>
              </a:spcBef>
              <a:spcAft>
                <a:spcPts val="400"/>
              </a:spcAft>
              <a:defRPr/>
            </a:lvl5pPr>
          </a:lstStyle>
          <a:p>
            <a:pPr lvl="0"/>
            <a:r>
              <a:rPr lang="en-US"/>
              <a:t>Click to edit bullet level 1 max 7 bullets</a:t>
            </a:r>
          </a:p>
          <a:p>
            <a:pPr lvl="0"/>
            <a:r>
              <a:rPr lang="en-US"/>
              <a:t>Click to edit bullet 2</a:t>
            </a:r>
          </a:p>
          <a:p>
            <a:pPr lvl="1"/>
            <a:r>
              <a:rPr lang="en-US"/>
              <a:t>Second level</a:t>
            </a:r>
          </a:p>
        </p:txBody>
      </p:sp>
    </p:spTree>
    <p:extLst>
      <p:ext uri="{BB962C8B-B14F-4D97-AF65-F5344CB8AC3E}">
        <p14:creationId xmlns:p14="http://schemas.microsoft.com/office/powerpoint/2010/main" val="2739912927"/>
      </p:ext>
    </p:extLst>
  </p:cSld>
  <p:clrMapOvr>
    <a:masterClrMapping/>
  </p:clrMapOvr>
  <mc:AlternateContent xmlns:mc="http://schemas.openxmlformats.org/markup-compatibility/2006" xmlns:p14="http://schemas.microsoft.com/office/powerpoint/2010/main">
    <mc:Choice Requires="p14">
      <p:transition p14:dur="250" advClick="0">
        <p:wipe/>
      </p:transition>
    </mc:Choice>
    <mc:Fallback xmlns="">
      <p:transition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56F20F6-A54C-40BA-9163-7C19708A72A3}" type="datetimeFigureOut">
              <a:rPr lang="en-GB" smtClean="0"/>
              <a:t>21/10/2024</a:t>
            </a:fld>
            <a:endParaRPr lang="en-GB"/>
          </a:p>
        </p:txBody>
      </p:sp>
      <p:sp>
        <p:nvSpPr>
          <p:cNvPr id="5" name="Footer Placeholder 4"/>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p:cNvSpPr>
            <a:spLocks noGrp="1"/>
          </p:cNvSpPr>
          <p:nvPr>
            <p:ph type="sldNum" sz="quarter" idx="12"/>
          </p:nvPr>
        </p:nvSpPr>
        <p:spPr/>
        <p:txBody>
          <a:bodyPr/>
          <a:lstStyle/>
          <a:p>
            <a:fld id="{44821E1F-88B7-4BB6-8232-0A7CA57DC972}" type="slidenum">
              <a:rPr lang="en-GB" smtClean="0"/>
              <a:t>‹#›</a:t>
            </a:fld>
            <a:endParaRPr lang="en-GB"/>
          </a:p>
        </p:txBody>
      </p:sp>
      <p:pic>
        <p:nvPicPr>
          <p:cNvPr id="8" name="Picture 7" descr="A picture containing logo&#10;&#10;Description automatically generated">
            <a:extLst>
              <a:ext uri="{FF2B5EF4-FFF2-40B4-BE49-F238E27FC236}">
                <a16:creationId xmlns:a16="http://schemas.microsoft.com/office/drawing/2014/main" id="{29A713B4-E80A-43B8-BE22-255B874C09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6543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56F20F6-A54C-40BA-9163-7C19708A72A3}" type="datetimeFigureOut">
              <a:rPr lang="en-GB" smtClean="0"/>
              <a:t>21/10/2024</a:t>
            </a:fld>
            <a:endParaRPr lang="en-GB"/>
          </a:p>
        </p:txBody>
      </p:sp>
      <p:sp>
        <p:nvSpPr>
          <p:cNvPr id="5" name="Footer Placeholder 4"/>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6" name="Slide Number Placeholder 5"/>
          <p:cNvSpPr>
            <a:spLocks noGrp="1"/>
          </p:cNvSpPr>
          <p:nvPr>
            <p:ph type="sldNum" sz="quarter" idx="12"/>
          </p:nvPr>
        </p:nvSpPr>
        <p:spPr/>
        <p:txBody>
          <a:bodyPr/>
          <a:lstStyle/>
          <a:p>
            <a:fld id="{44821E1F-88B7-4BB6-8232-0A7CA57DC972}" type="slidenum">
              <a:rPr lang="en-GB" smtClean="0"/>
              <a:t>‹#›</a:t>
            </a:fld>
            <a:endParaRPr lang="en-GB"/>
          </a:p>
        </p:txBody>
      </p:sp>
      <p:pic>
        <p:nvPicPr>
          <p:cNvPr id="8" name="Picture 7" descr="Logo&#10;&#10;Description automatically generated">
            <a:extLst>
              <a:ext uri="{FF2B5EF4-FFF2-40B4-BE49-F238E27FC236}">
                <a16:creationId xmlns:a16="http://schemas.microsoft.com/office/drawing/2014/main" id="{86A40C56-6ADA-4339-A795-E64762CA6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984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56F20F6-A54C-40BA-9163-7C19708A72A3}" type="datetimeFigureOut">
              <a:rPr lang="en-GB" smtClean="0"/>
              <a:t>21/10/2024</a:t>
            </a:fld>
            <a:endParaRPr lang="en-GB"/>
          </a:p>
        </p:txBody>
      </p:sp>
      <p:sp>
        <p:nvSpPr>
          <p:cNvPr id="6" name="Footer Placeholder 5"/>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7" name="Slide Number Placeholder 6"/>
          <p:cNvSpPr>
            <a:spLocks noGrp="1"/>
          </p:cNvSpPr>
          <p:nvPr>
            <p:ph type="sldNum" sz="quarter" idx="12"/>
          </p:nvPr>
        </p:nvSpPr>
        <p:spPr/>
        <p:txBody>
          <a:bodyPr/>
          <a:lstStyle/>
          <a:p>
            <a:fld id="{44821E1F-88B7-4BB6-8232-0A7CA57DC972}" type="slidenum">
              <a:rPr lang="en-GB" smtClean="0"/>
              <a:t>‹#›</a:t>
            </a:fld>
            <a:endParaRPr lang="en-GB"/>
          </a:p>
        </p:txBody>
      </p:sp>
      <p:pic>
        <p:nvPicPr>
          <p:cNvPr id="9" name="Picture 8" descr="Logo&#10;&#10;Description automatically generated with low confidence">
            <a:extLst>
              <a:ext uri="{FF2B5EF4-FFF2-40B4-BE49-F238E27FC236}">
                <a16:creationId xmlns:a16="http://schemas.microsoft.com/office/drawing/2014/main" id="{6CBEAA51-29EF-44EA-90FA-DFA4FBA54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616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756F20F6-A54C-40BA-9163-7C19708A72A3}" type="datetimeFigureOut">
              <a:rPr lang="en-GB" smtClean="0"/>
              <a:t>21/10/2024</a:t>
            </a:fld>
            <a:endParaRPr lang="en-GB"/>
          </a:p>
        </p:txBody>
      </p:sp>
      <p:sp>
        <p:nvSpPr>
          <p:cNvPr id="8" name="Footer Placeholder 7"/>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9" name="Slide Number Placeholder 8"/>
          <p:cNvSpPr>
            <a:spLocks noGrp="1"/>
          </p:cNvSpPr>
          <p:nvPr>
            <p:ph type="sldNum" sz="quarter" idx="12"/>
          </p:nvPr>
        </p:nvSpPr>
        <p:spPr/>
        <p:txBody>
          <a:bodyPr/>
          <a:lstStyle/>
          <a:p>
            <a:fld id="{44821E1F-88B7-4BB6-8232-0A7CA57DC972}" type="slidenum">
              <a:rPr lang="en-GB" smtClean="0"/>
              <a:t>‹#›</a:t>
            </a:fld>
            <a:endParaRPr lang="en-GB"/>
          </a:p>
        </p:txBody>
      </p:sp>
      <p:pic>
        <p:nvPicPr>
          <p:cNvPr id="15" name="Picture 14" descr="A picture containing shape&#10;&#10;Description automatically generated">
            <a:extLst>
              <a:ext uri="{FF2B5EF4-FFF2-40B4-BE49-F238E27FC236}">
                <a16:creationId xmlns:a16="http://schemas.microsoft.com/office/drawing/2014/main" id="{FEA3579E-6F76-4706-A9C4-B590A94F77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982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56F20F6-A54C-40BA-9163-7C19708A72A3}" type="datetimeFigureOut">
              <a:rPr lang="en-GB" smtClean="0"/>
              <a:t>21/10/2024</a:t>
            </a:fld>
            <a:endParaRPr lang="en-GB"/>
          </a:p>
        </p:txBody>
      </p:sp>
      <p:sp>
        <p:nvSpPr>
          <p:cNvPr id="4" name="Footer Placeholder 3"/>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5" name="Slide Number Placeholder 4"/>
          <p:cNvSpPr>
            <a:spLocks noGrp="1"/>
          </p:cNvSpPr>
          <p:nvPr>
            <p:ph type="sldNum" sz="quarter" idx="12"/>
          </p:nvPr>
        </p:nvSpPr>
        <p:spPr/>
        <p:txBody>
          <a:bodyPr/>
          <a:lstStyle/>
          <a:p>
            <a:fld id="{44821E1F-88B7-4BB6-8232-0A7CA57DC972}" type="slidenum">
              <a:rPr lang="en-GB" smtClean="0"/>
              <a:t>‹#›</a:t>
            </a:fld>
            <a:endParaRPr lang="en-GB"/>
          </a:p>
        </p:txBody>
      </p:sp>
    </p:spTree>
    <p:extLst>
      <p:ext uri="{BB962C8B-B14F-4D97-AF65-F5344CB8AC3E}">
        <p14:creationId xmlns:p14="http://schemas.microsoft.com/office/powerpoint/2010/main" val="3343055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F20F6-A54C-40BA-9163-7C19708A72A3}" type="datetimeFigureOut">
              <a:rPr lang="en-GB" smtClean="0"/>
              <a:t>21/10/2024</a:t>
            </a:fld>
            <a:endParaRPr lang="en-GB"/>
          </a:p>
        </p:txBody>
      </p:sp>
      <p:sp>
        <p:nvSpPr>
          <p:cNvPr id="3" name="Footer Placeholder 2"/>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4" name="Slide Number Placeholder 3"/>
          <p:cNvSpPr>
            <a:spLocks noGrp="1"/>
          </p:cNvSpPr>
          <p:nvPr>
            <p:ph type="sldNum" sz="quarter" idx="12"/>
          </p:nvPr>
        </p:nvSpPr>
        <p:spPr/>
        <p:txBody>
          <a:bodyPr/>
          <a:lstStyle/>
          <a:p>
            <a:fld id="{44821E1F-88B7-4BB6-8232-0A7CA57DC972}" type="slidenum">
              <a:rPr lang="en-GB" smtClean="0"/>
              <a:t>‹#›</a:t>
            </a:fld>
            <a:endParaRPr lang="en-GB"/>
          </a:p>
        </p:txBody>
      </p:sp>
    </p:spTree>
    <p:extLst>
      <p:ext uri="{BB962C8B-B14F-4D97-AF65-F5344CB8AC3E}">
        <p14:creationId xmlns:p14="http://schemas.microsoft.com/office/powerpoint/2010/main" val="154638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6F20F6-A54C-40BA-9163-7C19708A72A3}" type="datetimeFigureOut">
              <a:rPr lang="en-GB" smtClean="0"/>
              <a:t>21/10/2024</a:t>
            </a:fld>
            <a:endParaRPr lang="en-GB"/>
          </a:p>
        </p:txBody>
      </p:sp>
      <p:sp>
        <p:nvSpPr>
          <p:cNvPr id="6" name="Footer Placeholder 5"/>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7" name="Slide Number Placeholder 6"/>
          <p:cNvSpPr>
            <a:spLocks noGrp="1"/>
          </p:cNvSpPr>
          <p:nvPr>
            <p:ph type="sldNum" sz="quarter" idx="12"/>
          </p:nvPr>
        </p:nvSpPr>
        <p:spPr/>
        <p:txBody>
          <a:bodyPr/>
          <a:lstStyle/>
          <a:p>
            <a:fld id="{44821E1F-88B7-4BB6-8232-0A7CA57DC972}" type="slidenum">
              <a:rPr lang="en-GB" smtClean="0"/>
              <a:t>‹#›</a:t>
            </a:fld>
            <a:endParaRPr lang="en-GB"/>
          </a:p>
        </p:txBody>
      </p:sp>
    </p:spTree>
    <p:extLst>
      <p:ext uri="{BB962C8B-B14F-4D97-AF65-F5344CB8AC3E}">
        <p14:creationId xmlns:p14="http://schemas.microsoft.com/office/powerpoint/2010/main" val="1762121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6F20F6-A54C-40BA-9163-7C19708A72A3}" type="datetimeFigureOut">
              <a:rPr lang="en-GB" smtClean="0"/>
              <a:t>21/10/2024</a:t>
            </a:fld>
            <a:endParaRPr lang="en-GB"/>
          </a:p>
        </p:txBody>
      </p:sp>
      <p:sp>
        <p:nvSpPr>
          <p:cNvPr id="6" name="Footer Placeholder 5"/>
          <p:cNvSpPr>
            <a:spLocks noGrp="1"/>
          </p:cNvSpPr>
          <p:nvPr>
            <p:ph type="ftr" sz="quarter" idx="11"/>
          </p:nvPr>
        </p:nvSpPr>
        <p:spPr>
          <a:xfrm>
            <a:off x="0" y="6356350"/>
            <a:ext cx="12192000" cy="365125"/>
          </a:xfrm>
        </p:spPr>
        <p:txBody>
          <a:bodyPr/>
          <a:lstStyle>
            <a:lvl1pPr>
              <a:defRPr lang="en-GB"/>
            </a:lvl1pPr>
          </a:lstStyle>
          <a:p>
            <a:endParaRPr lang="en-GB"/>
          </a:p>
        </p:txBody>
      </p:sp>
      <p:sp>
        <p:nvSpPr>
          <p:cNvPr id="7" name="Slide Number Placeholder 6"/>
          <p:cNvSpPr>
            <a:spLocks noGrp="1"/>
          </p:cNvSpPr>
          <p:nvPr>
            <p:ph type="sldNum" sz="quarter" idx="12"/>
          </p:nvPr>
        </p:nvSpPr>
        <p:spPr/>
        <p:txBody>
          <a:bodyPr/>
          <a:lstStyle/>
          <a:p>
            <a:fld id="{44821E1F-88B7-4BB6-8232-0A7CA57DC972}" type="slidenum">
              <a:rPr lang="en-GB" smtClean="0"/>
              <a:t>‹#›</a:t>
            </a:fld>
            <a:endParaRPr lang="en-GB"/>
          </a:p>
        </p:txBody>
      </p:sp>
    </p:spTree>
    <p:extLst>
      <p:ext uri="{BB962C8B-B14F-4D97-AF65-F5344CB8AC3E}">
        <p14:creationId xmlns:p14="http://schemas.microsoft.com/office/powerpoint/2010/main" val="279207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F20F6-A54C-40BA-9163-7C19708A72A3}" type="datetimeFigureOut">
              <a:rPr lang="en-GB" smtClean="0"/>
              <a:t>21/10/2024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OFFICIAL - SENSITIVE: Operational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21E1F-88B7-4BB6-8232-0A7CA57DC972}" type="slidenum">
              <a:rPr lang="en-GB" smtClean="0"/>
              <a:t>‹#›</a:t>
            </a:fld>
            <a:endParaRPr lang="en-GB"/>
          </a:p>
        </p:txBody>
      </p:sp>
    </p:spTree>
    <p:extLst>
      <p:ext uri="{BB962C8B-B14F-4D97-AF65-F5344CB8AC3E}">
        <p14:creationId xmlns:p14="http://schemas.microsoft.com/office/powerpoint/2010/main" val="63730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196662"/>
            <a:ext cx="4825496" cy="3766102"/>
            <a:chOff x="-1884550" y="2194434"/>
            <a:chExt cx="4430039" cy="3005861"/>
          </a:xfrm>
        </p:grpSpPr>
        <p:sp>
          <p:nvSpPr>
            <p:cNvPr id="7" name="Rounded Rectangle 6"/>
            <p:cNvSpPr/>
            <p:nvPr/>
          </p:nvSpPr>
          <p:spPr>
            <a:xfrm>
              <a:off x="-1486716" y="4517919"/>
              <a:ext cx="4032205" cy="682376"/>
            </a:xfrm>
            <a:prstGeom prst="roundRect">
              <a:avLst/>
            </a:prstGeom>
            <a:noFill/>
            <a:ln>
              <a:noFill/>
            </a:ln>
            <a:effectLst/>
          </p:spPr>
          <p:style>
            <a:lnRef idx="0">
              <a:schemeClr val="accent1"/>
            </a:lnRef>
            <a:fillRef idx="3">
              <a:schemeClr val="accent1"/>
            </a:fillRef>
            <a:effectRef idx="3">
              <a:schemeClr val="accent1"/>
            </a:effectRef>
            <a:fontRef idx="minor">
              <a:schemeClr val="lt1"/>
            </a:fontRef>
          </p:style>
          <p:txBody>
            <a:bodyPr spcFirstLastPara="0" vert="horz" wrap="square" lIns="38100" tIns="0" rIns="12700" bIns="0" numCol="1" spcCol="1270" anchor="ctr" anchorCtr="0">
              <a:noAutofit/>
            </a:bodyPr>
            <a:lstStyle/>
            <a:p>
              <a:pPr lvl="0" defTabSz="444500">
                <a:lnSpc>
                  <a:spcPct val="90000"/>
                </a:lnSpc>
                <a:spcBef>
                  <a:spcPct val="0"/>
                </a:spcBef>
                <a:spcAft>
                  <a:spcPct val="35000"/>
                </a:spcAft>
              </a:pPr>
              <a:r>
                <a:rPr lang="en-GB" sz="2000" dirty="0">
                  <a:solidFill>
                    <a:schemeClr val="bg1"/>
                  </a:solidFill>
                  <a:latin typeface="Montserrat Light" panose="00000400000000000000" pitchFamily="50" charset="0"/>
                </a:rPr>
                <a:t>APSE Energy 2024</a:t>
              </a:r>
            </a:p>
            <a:p>
              <a:pPr lvl="0" defTabSz="444500">
                <a:lnSpc>
                  <a:spcPct val="90000"/>
                </a:lnSpc>
                <a:spcBef>
                  <a:spcPct val="0"/>
                </a:spcBef>
                <a:spcAft>
                  <a:spcPct val="35000"/>
                </a:spcAft>
              </a:pPr>
              <a:r>
                <a:rPr lang="en-GB" sz="2000" dirty="0">
                  <a:solidFill>
                    <a:schemeClr val="bg1"/>
                  </a:solidFill>
                  <a:latin typeface="Montserrat Light" panose="00000400000000000000" pitchFamily="50" charset="0"/>
                </a:rPr>
                <a:t>Glasgow City Council Model for Climate Investment</a:t>
              </a:r>
            </a:p>
            <a:p>
              <a:pPr lvl="0" defTabSz="444500">
                <a:lnSpc>
                  <a:spcPct val="90000"/>
                </a:lnSpc>
                <a:spcBef>
                  <a:spcPct val="0"/>
                </a:spcBef>
                <a:spcAft>
                  <a:spcPct val="35000"/>
                </a:spcAft>
              </a:pPr>
              <a:r>
                <a:rPr lang="en-GB" sz="2000" dirty="0">
                  <a:solidFill>
                    <a:schemeClr val="bg1"/>
                  </a:solidFill>
                  <a:latin typeface="Montserrat Light" panose="00000400000000000000" pitchFamily="50" charset="0"/>
                </a:rPr>
                <a:t>Gavin Slater, Head of Sustainability, GCC</a:t>
              </a:r>
            </a:p>
          </p:txBody>
        </p:sp>
        <p:sp>
          <p:nvSpPr>
            <p:cNvPr id="6" name="Rounded Rectangle 5"/>
            <p:cNvSpPr/>
            <p:nvPr/>
          </p:nvSpPr>
          <p:spPr>
            <a:xfrm>
              <a:off x="-1884550" y="2194434"/>
              <a:ext cx="4278919" cy="1761636"/>
            </a:xfrm>
            <a:prstGeom prst="roundRect">
              <a:avLst/>
            </a:prstGeom>
            <a:noFill/>
            <a:effectLst/>
          </p:spPr>
          <p:style>
            <a:lnRef idx="0">
              <a:schemeClr val="accent1"/>
            </a:lnRef>
            <a:fillRef idx="3">
              <a:schemeClr val="accent1"/>
            </a:fillRef>
            <a:effectRef idx="3">
              <a:schemeClr val="accent1"/>
            </a:effectRef>
            <a:fontRef idx="minor">
              <a:schemeClr val="lt1"/>
            </a:fontRef>
          </p:style>
          <p:txBody>
            <a:bodyPr spcFirstLastPara="0" vert="horz" wrap="square" lIns="38100" tIns="0" rIns="12700" bIns="0" numCol="1" spcCol="1270" anchor="ctr" anchorCtr="0">
              <a:noAutofit/>
            </a:bodyPr>
            <a:lstStyle/>
            <a:p>
              <a:pPr lvl="0" defTabSz="444500">
                <a:lnSpc>
                  <a:spcPct val="90000"/>
                </a:lnSpc>
                <a:spcBef>
                  <a:spcPct val="0"/>
                </a:spcBef>
                <a:spcAft>
                  <a:spcPct val="35000"/>
                </a:spcAft>
              </a:pPr>
              <a:endParaRPr lang="en-GB" sz="2000" b="1" dirty="0">
                <a:solidFill>
                  <a:schemeClr val="tx1">
                    <a:lumMod val="65000"/>
                    <a:lumOff val="35000"/>
                  </a:schemeClr>
                </a:solidFill>
                <a:latin typeface="Montserrat ExtraBold" panose="00000900000000000000" pitchFamily="50" charset="0"/>
              </a:endParaRPr>
            </a:p>
          </p:txBody>
        </p:sp>
      </p:grpSp>
    </p:spTree>
    <p:extLst>
      <p:ext uri="{BB962C8B-B14F-4D97-AF65-F5344CB8AC3E}">
        <p14:creationId xmlns:p14="http://schemas.microsoft.com/office/powerpoint/2010/main" val="1590399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7873932-EB93-CF9E-F041-9DE4288461DA}"/>
              </a:ext>
            </a:extLst>
          </p:cNvPr>
          <p:cNvSpPr/>
          <p:nvPr/>
        </p:nvSpPr>
        <p:spPr>
          <a:xfrm>
            <a:off x="1048091" y="1608875"/>
            <a:ext cx="2037631" cy="21045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100" dirty="0">
              <a:solidFill>
                <a:schemeClr val="tx1"/>
              </a:solidFill>
            </a:endParaRPr>
          </a:p>
        </p:txBody>
      </p:sp>
      <p:sp>
        <p:nvSpPr>
          <p:cNvPr id="5" name="Rectangle 4">
            <a:extLst>
              <a:ext uri="{FF2B5EF4-FFF2-40B4-BE49-F238E27FC236}">
                <a16:creationId xmlns:a16="http://schemas.microsoft.com/office/drawing/2014/main" id="{299FB7E8-C37E-37ED-E5E1-8427857A862D}"/>
              </a:ext>
            </a:extLst>
          </p:cNvPr>
          <p:cNvSpPr/>
          <p:nvPr/>
        </p:nvSpPr>
        <p:spPr>
          <a:xfrm>
            <a:off x="31300" y="75966"/>
            <a:ext cx="4695516" cy="1077218"/>
          </a:xfrm>
          <a:prstGeom prst="rect">
            <a:avLst/>
          </a:prstGeom>
        </p:spPr>
        <p:txBody>
          <a:bodyPr wrap="none">
            <a:spAutoFit/>
          </a:bodyPr>
          <a:lstStyle/>
          <a:p>
            <a:r>
              <a:rPr lang="en-GB" sz="3200" b="1" dirty="0">
                <a:solidFill>
                  <a:schemeClr val="accent6">
                    <a:lumMod val="75000"/>
                  </a:schemeClr>
                </a:solidFill>
                <a:latin typeface="Montserrat Light" panose="00000400000000000000" pitchFamily="50" charset="0"/>
              </a:rPr>
              <a:t>8. Climate Investment </a:t>
            </a:r>
          </a:p>
          <a:p>
            <a:r>
              <a:rPr lang="en-GB" sz="3200" b="1" dirty="0">
                <a:solidFill>
                  <a:schemeClr val="accent6">
                    <a:lumMod val="75000"/>
                  </a:schemeClr>
                </a:solidFill>
                <a:latin typeface="Montserrat Light" panose="00000400000000000000" pitchFamily="50" charset="0"/>
              </a:rPr>
              <a:t>Team – Governance</a:t>
            </a:r>
          </a:p>
        </p:txBody>
      </p:sp>
      <p:sp>
        <p:nvSpPr>
          <p:cNvPr id="2" name="Rectangle: Rounded Corners 1">
            <a:extLst>
              <a:ext uri="{FF2B5EF4-FFF2-40B4-BE49-F238E27FC236}">
                <a16:creationId xmlns:a16="http://schemas.microsoft.com/office/drawing/2014/main" id="{637CB1BF-729D-2AE6-FABD-461B32C851B8}"/>
              </a:ext>
            </a:extLst>
          </p:cNvPr>
          <p:cNvSpPr/>
          <p:nvPr/>
        </p:nvSpPr>
        <p:spPr>
          <a:xfrm>
            <a:off x="4726816" y="1258432"/>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tx1"/>
                </a:solidFill>
              </a:rPr>
              <a:t>CAC</a:t>
            </a:r>
          </a:p>
        </p:txBody>
      </p:sp>
      <p:sp>
        <p:nvSpPr>
          <p:cNvPr id="8" name="Rectangle: Rounded Corners 7">
            <a:extLst>
              <a:ext uri="{FF2B5EF4-FFF2-40B4-BE49-F238E27FC236}">
                <a16:creationId xmlns:a16="http://schemas.microsoft.com/office/drawing/2014/main" id="{488180B6-86E8-E884-A3C6-269E66588442}"/>
              </a:ext>
            </a:extLst>
          </p:cNvPr>
          <p:cNvSpPr/>
          <p:nvPr/>
        </p:nvSpPr>
        <p:spPr>
          <a:xfrm>
            <a:off x="4726816" y="2307125"/>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tx1"/>
                </a:solidFill>
              </a:rPr>
              <a:t>Climate Investment Board</a:t>
            </a:r>
          </a:p>
        </p:txBody>
      </p:sp>
      <p:sp>
        <p:nvSpPr>
          <p:cNvPr id="9" name="Rectangle: Rounded Corners 8">
            <a:extLst>
              <a:ext uri="{FF2B5EF4-FFF2-40B4-BE49-F238E27FC236}">
                <a16:creationId xmlns:a16="http://schemas.microsoft.com/office/drawing/2014/main" id="{736432D2-23D4-0094-E06C-B44BCC5BB20B}"/>
              </a:ext>
            </a:extLst>
          </p:cNvPr>
          <p:cNvSpPr/>
          <p:nvPr/>
        </p:nvSpPr>
        <p:spPr>
          <a:xfrm>
            <a:off x="4726816" y="3355818"/>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tx1"/>
                </a:solidFill>
              </a:rPr>
              <a:t>Climate &amp; Sustainability Board</a:t>
            </a:r>
          </a:p>
        </p:txBody>
      </p:sp>
      <p:sp>
        <p:nvSpPr>
          <p:cNvPr id="10" name="Rectangle: Rounded Corners 9">
            <a:extLst>
              <a:ext uri="{FF2B5EF4-FFF2-40B4-BE49-F238E27FC236}">
                <a16:creationId xmlns:a16="http://schemas.microsoft.com/office/drawing/2014/main" id="{EB7F0832-96E4-2224-9378-03C9D97E67F9}"/>
              </a:ext>
            </a:extLst>
          </p:cNvPr>
          <p:cNvSpPr/>
          <p:nvPr/>
        </p:nvSpPr>
        <p:spPr>
          <a:xfrm>
            <a:off x="4726816" y="4404511"/>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tx1"/>
                </a:solidFill>
              </a:rPr>
              <a:t>Climate Investment PMO</a:t>
            </a:r>
          </a:p>
        </p:txBody>
      </p:sp>
      <p:sp>
        <p:nvSpPr>
          <p:cNvPr id="11" name="Rectangle: Rounded Corners 10">
            <a:extLst>
              <a:ext uri="{FF2B5EF4-FFF2-40B4-BE49-F238E27FC236}">
                <a16:creationId xmlns:a16="http://schemas.microsoft.com/office/drawing/2014/main" id="{6342D106-97C3-CE61-AFD8-662EB9EF8991}"/>
              </a:ext>
            </a:extLst>
          </p:cNvPr>
          <p:cNvSpPr/>
          <p:nvPr/>
        </p:nvSpPr>
        <p:spPr>
          <a:xfrm>
            <a:off x="1203509" y="1827291"/>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100" dirty="0">
                <a:solidFill>
                  <a:schemeClr val="tx1"/>
                </a:solidFill>
              </a:rPr>
              <a:t>Net Zero and Climate Change Progress Monitoring Policy Committee  </a:t>
            </a:r>
          </a:p>
        </p:txBody>
      </p:sp>
      <p:sp>
        <p:nvSpPr>
          <p:cNvPr id="12" name="Rectangle: Rounded Corners 11">
            <a:extLst>
              <a:ext uri="{FF2B5EF4-FFF2-40B4-BE49-F238E27FC236}">
                <a16:creationId xmlns:a16="http://schemas.microsoft.com/office/drawing/2014/main" id="{1303331F-FCA6-4BB8-6363-1FD305F582D6}"/>
              </a:ext>
            </a:extLst>
          </p:cNvPr>
          <p:cNvSpPr/>
          <p:nvPr/>
        </p:nvSpPr>
        <p:spPr>
          <a:xfrm>
            <a:off x="1203509" y="2640594"/>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100" dirty="0">
                <a:solidFill>
                  <a:schemeClr val="tx1"/>
                </a:solidFill>
              </a:rPr>
              <a:t>Sustainable Glasgow Partnership Board</a:t>
            </a:r>
          </a:p>
        </p:txBody>
      </p:sp>
      <p:sp>
        <p:nvSpPr>
          <p:cNvPr id="13" name="Rectangle: Rounded Corners 12">
            <a:extLst>
              <a:ext uri="{FF2B5EF4-FFF2-40B4-BE49-F238E27FC236}">
                <a16:creationId xmlns:a16="http://schemas.microsoft.com/office/drawing/2014/main" id="{06FD6A52-588D-9661-07F3-A406288C6A41}"/>
              </a:ext>
            </a:extLst>
          </p:cNvPr>
          <p:cNvSpPr/>
          <p:nvPr/>
        </p:nvSpPr>
        <p:spPr>
          <a:xfrm>
            <a:off x="7785379" y="3355818"/>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solidFill>
                  <a:schemeClr val="tx1"/>
                </a:solidFill>
              </a:rPr>
              <a:t>Political Oversight Group</a:t>
            </a:r>
          </a:p>
        </p:txBody>
      </p:sp>
      <p:sp>
        <p:nvSpPr>
          <p:cNvPr id="14" name="Rectangle: Rounded Corners 13">
            <a:extLst>
              <a:ext uri="{FF2B5EF4-FFF2-40B4-BE49-F238E27FC236}">
                <a16:creationId xmlns:a16="http://schemas.microsoft.com/office/drawing/2014/main" id="{510FCDAD-6379-134F-52B5-9BAF4791AF58}"/>
              </a:ext>
            </a:extLst>
          </p:cNvPr>
          <p:cNvSpPr/>
          <p:nvPr/>
        </p:nvSpPr>
        <p:spPr>
          <a:xfrm>
            <a:off x="7785379" y="4404511"/>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solidFill>
                  <a:schemeClr val="tx1"/>
                </a:solidFill>
              </a:rPr>
              <a:t>Regional Sustainability Projects </a:t>
            </a:r>
          </a:p>
        </p:txBody>
      </p:sp>
      <p:sp>
        <p:nvSpPr>
          <p:cNvPr id="15" name="Rectangle: Rounded Corners 14">
            <a:extLst>
              <a:ext uri="{FF2B5EF4-FFF2-40B4-BE49-F238E27FC236}">
                <a16:creationId xmlns:a16="http://schemas.microsoft.com/office/drawing/2014/main" id="{AC60A114-0EAC-0F9D-4F8E-47ED68CEE277}"/>
              </a:ext>
            </a:extLst>
          </p:cNvPr>
          <p:cNvSpPr/>
          <p:nvPr/>
        </p:nvSpPr>
        <p:spPr>
          <a:xfrm>
            <a:off x="2950828" y="5693121"/>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tx1"/>
                </a:solidFill>
              </a:rPr>
              <a:t>Climate Investment Vehicle</a:t>
            </a:r>
          </a:p>
        </p:txBody>
      </p:sp>
      <p:sp>
        <p:nvSpPr>
          <p:cNvPr id="16" name="Rectangle: Rounded Corners 15">
            <a:extLst>
              <a:ext uri="{FF2B5EF4-FFF2-40B4-BE49-F238E27FC236}">
                <a16:creationId xmlns:a16="http://schemas.microsoft.com/office/drawing/2014/main" id="{CFFB5FA8-798C-C97B-FA54-05BC4701DE47}"/>
              </a:ext>
            </a:extLst>
          </p:cNvPr>
          <p:cNvSpPr/>
          <p:nvPr/>
        </p:nvSpPr>
        <p:spPr>
          <a:xfrm>
            <a:off x="6364586" y="5693121"/>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tx1"/>
                </a:solidFill>
              </a:rPr>
              <a:t>Delivery Vehicle</a:t>
            </a:r>
          </a:p>
        </p:txBody>
      </p:sp>
      <p:sp>
        <p:nvSpPr>
          <p:cNvPr id="17" name="Rectangle: Rounded Corners 16">
            <a:extLst>
              <a:ext uri="{FF2B5EF4-FFF2-40B4-BE49-F238E27FC236}">
                <a16:creationId xmlns:a16="http://schemas.microsoft.com/office/drawing/2014/main" id="{E3FFF444-705B-DBCC-CF7A-6929E1D5E4B0}"/>
              </a:ext>
            </a:extLst>
          </p:cNvPr>
          <p:cNvSpPr/>
          <p:nvPr/>
        </p:nvSpPr>
        <p:spPr>
          <a:xfrm>
            <a:off x="1447952" y="4404511"/>
            <a:ext cx="1637770" cy="715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dirty="0">
                <a:solidFill>
                  <a:schemeClr val="tx1"/>
                </a:solidFill>
              </a:rPr>
              <a:t>Head of Sustainability</a:t>
            </a:r>
          </a:p>
        </p:txBody>
      </p:sp>
      <p:cxnSp>
        <p:nvCxnSpPr>
          <p:cNvPr id="20" name="Straight Connector 19">
            <a:extLst>
              <a:ext uri="{FF2B5EF4-FFF2-40B4-BE49-F238E27FC236}">
                <a16:creationId xmlns:a16="http://schemas.microsoft.com/office/drawing/2014/main" id="{3BC657D7-7790-3638-3A48-4DEA8889FBE9}"/>
              </a:ext>
            </a:extLst>
          </p:cNvPr>
          <p:cNvCxnSpPr>
            <a:stCxn id="18" idx="3"/>
            <a:endCxn id="8" idx="1"/>
          </p:cNvCxnSpPr>
          <p:nvPr/>
        </p:nvCxnSpPr>
        <p:spPr>
          <a:xfrm>
            <a:off x="3085722" y="2661153"/>
            <a:ext cx="1641094" cy="35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FAD93A-A150-7B83-10C0-3229D3E27B05}"/>
              </a:ext>
            </a:extLst>
          </p:cNvPr>
          <p:cNvCxnSpPr>
            <a:stCxn id="2" idx="2"/>
            <a:endCxn id="8" idx="0"/>
          </p:cNvCxnSpPr>
          <p:nvPr/>
        </p:nvCxnSpPr>
        <p:spPr>
          <a:xfrm>
            <a:off x="5545701" y="1973656"/>
            <a:ext cx="0" cy="333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A78D42F-32B5-FA42-04E3-EFC6C4D08AC2}"/>
              </a:ext>
            </a:extLst>
          </p:cNvPr>
          <p:cNvCxnSpPr>
            <a:stCxn id="9" idx="3"/>
            <a:endCxn id="13" idx="1"/>
          </p:cNvCxnSpPr>
          <p:nvPr/>
        </p:nvCxnSpPr>
        <p:spPr>
          <a:xfrm>
            <a:off x="6364586" y="3713430"/>
            <a:ext cx="1420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CF84C52-5310-E85A-0AEB-80FCB1E4DF6C}"/>
              </a:ext>
            </a:extLst>
          </p:cNvPr>
          <p:cNvCxnSpPr>
            <a:stCxn id="10" idx="3"/>
            <a:endCxn id="14" idx="1"/>
          </p:cNvCxnSpPr>
          <p:nvPr/>
        </p:nvCxnSpPr>
        <p:spPr>
          <a:xfrm>
            <a:off x="6364586" y="4762123"/>
            <a:ext cx="14207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AB32A2-9E9F-FAD3-730B-36A6203EEC18}"/>
              </a:ext>
            </a:extLst>
          </p:cNvPr>
          <p:cNvCxnSpPr>
            <a:stCxn id="8" idx="2"/>
            <a:endCxn id="9" idx="0"/>
          </p:cNvCxnSpPr>
          <p:nvPr/>
        </p:nvCxnSpPr>
        <p:spPr>
          <a:xfrm>
            <a:off x="5545701" y="3022349"/>
            <a:ext cx="0" cy="333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A571AA-8EFB-84E1-948D-3D7161446D38}"/>
              </a:ext>
            </a:extLst>
          </p:cNvPr>
          <p:cNvCxnSpPr>
            <a:stCxn id="9" idx="2"/>
            <a:endCxn id="10" idx="0"/>
          </p:cNvCxnSpPr>
          <p:nvPr/>
        </p:nvCxnSpPr>
        <p:spPr>
          <a:xfrm>
            <a:off x="5545701" y="4071042"/>
            <a:ext cx="0" cy="333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DAD0EF-9975-9CD0-22DA-D1F4D1089EE7}"/>
              </a:ext>
            </a:extLst>
          </p:cNvPr>
          <p:cNvCxnSpPr>
            <a:stCxn id="10" idx="1"/>
            <a:endCxn id="17" idx="3"/>
          </p:cNvCxnSpPr>
          <p:nvPr/>
        </p:nvCxnSpPr>
        <p:spPr>
          <a:xfrm flipH="1">
            <a:off x="3085722" y="4762123"/>
            <a:ext cx="16410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92DD5184-3416-1FAD-489D-CEE969649B2C}"/>
              </a:ext>
            </a:extLst>
          </p:cNvPr>
          <p:cNvCxnSpPr>
            <a:stCxn id="10" idx="2"/>
            <a:endCxn id="15" idx="0"/>
          </p:cNvCxnSpPr>
          <p:nvPr/>
        </p:nvCxnSpPr>
        <p:spPr>
          <a:xfrm rot="5400000">
            <a:off x="4371014" y="4518434"/>
            <a:ext cx="573386" cy="177598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7C994D03-1CB2-CF66-C9CF-3807D88A8410}"/>
              </a:ext>
            </a:extLst>
          </p:cNvPr>
          <p:cNvCxnSpPr>
            <a:stCxn id="10" idx="2"/>
            <a:endCxn id="16" idx="0"/>
          </p:cNvCxnSpPr>
          <p:nvPr/>
        </p:nvCxnSpPr>
        <p:spPr>
          <a:xfrm rot="16200000" flipH="1">
            <a:off x="6077893" y="4587543"/>
            <a:ext cx="573386" cy="1637770"/>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102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1045029" y="1260850"/>
            <a:ext cx="10098156" cy="50547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buNone/>
            </a:pPr>
            <a:endParaRPr lang="en-GB" sz="2200" dirty="0">
              <a:latin typeface="Arial" panose="020B0604020202020204" pitchFamily="34" charset="0"/>
              <a:cs typeface="Arial" panose="020B0604020202020204" pitchFamily="34" charset="0"/>
            </a:endParaRPr>
          </a:p>
          <a:p>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BF9E3E54-4BB9-4C8E-AF16-992B94F951D0}"/>
              </a:ext>
            </a:extLst>
          </p:cNvPr>
          <p:cNvSpPr/>
          <p:nvPr/>
        </p:nvSpPr>
        <p:spPr>
          <a:xfrm>
            <a:off x="302409" y="250004"/>
            <a:ext cx="3895618" cy="584775"/>
          </a:xfrm>
          <a:prstGeom prst="rect">
            <a:avLst/>
          </a:prstGeom>
        </p:spPr>
        <p:txBody>
          <a:bodyPr wrap="none">
            <a:spAutoFit/>
          </a:bodyPr>
          <a:lstStyle/>
          <a:p>
            <a:r>
              <a:rPr lang="en-GB" sz="3200" b="1" dirty="0">
                <a:solidFill>
                  <a:schemeClr val="accent6">
                    <a:lumMod val="75000"/>
                  </a:schemeClr>
                </a:solidFill>
                <a:latin typeface="Montserrat Light" panose="00000400000000000000" pitchFamily="50" charset="0"/>
              </a:rPr>
              <a:t>9. Moving Forward</a:t>
            </a:r>
          </a:p>
        </p:txBody>
      </p:sp>
      <p:sp>
        <p:nvSpPr>
          <p:cNvPr id="2" name="Content Placeholder 3">
            <a:extLst>
              <a:ext uri="{FF2B5EF4-FFF2-40B4-BE49-F238E27FC236}">
                <a16:creationId xmlns:a16="http://schemas.microsoft.com/office/drawing/2014/main" id="{5806D107-F4E1-D83A-E289-74CD28A8B267}"/>
              </a:ext>
            </a:extLst>
          </p:cNvPr>
          <p:cNvSpPr txBox="1">
            <a:spLocks/>
          </p:cNvSpPr>
          <p:nvPr/>
        </p:nvSpPr>
        <p:spPr>
          <a:xfrm>
            <a:off x="1045030" y="1260851"/>
            <a:ext cx="10098156" cy="50547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0238" lvl="0" indent="-501650" algn="just">
              <a:lnSpc>
                <a:spcPct val="100000"/>
              </a:lnSpc>
              <a:spcBef>
                <a:spcPts val="0"/>
              </a:spcBef>
              <a:spcAft>
                <a:spcPts val="600"/>
              </a:spcAft>
              <a:buClr>
                <a:srgbClr val="00B050"/>
              </a:buClr>
              <a:buFont typeface="Wingdings" panose="05000000000000000000" pitchFamily="2" charset="2"/>
              <a:buChar char="Ø"/>
            </a:pPr>
            <a:endParaRPr lang="en-GB" sz="2400" dirty="0">
              <a:latin typeface="Arial" panose="020B0604020202020204" pitchFamily="34" charset="0"/>
              <a:ea typeface="Calibri" panose="020F0502020204030204" pitchFamily="34" charset="0"/>
              <a:cs typeface="Arial" panose="020B0604020202020204" pitchFamily="34" charset="0"/>
            </a:endParaRPr>
          </a:p>
          <a:p>
            <a:pPr marL="630238" lvl="0" indent="-501650" algn="just">
              <a:lnSpc>
                <a:spcPct val="100000"/>
              </a:lnSpc>
              <a:spcBef>
                <a:spcPts val="0"/>
              </a:spcBef>
              <a:spcAft>
                <a:spcPts val="600"/>
              </a:spcAft>
              <a:buClr>
                <a:srgbClr val="00B050"/>
              </a:buClr>
              <a:buFont typeface="Wingdings" panose="05000000000000000000" pitchFamily="2" charset="2"/>
              <a:buChar char="Ø"/>
            </a:pPr>
            <a:endParaRPr lang="en-GB" sz="2400" dirty="0">
              <a:latin typeface="Arial" panose="020B0604020202020204" pitchFamily="34" charset="0"/>
              <a:ea typeface="Calibri" panose="020F0502020204030204" pitchFamily="34" charset="0"/>
              <a:cs typeface="Arial" panose="020B0604020202020204" pitchFamily="34" charset="0"/>
            </a:endParaRPr>
          </a:p>
          <a:p>
            <a:pPr marL="630238" lvl="0"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Conclude procurement of legal and finance support</a:t>
            </a:r>
          </a:p>
          <a:p>
            <a:pPr marL="630238"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Scope Finalisation (including Vision, Mission and Goals) </a:t>
            </a:r>
          </a:p>
          <a:p>
            <a:pPr marL="630238" lvl="0"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Commence construction of business case</a:t>
            </a:r>
          </a:p>
          <a:p>
            <a:pPr marL="630238" lvl="0"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Assets and Funding Review</a:t>
            </a:r>
          </a:p>
          <a:p>
            <a:pPr marL="630238" lvl="0"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Conclude technical heat zone characterisation</a:t>
            </a:r>
          </a:p>
          <a:p>
            <a:pPr marL="128588" lvl="0" indent="0" algn="just">
              <a:lnSpc>
                <a:spcPct val="100000"/>
              </a:lnSpc>
              <a:spcBef>
                <a:spcPts val="0"/>
              </a:spcBef>
              <a:spcAft>
                <a:spcPts val="600"/>
              </a:spcAft>
              <a:buClr>
                <a:srgbClr val="00B050"/>
              </a:buClr>
              <a:buNone/>
            </a:pPr>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Tree>
    <p:extLst>
      <p:ext uri="{BB962C8B-B14F-4D97-AF65-F5344CB8AC3E}">
        <p14:creationId xmlns:p14="http://schemas.microsoft.com/office/powerpoint/2010/main" val="133585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196662"/>
            <a:ext cx="4825496" cy="3407400"/>
            <a:chOff x="-1884550" y="2194434"/>
            <a:chExt cx="4430039" cy="3005861"/>
          </a:xfrm>
        </p:grpSpPr>
        <p:sp>
          <p:nvSpPr>
            <p:cNvPr id="7" name="Rounded Rectangle 6"/>
            <p:cNvSpPr/>
            <p:nvPr/>
          </p:nvSpPr>
          <p:spPr>
            <a:xfrm>
              <a:off x="-1486716" y="4517919"/>
              <a:ext cx="4032205" cy="682376"/>
            </a:xfrm>
            <a:prstGeom prst="roundRect">
              <a:avLst/>
            </a:prstGeom>
            <a:noFill/>
            <a:ln>
              <a:noFill/>
            </a:ln>
            <a:effectLst/>
          </p:spPr>
          <p:style>
            <a:lnRef idx="0">
              <a:schemeClr val="accent1"/>
            </a:lnRef>
            <a:fillRef idx="3">
              <a:schemeClr val="accent1"/>
            </a:fillRef>
            <a:effectRef idx="3">
              <a:schemeClr val="accent1"/>
            </a:effectRef>
            <a:fontRef idx="minor">
              <a:schemeClr val="lt1"/>
            </a:fontRef>
          </p:style>
          <p:txBody>
            <a:bodyPr spcFirstLastPara="0" vert="horz" wrap="square" lIns="38100" tIns="0" rIns="12700" bIns="0" numCol="1" spcCol="1270" anchor="ctr" anchorCtr="0">
              <a:noAutofit/>
            </a:bodyPr>
            <a:lstStyle/>
            <a:p>
              <a:pPr lvl="0" defTabSz="444500">
                <a:lnSpc>
                  <a:spcPct val="90000"/>
                </a:lnSpc>
                <a:spcBef>
                  <a:spcPct val="0"/>
                </a:spcBef>
                <a:spcAft>
                  <a:spcPct val="35000"/>
                </a:spcAft>
              </a:pPr>
              <a:r>
                <a:rPr lang="en-GB" sz="2000" dirty="0">
                  <a:solidFill>
                    <a:schemeClr val="bg1"/>
                  </a:solidFill>
                  <a:latin typeface="Montserrat Light" panose="00000400000000000000" pitchFamily="50" charset="0"/>
                </a:rPr>
                <a:t>Thank you</a:t>
              </a:r>
            </a:p>
          </p:txBody>
        </p:sp>
        <p:sp>
          <p:nvSpPr>
            <p:cNvPr id="6" name="Rounded Rectangle 5"/>
            <p:cNvSpPr/>
            <p:nvPr/>
          </p:nvSpPr>
          <p:spPr>
            <a:xfrm>
              <a:off x="-1884550" y="2194434"/>
              <a:ext cx="4278919" cy="1761636"/>
            </a:xfrm>
            <a:prstGeom prst="roundRect">
              <a:avLst/>
            </a:prstGeom>
            <a:noFill/>
            <a:effectLst/>
          </p:spPr>
          <p:style>
            <a:lnRef idx="0">
              <a:schemeClr val="accent1"/>
            </a:lnRef>
            <a:fillRef idx="3">
              <a:schemeClr val="accent1"/>
            </a:fillRef>
            <a:effectRef idx="3">
              <a:schemeClr val="accent1"/>
            </a:effectRef>
            <a:fontRef idx="minor">
              <a:schemeClr val="lt1"/>
            </a:fontRef>
          </p:style>
          <p:txBody>
            <a:bodyPr spcFirstLastPara="0" vert="horz" wrap="square" lIns="38100" tIns="0" rIns="12700" bIns="0" numCol="1" spcCol="1270" anchor="ctr" anchorCtr="0">
              <a:noAutofit/>
            </a:bodyPr>
            <a:lstStyle/>
            <a:p>
              <a:pPr lvl="0" defTabSz="444500">
                <a:lnSpc>
                  <a:spcPct val="90000"/>
                </a:lnSpc>
                <a:spcBef>
                  <a:spcPct val="0"/>
                </a:spcBef>
                <a:spcAft>
                  <a:spcPct val="35000"/>
                </a:spcAft>
              </a:pPr>
              <a:endParaRPr lang="en-GB" sz="2000" b="1" dirty="0">
                <a:solidFill>
                  <a:schemeClr val="tx1">
                    <a:lumMod val="65000"/>
                    <a:lumOff val="35000"/>
                  </a:schemeClr>
                </a:solidFill>
                <a:latin typeface="Montserrat ExtraBold" panose="00000900000000000000" pitchFamily="50" charset="0"/>
              </a:endParaRPr>
            </a:p>
          </p:txBody>
        </p:sp>
      </p:grpSp>
    </p:spTree>
    <p:extLst>
      <p:ext uri="{BB962C8B-B14F-4D97-AF65-F5344CB8AC3E}">
        <p14:creationId xmlns:p14="http://schemas.microsoft.com/office/powerpoint/2010/main" val="754677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1068780" y="1276597"/>
            <a:ext cx="10070276" cy="5305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200"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pPr marL="0" indent="0">
              <a:buNone/>
            </a:pPr>
            <a:endParaRPr lang="en-GB" sz="2200" dirty="0">
              <a:latin typeface="Arial" panose="020B0604020202020204" pitchFamily="34" charset="0"/>
              <a:cs typeface="Arial" panose="020B0604020202020204" pitchFamily="34" charset="0"/>
            </a:endParaRPr>
          </a:p>
          <a:p>
            <a:pPr marL="0" indent="0">
              <a:buNone/>
            </a:pPr>
            <a:r>
              <a:rPr lang="en-GB" sz="2200" dirty="0">
                <a:latin typeface="Arial" panose="020B0604020202020204" pitchFamily="34" charset="0"/>
                <a:cs typeface="Arial" panose="020B0604020202020204" pitchFamily="34" charset="0"/>
              </a:rPr>
              <a:t> </a:t>
            </a:r>
          </a:p>
          <a:p>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BF9E3E54-4BB9-4C8E-AF16-992B94F951D0}"/>
              </a:ext>
            </a:extLst>
          </p:cNvPr>
          <p:cNvSpPr/>
          <p:nvPr/>
        </p:nvSpPr>
        <p:spPr>
          <a:xfrm>
            <a:off x="219190" y="213752"/>
            <a:ext cx="3379451" cy="646331"/>
          </a:xfrm>
          <a:prstGeom prst="rect">
            <a:avLst/>
          </a:prstGeom>
        </p:spPr>
        <p:txBody>
          <a:bodyPr wrap="none">
            <a:spAutoFit/>
          </a:bodyPr>
          <a:lstStyle/>
          <a:p>
            <a:r>
              <a:rPr lang="en-GB" sz="3600" b="1" dirty="0">
                <a:solidFill>
                  <a:schemeClr val="accent6">
                    <a:lumMod val="75000"/>
                  </a:schemeClr>
                </a:solidFill>
                <a:latin typeface="Montserrat Light" panose="00000400000000000000" pitchFamily="50" charset="0"/>
              </a:rPr>
              <a:t>1. Introduction</a:t>
            </a:r>
          </a:p>
        </p:txBody>
      </p:sp>
      <p:sp>
        <p:nvSpPr>
          <p:cNvPr id="2" name="Title 1">
            <a:extLst>
              <a:ext uri="{FF2B5EF4-FFF2-40B4-BE49-F238E27FC236}">
                <a16:creationId xmlns:a16="http://schemas.microsoft.com/office/drawing/2014/main" id="{D1760EBF-811F-A3B1-8087-51362993BD10}"/>
              </a:ext>
            </a:extLst>
          </p:cNvPr>
          <p:cNvSpPr txBox="1">
            <a:spLocks noChangeArrowheads="1"/>
          </p:cNvSpPr>
          <p:nvPr/>
        </p:nvSpPr>
        <p:spPr bwMode="auto">
          <a:xfrm>
            <a:off x="609600" y="1282700"/>
            <a:ext cx="10972800" cy="711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400" b="1" dirty="0">
                <a:solidFill>
                  <a:schemeClr val="accent6">
                    <a:lumMod val="50000"/>
                  </a:schemeClr>
                </a:solidFill>
                <a:latin typeface="Arial" panose="020B0604020202020204" pitchFamily="34" charset="0"/>
                <a:ea typeface="+mn-ea"/>
                <a:cs typeface="Arial" panose="020B0604020202020204" pitchFamily="34" charset="0"/>
              </a:rPr>
              <a:t>Glasgow’s Climate Journey</a:t>
            </a:r>
          </a:p>
        </p:txBody>
      </p:sp>
      <p:sp>
        <p:nvSpPr>
          <p:cNvPr id="4" name="Content Placeholder 2">
            <a:extLst>
              <a:ext uri="{FF2B5EF4-FFF2-40B4-BE49-F238E27FC236}">
                <a16:creationId xmlns:a16="http://schemas.microsoft.com/office/drawing/2014/main" id="{2EA88BFC-5DC9-954D-FE94-E88007ACCFF0}"/>
              </a:ext>
            </a:extLst>
          </p:cNvPr>
          <p:cNvSpPr txBox="1">
            <a:spLocks noChangeArrowheads="1"/>
          </p:cNvSpPr>
          <p:nvPr/>
        </p:nvSpPr>
        <p:spPr bwMode="auto">
          <a:xfrm>
            <a:off x="609600" y="1993900"/>
            <a:ext cx="4940300" cy="4221163"/>
          </a:xfrm>
          <a:prstGeom prst="rect">
            <a:avLst/>
          </a:prstGeom>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lang="en-GB" altLang="en-US" sz="1800" dirty="0"/>
              <a:t>Sustainable Glasgow launched in 2010</a:t>
            </a:r>
          </a:p>
          <a:p>
            <a:pPr marL="285750" indent="-285750">
              <a:defRPr/>
            </a:pPr>
            <a:endParaRPr lang="en-GB" altLang="en-US" sz="1800" dirty="0"/>
          </a:p>
          <a:p>
            <a:pPr marL="285750" indent="-285750">
              <a:defRPr/>
            </a:pPr>
            <a:r>
              <a:rPr lang="en-GB" altLang="en-US" sz="1800" dirty="0"/>
              <a:t>Climate and Ecological Emergency declared in May 2019</a:t>
            </a:r>
          </a:p>
          <a:p>
            <a:pPr>
              <a:defRPr/>
            </a:pPr>
            <a:endParaRPr lang="en-GB" altLang="en-US" sz="1800" dirty="0"/>
          </a:p>
          <a:p>
            <a:pPr marL="285750" indent="-285750">
              <a:defRPr/>
            </a:pPr>
            <a:r>
              <a:rPr lang="en-GB" altLang="en-US" sz="1800" dirty="0"/>
              <a:t>Net Zero Carbon Target 2030 established</a:t>
            </a:r>
          </a:p>
          <a:p>
            <a:pPr marL="285750" indent="-285750">
              <a:defRPr/>
            </a:pPr>
            <a:endParaRPr lang="en-GB" altLang="en-US" sz="1800" dirty="0"/>
          </a:p>
          <a:p>
            <a:pPr marL="285750" indent="-285750">
              <a:defRPr/>
            </a:pPr>
            <a:r>
              <a:rPr lang="en-GB" altLang="en-US" sz="1800" dirty="0"/>
              <a:t>Climate Plan launched in 2021</a:t>
            </a:r>
          </a:p>
          <a:p>
            <a:pPr marL="285750" indent="-285750">
              <a:defRPr/>
            </a:pPr>
            <a:endParaRPr lang="en-GB" altLang="en-US" sz="1800" dirty="0"/>
          </a:p>
          <a:p>
            <a:pPr marL="285750" indent="-285750">
              <a:defRPr/>
            </a:pPr>
            <a:r>
              <a:rPr lang="en-GB" altLang="en-US" sz="1800" dirty="0"/>
              <a:t>COP26</a:t>
            </a:r>
          </a:p>
          <a:p>
            <a:pPr marL="285750" indent="-285750">
              <a:defRPr/>
            </a:pPr>
            <a:endParaRPr lang="en-GB" altLang="en-US" sz="1800" dirty="0"/>
          </a:p>
          <a:p>
            <a:pPr marL="285750" indent="-285750">
              <a:defRPr/>
            </a:pPr>
            <a:r>
              <a:rPr lang="en-GB" altLang="en-US" sz="1800" dirty="0" err="1"/>
              <a:t>GreenPrint</a:t>
            </a:r>
            <a:r>
              <a:rPr lang="en-GB" altLang="en-US" sz="1800" dirty="0"/>
              <a:t> for Investment &amp; LHEES</a:t>
            </a:r>
          </a:p>
          <a:p>
            <a:pPr marL="285750" indent="-285750">
              <a:defRPr/>
            </a:pPr>
            <a:endParaRPr lang="en-GB" altLang="en-US" sz="1800" dirty="0"/>
          </a:p>
          <a:p>
            <a:pPr>
              <a:defRPr/>
            </a:pPr>
            <a:endParaRPr lang="en-GB" altLang="en-US" sz="1800" dirty="0"/>
          </a:p>
          <a:p>
            <a:pPr>
              <a:defRPr/>
            </a:pPr>
            <a:endParaRPr lang="en-GB" altLang="en-US" sz="1800" dirty="0"/>
          </a:p>
          <a:p>
            <a:pPr marL="285750" indent="-285750">
              <a:defRPr/>
            </a:pPr>
            <a:endParaRPr lang="en-GB" altLang="en-US" sz="1800" dirty="0"/>
          </a:p>
          <a:p>
            <a:pPr marL="285750" indent="-285750">
              <a:defRPr/>
            </a:pPr>
            <a:endParaRPr lang="en-GB" altLang="en-US" sz="1800" dirty="0"/>
          </a:p>
        </p:txBody>
      </p:sp>
      <p:pic>
        <p:nvPicPr>
          <p:cNvPr id="7" name="Picture 6">
            <a:extLst>
              <a:ext uri="{FF2B5EF4-FFF2-40B4-BE49-F238E27FC236}">
                <a16:creationId xmlns:a16="http://schemas.microsoft.com/office/drawing/2014/main" id="{EC16CEDB-C676-B3E2-DE56-6B2C822E8FEF}"/>
              </a:ext>
            </a:extLst>
          </p:cNvPr>
          <p:cNvPicPr>
            <a:picLocks noChangeAspect="1"/>
          </p:cNvPicPr>
          <p:nvPr/>
        </p:nvPicPr>
        <p:blipFill>
          <a:blip r:embed="rId3"/>
          <a:stretch>
            <a:fillRect/>
          </a:stretch>
        </p:blipFill>
        <p:spPr>
          <a:xfrm>
            <a:off x="10444539" y="192656"/>
            <a:ext cx="1340484" cy="1887602"/>
          </a:xfrm>
          <a:prstGeom prst="rect">
            <a:avLst/>
          </a:prstGeom>
          <a:effectLst>
            <a:outerShdw blurRad="50800" dist="38100" dir="2700000" algn="tl" rotWithShape="0">
              <a:prstClr val="black">
                <a:alpha val="40000"/>
              </a:prstClr>
            </a:outerShdw>
          </a:effectLst>
        </p:spPr>
      </p:pic>
      <p:pic>
        <p:nvPicPr>
          <p:cNvPr id="8" name="Picture 13">
            <a:extLst>
              <a:ext uri="{FF2B5EF4-FFF2-40B4-BE49-F238E27FC236}">
                <a16:creationId xmlns:a16="http://schemas.microsoft.com/office/drawing/2014/main" id="{6F41577F-BC78-0052-CDA7-C931D15E29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4084" t="22980" r="35583" b="7112"/>
          <a:stretch>
            <a:fillRect/>
          </a:stretch>
        </p:blipFill>
        <p:spPr bwMode="auto">
          <a:xfrm>
            <a:off x="10329429" y="2343883"/>
            <a:ext cx="1455594" cy="18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95A7F331-146A-FDBD-BF11-68B0F8A62C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4999" t="27110" r="15999" b="12299"/>
          <a:stretch>
            <a:fillRect/>
          </a:stretch>
        </p:blipFill>
        <p:spPr bwMode="auto">
          <a:xfrm>
            <a:off x="7129177" y="2545614"/>
            <a:ext cx="3003591" cy="148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green and blue planet&#10;&#10;Description automatically generated">
            <a:extLst>
              <a:ext uri="{FF2B5EF4-FFF2-40B4-BE49-F238E27FC236}">
                <a16:creationId xmlns:a16="http://schemas.microsoft.com/office/drawing/2014/main" id="{2E3B1539-60BF-668A-AF24-80926A6EF6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0576" y="4495111"/>
            <a:ext cx="2658542" cy="1253177"/>
          </a:xfrm>
          <a:prstGeom prst="rect">
            <a:avLst/>
          </a:prstGeom>
        </p:spPr>
      </p:pic>
      <p:pic>
        <p:nvPicPr>
          <p:cNvPr id="11" name="Picture 10">
            <a:extLst>
              <a:ext uri="{FF2B5EF4-FFF2-40B4-BE49-F238E27FC236}">
                <a16:creationId xmlns:a16="http://schemas.microsoft.com/office/drawing/2014/main" id="{C82608FE-C2C9-D414-9D63-F94A91FF747F}"/>
              </a:ext>
            </a:extLst>
          </p:cNvPr>
          <p:cNvPicPr>
            <a:picLocks noChangeAspect="1"/>
          </p:cNvPicPr>
          <p:nvPr/>
        </p:nvPicPr>
        <p:blipFill rotWithShape="1">
          <a:blip r:embed="rId7"/>
          <a:srcRect l="39398" t="25060" r="40361" b="23411"/>
          <a:stretch/>
        </p:blipFill>
        <p:spPr>
          <a:xfrm>
            <a:off x="8553760" y="119255"/>
            <a:ext cx="1503400" cy="2152865"/>
          </a:xfrm>
          <a:prstGeom prst="rect">
            <a:avLst/>
          </a:prstGeom>
        </p:spPr>
      </p:pic>
      <p:pic>
        <p:nvPicPr>
          <p:cNvPr id="13" name="Picture 12">
            <a:extLst>
              <a:ext uri="{FF2B5EF4-FFF2-40B4-BE49-F238E27FC236}">
                <a16:creationId xmlns:a16="http://schemas.microsoft.com/office/drawing/2014/main" id="{E5E39C35-15A8-1AA0-3997-79F9FADE6497}"/>
              </a:ext>
            </a:extLst>
          </p:cNvPr>
          <p:cNvPicPr>
            <a:picLocks noChangeAspect="1"/>
          </p:cNvPicPr>
          <p:nvPr/>
        </p:nvPicPr>
        <p:blipFill rotWithShape="1">
          <a:blip r:embed="rId8"/>
          <a:srcRect l="42605" t="59960" r="20209" b="16181"/>
          <a:stretch/>
        </p:blipFill>
        <p:spPr>
          <a:xfrm>
            <a:off x="5918412" y="458484"/>
            <a:ext cx="2266836" cy="1636226"/>
          </a:xfrm>
          <a:prstGeom prst="rect">
            <a:avLst/>
          </a:prstGeom>
        </p:spPr>
      </p:pic>
      <p:pic>
        <p:nvPicPr>
          <p:cNvPr id="15" name="Picture 14" descr="A logo for a company&#10;&#10;Description automatically generated">
            <a:extLst>
              <a:ext uri="{FF2B5EF4-FFF2-40B4-BE49-F238E27FC236}">
                <a16:creationId xmlns:a16="http://schemas.microsoft.com/office/drawing/2014/main" id="{EE1CD308-DB80-4CF8-8723-ED9690B86B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1288" y="4258168"/>
            <a:ext cx="2385471" cy="2385471"/>
          </a:xfrm>
          <a:prstGeom prst="rect">
            <a:avLst/>
          </a:prstGeom>
        </p:spPr>
      </p:pic>
      <p:pic>
        <p:nvPicPr>
          <p:cNvPr id="17" name="Picture 16">
            <a:extLst>
              <a:ext uri="{FF2B5EF4-FFF2-40B4-BE49-F238E27FC236}">
                <a16:creationId xmlns:a16="http://schemas.microsoft.com/office/drawing/2014/main" id="{FE18AFB4-A282-B2F9-A95C-FC75D2A1F5CB}"/>
              </a:ext>
            </a:extLst>
          </p:cNvPr>
          <p:cNvPicPr>
            <a:picLocks noChangeAspect="1"/>
          </p:cNvPicPr>
          <p:nvPr/>
        </p:nvPicPr>
        <p:blipFill rotWithShape="1">
          <a:blip r:embed="rId10"/>
          <a:srcRect l="46106" t="60422" r="24253" b="3134"/>
          <a:stretch/>
        </p:blipFill>
        <p:spPr>
          <a:xfrm>
            <a:off x="6996759" y="4258168"/>
            <a:ext cx="1806898" cy="2499368"/>
          </a:xfrm>
          <a:prstGeom prst="rect">
            <a:avLst/>
          </a:prstGeom>
        </p:spPr>
      </p:pic>
    </p:spTree>
    <p:extLst>
      <p:ext uri="{BB962C8B-B14F-4D97-AF65-F5344CB8AC3E}">
        <p14:creationId xmlns:p14="http://schemas.microsoft.com/office/powerpoint/2010/main" val="1399009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1056905" y="1282535"/>
            <a:ext cx="5798256" cy="50501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chemeClr val="accent6">
                  <a:lumMod val="75000"/>
                </a:schemeClr>
              </a:buClr>
              <a:buNone/>
            </a:pPr>
            <a:endParaRPr lang="en-GB" sz="2000" b="1" dirty="0">
              <a:latin typeface="Arial" panose="020B0604020202020204" pitchFamily="34" charset="0"/>
              <a:cs typeface="Arial" panose="020B0604020202020204" pitchFamily="34" charset="0"/>
            </a:endParaRPr>
          </a:p>
          <a:p>
            <a:pPr marL="0" indent="0">
              <a:lnSpc>
                <a:spcPct val="100000"/>
              </a:lnSpc>
              <a:spcBef>
                <a:spcPts val="0"/>
              </a:spcBef>
              <a:spcAft>
                <a:spcPts val="600"/>
              </a:spcAft>
              <a:buClr>
                <a:schemeClr val="accent6">
                  <a:lumMod val="75000"/>
                </a:schemeClr>
              </a:buClr>
              <a:buNone/>
            </a:pPr>
            <a:r>
              <a:rPr lang="en-GB" sz="2000" b="1" dirty="0">
                <a:latin typeface="Arial" panose="020B0604020202020204" pitchFamily="34" charset="0"/>
                <a:cs typeface="Arial" panose="020B0604020202020204" pitchFamily="34" charset="0"/>
              </a:rPr>
              <a:t>Net Zero Ambitions cost in excess of £40bn</a:t>
            </a:r>
          </a:p>
          <a:p>
            <a:pPr marL="0" indent="0">
              <a:lnSpc>
                <a:spcPct val="100000"/>
              </a:lnSpc>
              <a:spcBef>
                <a:spcPts val="0"/>
              </a:spcBef>
              <a:spcAft>
                <a:spcPts val="600"/>
              </a:spcAft>
              <a:buClr>
                <a:schemeClr val="accent6">
                  <a:lumMod val="75000"/>
                </a:schemeClr>
              </a:buClr>
              <a:buNone/>
            </a:pPr>
            <a:endParaRPr lang="en-GB" sz="2400" dirty="0">
              <a:latin typeface="Arial" panose="020B0604020202020204" pitchFamily="34" charset="0"/>
              <a:cs typeface="Arial" panose="020B0604020202020204" pitchFamily="34" charset="0"/>
            </a:endParaRPr>
          </a:p>
          <a:p>
            <a:pPr marL="446088" indent="-446088">
              <a:lnSpc>
                <a:spcPct val="100000"/>
              </a:lnSpc>
              <a:spcBef>
                <a:spcPts val="0"/>
              </a:spcBef>
              <a:spcAft>
                <a:spcPts val="600"/>
              </a:spcAft>
              <a:buClr>
                <a:srgbClr val="00B050"/>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Climate ambitions outweigh funding available</a:t>
            </a:r>
          </a:p>
          <a:p>
            <a:pPr marL="446088" indent="-446088">
              <a:lnSpc>
                <a:spcPct val="100000"/>
              </a:lnSpc>
              <a:spcBef>
                <a:spcPts val="0"/>
              </a:spcBef>
              <a:spcAft>
                <a:spcPts val="600"/>
              </a:spcAft>
              <a:buClr>
                <a:srgbClr val="00B050"/>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Target dates are approaching, accelerated delivery required</a:t>
            </a:r>
          </a:p>
          <a:p>
            <a:pPr marL="446088" indent="-446088">
              <a:lnSpc>
                <a:spcPct val="100000"/>
              </a:lnSpc>
              <a:spcBef>
                <a:spcPts val="0"/>
              </a:spcBef>
              <a:spcAft>
                <a:spcPts val="600"/>
              </a:spcAft>
              <a:buClr>
                <a:srgbClr val="00B050"/>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Private sector offering to fund – no mechanism to accept funding</a:t>
            </a:r>
          </a:p>
          <a:p>
            <a:pPr marL="446088" indent="-446088">
              <a:lnSpc>
                <a:spcPct val="100000"/>
              </a:lnSpc>
              <a:spcBef>
                <a:spcPts val="0"/>
              </a:spcBef>
              <a:spcAft>
                <a:spcPts val="600"/>
              </a:spcAft>
              <a:buClr>
                <a:srgbClr val="00B050"/>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Resource shortage in public sector for project delivery</a:t>
            </a:r>
          </a:p>
          <a:p>
            <a:pPr marL="446088" indent="-446088">
              <a:lnSpc>
                <a:spcPct val="100000"/>
              </a:lnSpc>
              <a:spcBef>
                <a:spcPts val="0"/>
              </a:spcBef>
              <a:spcAft>
                <a:spcPts val="600"/>
              </a:spcAft>
              <a:buClr>
                <a:srgbClr val="00B050"/>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Project pipeline needs to be business case ready</a:t>
            </a:r>
          </a:p>
          <a:p>
            <a:pPr marL="446088" indent="-446088">
              <a:lnSpc>
                <a:spcPct val="100000"/>
              </a:lnSpc>
              <a:spcBef>
                <a:spcPts val="0"/>
              </a:spcBef>
              <a:spcAft>
                <a:spcPts val="600"/>
              </a:spcAft>
              <a:buClr>
                <a:srgbClr val="00B050"/>
              </a:buClr>
              <a:buFont typeface="Wingdings" panose="05000000000000000000" pitchFamily="2" charset="2"/>
              <a:buChar char="Ø"/>
            </a:pPr>
            <a:r>
              <a:rPr lang="en-GB" sz="2000" dirty="0">
                <a:latin typeface="Arial" panose="020B0604020202020204" pitchFamily="34" charset="0"/>
                <a:cs typeface="Arial" panose="020B0604020202020204" pitchFamily="34" charset="0"/>
              </a:rPr>
              <a:t>LHEES ~£10-15bn to deliver</a:t>
            </a:r>
          </a:p>
          <a:p>
            <a:pPr marL="446088" indent="-446088">
              <a:lnSpc>
                <a:spcPct val="100000"/>
              </a:lnSpc>
              <a:spcBef>
                <a:spcPts val="0"/>
              </a:spcBef>
              <a:spcAft>
                <a:spcPts val="600"/>
              </a:spcAft>
              <a:buClr>
                <a:srgbClr val="00B050"/>
              </a:buClr>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a:buClr>
                <a:schemeClr val="accent6">
                  <a:lumMod val="75000"/>
                </a:schemeClr>
              </a:buClr>
              <a:buFont typeface="Wingdings" panose="05000000000000000000" pitchFamily="2" charset="2"/>
              <a:buChar char="Ø"/>
            </a:pPr>
            <a:endParaRPr lang="en-GB" sz="2400" dirty="0">
              <a:latin typeface="Arial" panose="020B0604020202020204" pitchFamily="34" charset="0"/>
              <a:cs typeface="Arial" panose="020B0604020202020204" pitchFamily="34" charset="0"/>
            </a:endParaRPr>
          </a:p>
          <a:p>
            <a:pPr marL="0" indent="0">
              <a:buNone/>
            </a:pPr>
            <a:endParaRPr lang="en-GB" sz="2200"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pPr marL="0" indent="0">
              <a:buNone/>
            </a:pPr>
            <a:endParaRPr lang="en-GB" sz="2200" dirty="0">
              <a:latin typeface="Arial" panose="020B0604020202020204" pitchFamily="34" charset="0"/>
              <a:cs typeface="Arial" panose="020B0604020202020204" pitchFamily="34" charset="0"/>
            </a:endParaRPr>
          </a:p>
          <a:p>
            <a:pPr marL="0" indent="0">
              <a:buNone/>
            </a:pPr>
            <a:r>
              <a:rPr lang="en-GB" sz="2200" dirty="0">
                <a:latin typeface="Arial" panose="020B0604020202020204" pitchFamily="34" charset="0"/>
                <a:cs typeface="Arial" panose="020B0604020202020204" pitchFamily="34" charset="0"/>
              </a:rPr>
              <a:t> </a:t>
            </a:r>
          </a:p>
          <a:p>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BF9E3E54-4BB9-4C8E-AF16-992B94F951D0}"/>
              </a:ext>
            </a:extLst>
          </p:cNvPr>
          <p:cNvSpPr/>
          <p:nvPr/>
        </p:nvSpPr>
        <p:spPr>
          <a:xfrm>
            <a:off x="219190" y="213752"/>
            <a:ext cx="3454792" cy="646331"/>
          </a:xfrm>
          <a:prstGeom prst="rect">
            <a:avLst/>
          </a:prstGeom>
        </p:spPr>
        <p:txBody>
          <a:bodyPr wrap="none">
            <a:spAutoFit/>
          </a:bodyPr>
          <a:lstStyle/>
          <a:p>
            <a:r>
              <a:rPr lang="en-GB" sz="3600" b="1" dirty="0">
                <a:solidFill>
                  <a:schemeClr val="accent6">
                    <a:lumMod val="75000"/>
                  </a:schemeClr>
                </a:solidFill>
                <a:latin typeface="Montserrat Light" panose="00000400000000000000" pitchFamily="50" charset="0"/>
              </a:rPr>
              <a:t>2. Background</a:t>
            </a:r>
          </a:p>
        </p:txBody>
      </p:sp>
      <p:pic>
        <p:nvPicPr>
          <p:cNvPr id="2" name="Picture 6">
            <a:extLst>
              <a:ext uri="{FF2B5EF4-FFF2-40B4-BE49-F238E27FC236}">
                <a16:creationId xmlns:a16="http://schemas.microsoft.com/office/drawing/2014/main" id="{6682E0B4-BBCF-1B46-B4C2-D805C71E1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733" t="18211" r="35793" b="9431"/>
          <a:stretch>
            <a:fillRect/>
          </a:stretch>
        </p:blipFill>
        <p:spPr bwMode="auto">
          <a:xfrm>
            <a:off x="7510074" y="780637"/>
            <a:ext cx="4145245" cy="503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99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1068780" y="1276597"/>
            <a:ext cx="10070276" cy="5305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200"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pPr marL="0" indent="0">
              <a:buNone/>
            </a:pPr>
            <a:endParaRPr lang="en-GB" sz="2200" dirty="0">
              <a:latin typeface="Arial" panose="020B0604020202020204" pitchFamily="34" charset="0"/>
              <a:cs typeface="Arial" panose="020B0604020202020204" pitchFamily="34" charset="0"/>
            </a:endParaRPr>
          </a:p>
          <a:p>
            <a:pPr marL="0" indent="0">
              <a:buNone/>
            </a:pPr>
            <a:r>
              <a:rPr lang="en-GB" sz="2200" dirty="0">
                <a:latin typeface="Arial" panose="020B0604020202020204" pitchFamily="34" charset="0"/>
                <a:cs typeface="Arial" panose="020B0604020202020204" pitchFamily="34" charset="0"/>
              </a:rPr>
              <a:t> </a:t>
            </a:r>
          </a:p>
          <a:p>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BF9E3E54-4BB9-4C8E-AF16-992B94F951D0}"/>
              </a:ext>
            </a:extLst>
          </p:cNvPr>
          <p:cNvSpPr/>
          <p:nvPr/>
        </p:nvSpPr>
        <p:spPr>
          <a:xfrm>
            <a:off x="219190" y="213752"/>
            <a:ext cx="2162772" cy="646331"/>
          </a:xfrm>
          <a:prstGeom prst="rect">
            <a:avLst/>
          </a:prstGeom>
        </p:spPr>
        <p:txBody>
          <a:bodyPr wrap="none">
            <a:spAutoFit/>
          </a:bodyPr>
          <a:lstStyle/>
          <a:p>
            <a:r>
              <a:rPr lang="en-GB" sz="3600" b="1" dirty="0">
                <a:solidFill>
                  <a:schemeClr val="accent6">
                    <a:lumMod val="75000"/>
                  </a:schemeClr>
                </a:solidFill>
                <a:latin typeface="Montserrat Light" panose="00000400000000000000" pitchFamily="50" charset="0"/>
              </a:rPr>
              <a:t>3. LHEES</a:t>
            </a:r>
          </a:p>
        </p:txBody>
      </p:sp>
      <p:sp>
        <p:nvSpPr>
          <p:cNvPr id="7" name="Title 1">
            <a:extLst>
              <a:ext uri="{FF2B5EF4-FFF2-40B4-BE49-F238E27FC236}">
                <a16:creationId xmlns:a16="http://schemas.microsoft.com/office/drawing/2014/main" id="{EE2DBAD4-10CE-60E3-674F-73095340B8FB}"/>
              </a:ext>
            </a:extLst>
          </p:cNvPr>
          <p:cNvSpPr txBox="1">
            <a:spLocks noChangeArrowheads="1"/>
          </p:cNvSpPr>
          <p:nvPr/>
        </p:nvSpPr>
        <p:spPr bwMode="auto">
          <a:xfrm>
            <a:off x="609600" y="1282700"/>
            <a:ext cx="10972800" cy="711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400" b="1" dirty="0">
                <a:solidFill>
                  <a:schemeClr val="accent6">
                    <a:lumMod val="50000"/>
                  </a:schemeClr>
                </a:solidFill>
                <a:latin typeface="Arial" panose="020B0604020202020204" pitchFamily="34" charset="0"/>
                <a:ea typeface="+mn-ea"/>
                <a:cs typeface="Arial" panose="020B0604020202020204" pitchFamily="34" charset="0"/>
              </a:rPr>
              <a:t>LHEES Scope</a:t>
            </a:r>
          </a:p>
        </p:txBody>
      </p:sp>
      <p:sp>
        <p:nvSpPr>
          <p:cNvPr id="8" name="Content Placeholder 2">
            <a:extLst>
              <a:ext uri="{FF2B5EF4-FFF2-40B4-BE49-F238E27FC236}">
                <a16:creationId xmlns:a16="http://schemas.microsoft.com/office/drawing/2014/main" id="{7A294B5B-441A-EFE4-CCEE-6DB76EE5E908}"/>
              </a:ext>
            </a:extLst>
          </p:cNvPr>
          <p:cNvSpPr txBox="1">
            <a:spLocks noChangeArrowheads="1"/>
          </p:cNvSpPr>
          <p:nvPr/>
        </p:nvSpPr>
        <p:spPr bwMode="auto">
          <a:xfrm>
            <a:off x="406400" y="1993900"/>
            <a:ext cx="5892800" cy="3581400"/>
          </a:xfrm>
          <a:prstGeom prst="rect">
            <a:avLst/>
          </a:prstGeom>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lang="en-GB" altLang="en-US" sz="2000" i="1" dirty="0"/>
              <a:t>“a citywide assessment of where certain interventions may have the greatest impact on fuel poverty and carbon emissions”</a:t>
            </a:r>
          </a:p>
          <a:p>
            <a:pPr marL="285750" indent="-285750">
              <a:defRPr/>
            </a:pPr>
            <a:r>
              <a:rPr lang="en-GB" altLang="en-US" sz="2000" dirty="0"/>
              <a:t>Three focus areas</a:t>
            </a:r>
          </a:p>
          <a:p>
            <a:pPr marL="1028700" lvl="1">
              <a:defRPr/>
            </a:pPr>
            <a:r>
              <a:rPr lang="en-GB" altLang="en-US" sz="1800" dirty="0"/>
              <a:t>Heat Networks</a:t>
            </a:r>
          </a:p>
          <a:p>
            <a:pPr marL="1028700" lvl="1">
              <a:defRPr/>
            </a:pPr>
            <a:r>
              <a:rPr lang="en-GB" altLang="en-US" sz="1800" dirty="0"/>
              <a:t>Energy efficiency improvement to tackle fuel poverty</a:t>
            </a:r>
          </a:p>
          <a:p>
            <a:pPr marL="1028700" lvl="1">
              <a:defRPr/>
            </a:pPr>
            <a:r>
              <a:rPr lang="en-GB" altLang="en-US" sz="1800" dirty="0"/>
              <a:t>Individual or Communal solutions</a:t>
            </a:r>
          </a:p>
          <a:p>
            <a:pPr marL="1028700" lvl="1">
              <a:defRPr/>
            </a:pPr>
            <a:r>
              <a:rPr lang="en-GB" altLang="en-US" sz="1800" dirty="0"/>
              <a:t>Zoning of City for heat networks</a:t>
            </a:r>
          </a:p>
          <a:p>
            <a:pPr>
              <a:defRPr/>
            </a:pPr>
            <a:endParaRPr lang="en-GB" altLang="en-US" sz="2000" i="1" dirty="0"/>
          </a:p>
          <a:p>
            <a:pPr marL="285750" indent="-285750">
              <a:defRPr/>
            </a:pPr>
            <a:endParaRPr lang="en-GB" altLang="en-US" sz="2000" i="1" dirty="0"/>
          </a:p>
          <a:p>
            <a:pPr marL="285750" indent="-285750">
              <a:defRPr/>
            </a:pPr>
            <a:endParaRPr lang="en-GB" altLang="en-US" sz="2000" i="1" dirty="0"/>
          </a:p>
          <a:p>
            <a:pPr marL="285750" indent="-285750">
              <a:defRPr/>
            </a:pPr>
            <a:endParaRPr lang="en-GB" altLang="en-US" sz="2000" dirty="0"/>
          </a:p>
        </p:txBody>
      </p:sp>
      <p:pic>
        <p:nvPicPr>
          <p:cNvPr id="9" name="Picture 8">
            <a:extLst>
              <a:ext uri="{FF2B5EF4-FFF2-40B4-BE49-F238E27FC236}">
                <a16:creationId xmlns:a16="http://schemas.microsoft.com/office/drawing/2014/main" id="{99DB65C2-A50F-1700-1768-9FA01C8D8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918" y="686637"/>
            <a:ext cx="4038624" cy="325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D6F5AB5-4F45-7E90-C75B-0DD9C81E2E4D}"/>
              </a:ext>
            </a:extLst>
          </p:cNvPr>
          <p:cNvPicPr>
            <a:picLocks noChangeAspect="1"/>
          </p:cNvPicPr>
          <p:nvPr/>
        </p:nvPicPr>
        <p:blipFill>
          <a:blip r:embed="rId4"/>
          <a:stretch>
            <a:fillRect/>
          </a:stretch>
        </p:blipFill>
        <p:spPr>
          <a:xfrm>
            <a:off x="7917499" y="2967692"/>
            <a:ext cx="4168880" cy="3034453"/>
          </a:xfrm>
          <a:prstGeom prst="rect">
            <a:avLst/>
          </a:prstGeom>
        </p:spPr>
      </p:pic>
    </p:spTree>
    <p:extLst>
      <p:ext uri="{BB962C8B-B14F-4D97-AF65-F5344CB8AC3E}">
        <p14:creationId xmlns:p14="http://schemas.microsoft.com/office/powerpoint/2010/main" val="396179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1068780" y="1276597"/>
            <a:ext cx="10070276" cy="5305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sz="2400" b="1" dirty="0">
                <a:solidFill>
                  <a:schemeClr val="accent6">
                    <a:lumMod val="50000"/>
                  </a:schemeClr>
                </a:solidFill>
                <a:latin typeface="Arial" panose="020B0604020202020204" pitchFamily="34" charset="0"/>
                <a:cs typeface="Arial" panose="020B0604020202020204" pitchFamily="34" charset="0"/>
              </a:rPr>
              <a:t>Model for Climate Investment</a:t>
            </a:r>
          </a:p>
          <a:p>
            <a:pPr marL="0" indent="0">
              <a:lnSpc>
                <a:spcPct val="100000"/>
              </a:lnSpc>
              <a:spcBef>
                <a:spcPts val="0"/>
              </a:spcBef>
              <a:spcAft>
                <a:spcPts val="600"/>
              </a:spcAft>
              <a:buNone/>
            </a:pPr>
            <a:r>
              <a:rPr lang="en-GB" sz="2000" b="1" dirty="0">
                <a:solidFill>
                  <a:schemeClr val="accent6">
                    <a:lumMod val="50000"/>
                  </a:schemeClr>
                </a:solidFill>
                <a:latin typeface="Arial" panose="020B0604020202020204" pitchFamily="34" charset="0"/>
                <a:cs typeface="Arial" panose="020B0604020202020204" pitchFamily="34" charset="0"/>
              </a:rPr>
              <a:t>Two Parts </a:t>
            </a:r>
            <a:r>
              <a:rPr lang="en-GB" sz="2000" dirty="0">
                <a:latin typeface="Arial" panose="020B0604020202020204" pitchFamily="34" charset="0"/>
                <a:cs typeface="Arial" panose="020B0604020202020204" pitchFamily="34" charset="0"/>
              </a:rPr>
              <a:t>to proposal that, whilst distinctly different and requiring separate processes to be pursued, are inherently linked:</a:t>
            </a:r>
          </a:p>
          <a:p>
            <a:pPr marL="0" indent="0">
              <a:lnSpc>
                <a:spcPct val="100000"/>
              </a:lnSpc>
              <a:spcBef>
                <a:spcPts val="0"/>
              </a:spcBef>
              <a:spcAft>
                <a:spcPts val="600"/>
              </a:spcAft>
              <a:buNone/>
            </a:pPr>
            <a:endParaRPr lang="en-GB" sz="2000" dirty="0">
              <a:latin typeface="Arial" panose="020B0604020202020204" pitchFamily="34" charset="0"/>
              <a:cs typeface="Arial" panose="020B0604020202020204" pitchFamily="34" charset="0"/>
            </a:endParaRPr>
          </a:p>
          <a:p>
            <a:pPr marL="457200" indent="-457200">
              <a:lnSpc>
                <a:spcPct val="100000"/>
              </a:lnSpc>
              <a:spcBef>
                <a:spcPts val="0"/>
              </a:spcBef>
              <a:spcAft>
                <a:spcPts val="600"/>
              </a:spcAft>
              <a:buClr>
                <a:srgbClr val="00B050"/>
              </a:buClr>
              <a:buFont typeface="+mj-lt"/>
              <a:buAutoNum type="arabicPeriod"/>
            </a:pPr>
            <a:r>
              <a:rPr lang="en-GB" sz="2000" i="1" dirty="0">
                <a:latin typeface="Arial" panose="020B0604020202020204" pitchFamily="34" charset="0"/>
                <a:cs typeface="Arial" panose="020B0604020202020204" pitchFamily="34" charset="0"/>
              </a:rPr>
              <a:t>A </a:t>
            </a:r>
            <a:r>
              <a:rPr lang="en-GB" sz="2000" i="1" u="sng" dirty="0">
                <a:solidFill>
                  <a:srgbClr val="00B050"/>
                </a:solidFill>
                <a:latin typeface="Arial" panose="020B0604020202020204" pitchFamily="34" charset="0"/>
                <a:cs typeface="Arial" panose="020B0604020202020204" pitchFamily="34" charset="0"/>
              </a:rPr>
              <a:t>Delivery Vehicle </a:t>
            </a:r>
            <a:r>
              <a:rPr lang="en-GB" sz="2000" i="1" dirty="0">
                <a:latin typeface="Arial" panose="020B0604020202020204" pitchFamily="34" charset="0"/>
                <a:cs typeface="Arial" panose="020B0604020202020204" pitchFamily="34" charset="0"/>
              </a:rPr>
              <a:t>which will create the conditions that enable the private sector to work with the Council in bringing forward infrastructure projects that are within the Council’s control, business case ready and investable; and</a:t>
            </a:r>
          </a:p>
          <a:p>
            <a:pPr marL="457200" indent="-457200">
              <a:lnSpc>
                <a:spcPct val="100000"/>
              </a:lnSpc>
              <a:spcBef>
                <a:spcPts val="0"/>
              </a:spcBef>
              <a:spcAft>
                <a:spcPts val="600"/>
              </a:spcAft>
              <a:buClr>
                <a:srgbClr val="00B050"/>
              </a:buClr>
              <a:buFont typeface="+mj-lt"/>
              <a:buAutoNum type="arabicPeriod"/>
            </a:pPr>
            <a:r>
              <a:rPr lang="en-GB" sz="2000" i="1" dirty="0">
                <a:latin typeface="Arial" panose="020B0604020202020204" pitchFamily="34" charset="0"/>
                <a:cs typeface="Arial" panose="020B0604020202020204" pitchFamily="34" charset="0"/>
              </a:rPr>
              <a:t>A </a:t>
            </a:r>
            <a:r>
              <a:rPr lang="en-GB" sz="2000" i="1" u="sng" dirty="0">
                <a:solidFill>
                  <a:srgbClr val="00B050"/>
                </a:solidFill>
                <a:latin typeface="Arial" panose="020B0604020202020204" pitchFamily="34" charset="0"/>
                <a:cs typeface="Arial" panose="020B0604020202020204" pitchFamily="34" charset="0"/>
              </a:rPr>
              <a:t>Climate Investment Vehicle </a:t>
            </a:r>
            <a:r>
              <a:rPr lang="en-GB" sz="2000" i="1" dirty="0">
                <a:latin typeface="Arial" panose="020B0604020202020204" pitchFamily="34" charset="0"/>
                <a:cs typeface="Arial" panose="020B0604020202020204" pitchFamily="34" charset="0"/>
              </a:rPr>
              <a:t>for the city/city region that would be wholly controlled externally.  Similar vehicles have been created in other regions of the UK and consist of private finance consortiums, often including pension funds, that commit to funding investable infrastructure projects which demonstrate a return on investment, often over a longer timeframe.</a:t>
            </a: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200" dirty="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pPr marL="0" indent="0">
              <a:buNone/>
            </a:pPr>
            <a:endParaRPr lang="en-GB" sz="2200" dirty="0">
              <a:latin typeface="Arial" panose="020B0604020202020204" pitchFamily="34" charset="0"/>
              <a:cs typeface="Arial" panose="020B0604020202020204" pitchFamily="34" charset="0"/>
            </a:endParaRPr>
          </a:p>
          <a:p>
            <a:pPr marL="0" indent="0">
              <a:buNone/>
            </a:pPr>
            <a:r>
              <a:rPr lang="en-GB" sz="2200" dirty="0">
                <a:latin typeface="Arial" panose="020B0604020202020204" pitchFamily="34" charset="0"/>
                <a:cs typeface="Arial" panose="020B0604020202020204" pitchFamily="34" charset="0"/>
              </a:rPr>
              <a:t> </a:t>
            </a:r>
          </a:p>
          <a:p>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BF9E3E54-4BB9-4C8E-AF16-992B94F951D0}"/>
              </a:ext>
            </a:extLst>
          </p:cNvPr>
          <p:cNvSpPr/>
          <p:nvPr/>
        </p:nvSpPr>
        <p:spPr>
          <a:xfrm>
            <a:off x="219190" y="213752"/>
            <a:ext cx="5152373" cy="646331"/>
          </a:xfrm>
          <a:prstGeom prst="rect">
            <a:avLst/>
          </a:prstGeom>
        </p:spPr>
        <p:txBody>
          <a:bodyPr wrap="none">
            <a:spAutoFit/>
          </a:bodyPr>
          <a:lstStyle/>
          <a:p>
            <a:r>
              <a:rPr lang="en-GB" sz="3600" b="1" dirty="0">
                <a:solidFill>
                  <a:schemeClr val="accent6">
                    <a:lumMod val="75000"/>
                  </a:schemeClr>
                </a:solidFill>
                <a:latin typeface="Montserrat Light" panose="00000400000000000000" pitchFamily="50" charset="0"/>
              </a:rPr>
              <a:t>4. Climate Investment</a:t>
            </a:r>
          </a:p>
        </p:txBody>
      </p:sp>
    </p:spTree>
    <p:extLst>
      <p:ext uri="{BB962C8B-B14F-4D97-AF65-F5344CB8AC3E}">
        <p14:creationId xmlns:p14="http://schemas.microsoft.com/office/powerpoint/2010/main" val="4230008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1077237" y="1168301"/>
            <a:ext cx="10052137" cy="5400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7000"/>
              </a:lnSpc>
              <a:buNone/>
            </a:pPr>
            <a:endParaRPr lang="en-GB" sz="2200" dirty="0">
              <a:latin typeface="Arial" panose="020B0604020202020204" pitchFamily="34" charset="0"/>
              <a:cs typeface="Arial" panose="020B0604020202020204" pitchFamily="34" charset="0"/>
            </a:endParaRPr>
          </a:p>
          <a:p>
            <a:pPr marL="0" lvl="0" indent="0" algn="just">
              <a:lnSpc>
                <a:spcPct val="107000"/>
              </a:lnSpc>
              <a:buNone/>
            </a:pPr>
            <a:r>
              <a:rPr lang="en-GB" sz="1800" b="1" dirty="0">
                <a:effectLst/>
                <a:latin typeface="Arial" panose="020B0604020202020204" pitchFamily="34" charset="0"/>
                <a:ea typeface="Calibri" panose="020F0502020204030204" pitchFamily="34" charset="0"/>
                <a:cs typeface="Times New Roman" panose="02020603050405020304" pitchFamily="18" charset="0"/>
              </a:rPr>
              <a:t>INNOVATIVE FINANCING AND DELIVERY METHODS</a:t>
            </a:r>
          </a:p>
          <a:p>
            <a:pPr marL="0" indent="0">
              <a:buNone/>
            </a:pPr>
            <a:r>
              <a:rPr lang="en-GB" sz="2200" dirty="0">
                <a:latin typeface="Arial" panose="020B0604020202020204" pitchFamily="34" charset="0"/>
                <a:cs typeface="Arial" panose="020B0604020202020204" pitchFamily="34" charset="0"/>
              </a:rPr>
              <a:t> </a:t>
            </a:r>
          </a:p>
          <a:p>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BF9E3E54-4BB9-4C8E-AF16-992B94F951D0}"/>
              </a:ext>
            </a:extLst>
          </p:cNvPr>
          <p:cNvSpPr/>
          <p:nvPr/>
        </p:nvSpPr>
        <p:spPr>
          <a:xfrm>
            <a:off x="219190" y="213752"/>
            <a:ext cx="4831772" cy="707886"/>
          </a:xfrm>
          <a:prstGeom prst="rect">
            <a:avLst/>
          </a:prstGeom>
        </p:spPr>
        <p:txBody>
          <a:bodyPr wrap="none">
            <a:spAutoFit/>
          </a:bodyPr>
          <a:lstStyle/>
          <a:p>
            <a:r>
              <a:rPr lang="en-GB" sz="4000" b="1" dirty="0">
                <a:solidFill>
                  <a:schemeClr val="accent6">
                    <a:lumMod val="75000"/>
                  </a:schemeClr>
                </a:solidFill>
                <a:latin typeface="Montserrat Light" panose="00000400000000000000" pitchFamily="50" charset="0"/>
              </a:rPr>
              <a:t>5. Example Models</a:t>
            </a:r>
          </a:p>
        </p:txBody>
      </p:sp>
      <p:pic>
        <p:nvPicPr>
          <p:cNvPr id="4" name="Picture 3" descr="A blue and white logo&#10;&#10;Description automatically generated">
            <a:extLst>
              <a:ext uri="{FF2B5EF4-FFF2-40B4-BE49-F238E27FC236}">
                <a16:creationId xmlns:a16="http://schemas.microsoft.com/office/drawing/2014/main" id="{3DCBE366-602C-4D40-642B-816B73716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428" y="2785250"/>
            <a:ext cx="2009422" cy="1130300"/>
          </a:xfrm>
          <a:prstGeom prst="rect">
            <a:avLst/>
          </a:prstGeom>
        </p:spPr>
      </p:pic>
      <p:pic>
        <p:nvPicPr>
          <p:cNvPr id="7" name="Picture 6" descr="A red and white logo with a boat and castle&#10;&#10;Description automatically generated">
            <a:extLst>
              <a:ext uri="{FF2B5EF4-FFF2-40B4-BE49-F238E27FC236}">
                <a16:creationId xmlns:a16="http://schemas.microsoft.com/office/drawing/2014/main" id="{CD9AB9EC-A201-AE15-FBBF-11CAD20A1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750" y="2413000"/>
            <a:ext cx="1758950" cy="1758950"/>
          </a:xfrm>
          <a:prstGeom prst="rect">
            <a:avLst/>
          </a:prstGeom>
        </p:spPr>
      </p:pic>
      <p:sp>
        <p:nvSpPr>
          <p:cNvPr id="8" name="Arrow: Right 7">
            <a:extLst>
              <a:ext uri="{FF2B5EF4-FFF2-40B4-BE49-F238E27FC236}">
                <a16:creationId xmlns:a16="http://schemas.microsoft.com/office/drawing/2014/main" id="{B68A4C01-4E18-1B7C-75F5-C9B423100999}"/>
              </a:ext>
            </a:extLst>
          </p:cNvPr>
          <p:cNvSpPr/>
          <p:nvPr/>
        </p:nvSpPr>
        <p:spPr>
          <a:xfrm>
            <a:off x="3390900" y="3067050"/>
            <a:ext cx="2413000" cy="520700"/>
          </a:xfrm>
          <a:prstGeom prst="rightArrow">
            <a:avLst/>
          </a:prstGeom>
          <a:ln>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1" name="Picture 10" descr="A close-up of a logo&#10;&#10;Description automatically generated">
            <a:extLst>
              <a:ext uri="{FF2B5EF4-FFF2-40B4-BE49-F238E27FC236}">
                <a16:creationId xmlns:a16="http://schemas.microsoft.com/office/drawing/2014/main" id="{75B923E3-B400-A072-EF12-8633A5CD8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2399" y="2549525"/>
            <a:ext cx="3238500" cy="1485900"/>
          </a:xfrm>
          <a:prstGeom prst="rect">
            <a:avLst/>
          </a:prstGeom>
        </p:spPr>
      </p:pic>
      <p:pic>
        <p:nvPicPr>
          <p:cNvPr id="15" name="Picture 14">
            <a:extLst>
              <a:ext uri="{FF2B5EF4-FFF2-40B4-BE49-F238E27FC236}">
                <a16:creationId xmlns:a16="http://schemas.microsoft.com/office/drawing/2014/main" id="{0ED04E73-6714-B9C9-FA38-E1C447898484}"/>
              </a:ext>
            </a:extLst>
          </p:cNvPr>
          <p:cNvPicPr>
            <a:picLocks noChangeAspect="1"/>
          </p:cNvPicPr>
          <p:nvPr/>
        </p:nvPicPr>
        <p:blipFill rotWithShape="1">
          <a:blip r:embed="rId6"/>
          <a:srcRect l="63528" t="33698" r="23116" b="59713"/>
          <a:stretch/>
        </p:blipFill>
        <p:spPr>
          <a:xfrm>
            <a:off x="896481" y="4826070"/>
            <a:ext cx="2413000" cy="1339009"/>
          </a:xfrm>
          <a:prstGeom prst="rect">
            <a:avLst/>
          </a:prstGeom>
        </p:spPr>
      </p:pic>
      <p:sp>
        <p:nvSpPr>
          <p:cNvPr id="16" name="Arrow: Right 15">
            <a:extLst>
              <a:ext uri="{FF2B5EF4-FFF2-40B4-BE49-F238E27FC236}">
                <a16:creationId xmlns:a16="http://schemas.microsoft.com/office/drawing/2014/main" id="{C5E88B73-E5BF-5936-9B10-0971914C05EC}"/>
              </a:ext>
            </a:extLst>
          </p:cNvPr>
          <p:cNvSpPr/>
          <p:nvPr/>
        </p:nvSpPr>
        <p:spPr>
          <a:xfrm>
            <a:off x="3390900" y="5168999"/>
            <a:ext cx="2413000" cy="520700"/>
          </a:xfrm>
          <a:prstGeom prst="rightArrow">
            <a:avLst/>
          </a:prstGeom>
          <a:ln>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8" name="Picture 17" descr="A blue and black logo&#10;&#10;Description automatically generated">
            <a:extLst>
              <a:ext uri="{FF2B5EF4-FFF2-40B4-BE49-F238E27FC236}">
                <a16:creationId xmlns:a16="http://schemas.microsoft.com/office/drawing/2014/main" id="{3213F113-DFF1-465C-370B-3E1E00441C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2521" y="4826070"/>
            <a:ext cx="2544217" cy="947168"/>
          </a:xfrm>
          <a:prstGeom prst="rect">
            <a:avLst/>
          </a:prstGeom>
        </p:spPr>
      </p:pic>
      <p:pic>
        <p:nvPicPr>
          <p:cNvPr id="20" name="Picture 19">
            <a:extLst>
              <a:ext uri="{FF2B5EF4-FFF2-40B4-BE49-F238E27FC236}">
                <a16:creationId xmlns:a16="http://schemas.microsoft.com/office/drawing/2014/main" id="{D6F2D837-33E8-5FFB-7D2C-F15EF01D4992}"/>
              </a:ext>
            </a:extLst>
          </p:cNvPr>
          <p:cNvPicPr>
            <a:picLocks noChangeAspect="1"/>
          </p:cNvPicPr>
          <p:nvPr/>
        </p:nvPicPr>
        <p:blipFill rotWithShape="1">
          <a:blip r:embed="rId8"/>
          <a:srcRect l="15856" t="18265" r="42843" b="53973"/>
          <a:stretch/>
        </p:blipFill>
        <p:spPr>
          <a:xfrm>
            <a:off x="6067426" y="4402898"/>
            <a:ext cx="2517731" cy="1903957"/>
          </a:xfrm>
          <a:prstGeom prst="rect">
            <a:avLst/>
          </a:prstGeom>
        </p:spPr>
      </p:pic>
    </p:spTree>
    <p:extLst>
      <p:ext uri="{BB962C8B-B14F-4D97-AF65-F5344CB8AC3E}">
        <p14:creationId xmlns:p14="http://schemas.microsoft.com/office/powerpoint/2010/main" val="508107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1045029" y="1260850"/>
            <a:ext cx="10098156" cy="50547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spcAft>
                <a:spcPts val="600"/>
              </a:spcAft>
              <a:buNone/>
            </a:pPr>
            <a:r>
              <a:rPr lang="en-GB" sz="2400" b="1"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Delivery Vehicle</a:t>
            </a:r>
          </a:p>
          <a:p>
            <a:pPr marL="0" lvl="0" indent="0" algn="just">
              <a:lnSpc>
                <a:spcPct val="100000"/>
              </a:lnSpc>
              <a:spcBef>
                <a:spcPts val="0"/>
              </a:spcBef>
              <a:spcAft>
                <a:spcPts val="600"/>
              </a:spcAft>
              <a:buNone/>
            </a:pPr>
            <a:endParaRPr lang="en-GB" sz="2400" b="1"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endParaRPr>
          </a:p>
          <a:p>
            <a:pPr marL="630238" indent="-40640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Times New Roman" panose="02020603050405020304" pitchFamily="18" charset="0"/>
              </a:rPr>
              <a:t>strategic approach to control and manage investment in the city</a:t>
            </a:r>
          </a:p>
          <a:p>
            <a:pPr marL="630238" indent="-40640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Times New Roman" panose="02020603050405020304" pitchFamily="18" charset="0"/>
              </a:rPr>
              <a:t>investigating and implementing viable and appropriate business models</a:t>
            </a:r>
          </a:p>
          <a:p>
            <a:pPr marL="630238" indent="-40640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Times New Roman" panose="02020603050405020304" pitchFamily="18" charset="0"/>
              </a:rPr>
              <a:t>articulates what the city wants to achieve, assets in scope, and minimum requirements model must achieve</a:t>
            </a:r>
          </a:p>
          <a:p>
            <a:pPr marL="630238" indent="-40640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cs typeface="Times New Roman" panose="02020603050405020304" pitchFamily="18" charset="0"/>
              </a:rPr>
              <a:t>builds upon LHEES</a:t>
            </a:r>
          </a:p>
          <a:p>
            <a:pPr marL="630238" indent="-40640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cs typeface="Times New Roman" panose="02020603050405020304" pitchFamily="18" charset="0"/>
              </a:rPr>
              <a:t>public private partnership or concession agreement will be explored</a:t>
            </a:r>
          </a:p>
          <a:p>
            <a:pPr marL="630238" indent="-40640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cs typeface="Times New Roman" panose="02020603050405020304" pitchFamily="18" charset="0"/>
              </a:rPr>
              <a:t>additional social value, community involvement and ensuring a Just Transition, critical</a:t>
            </a:r>
          </a:p>
          <a:p>
            <a:pPr marL="630238" indent="-406400" algn="just">
              <a:lnSpc>
                <a:spcPct val="107000"/>
              </a:lnSpc>
              <a:buFont typeface="Wingdings" panose="05000000000000000000" pitchFamily="2" charset="2"/>
              <a:buChar char="Ø"/>
            </a:pPr>
            <a:endParaRPr lang="en-GB" sz="2200" dirty="0">
              <a:latin typeface="Arial" panose="020B0604020202020204" pitchFamily="34" charset="0"/>
              <a:cs typeface="Arial" panose="020B0604020202020204" pitchFamily="34" charset="0"/>
            </a:endParaRPr>
          </a:p>
          <a:p>
            <a:pPr marL="630238" indent="-406400" algn="just">
              <a:lnSpc>
                <a:spcPct val="107000"/>
              </a:lnSpc>
              <a:buFont typeface="Wingdings" panose="05000000000000000000" pitchFamily="2" charset="2"/>
              <a:buChar char="Ø"/>
            </a:pPr>
            <a:endParaRPr lang="en-GB" sz="2200" dirty="0">
              <a:latin typeface="Arial" panose="020B0604020202020204" pitchFamily="34" charset="0"/>
              <a:cs typeface="Arial" panose="020B0604020202020204" pitchFamily="34" charset="0"/>
            </a:endParaRPr>
          </a:p>
          <a:p>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BF9E3E54-4BB9-4C8E-AF16-992B94F951D0}"/>
              </a:ext>
            </a:extLst>
          </p:cNvPr>
          <p:cNvSpPr/>
          <p:nvPr/>
        </p:nvSpPr>
        <p:spPr>
          <a:xfrm>
            <a:off x="344450" y="28453"/>
            <a:ext cx="4011034" cy="1077218"/>
          </a:xfrm>
          <a:prstGeom prst="rect">
            <a:avLst/>
          </a:prstGeom>
        </p:spPr>
        <p:txBody>
          <a:bodyPr wrap="none">
            <a:spAutoFit/>
          </a:bodyPr>
          <a:lstStyle/>
          <a:p>
            <a:r>
              <a:rPr lang="en-GB" sz="3200" b="1" dirty="0">
                <a:solidFill>
                  <a:schemeClr val="accent6">
                    <a:lumMod val="75000"/>
                  </a:schemeClr>
                </a:solidFill>
                <a:latin typeface="Montserrat Light" panose="00000400000000000000" pitchFamily="50" charset="0"/>
              </a:rPr>
              <a:t>6. Climate Delivery </a:t>
            </a:r>
          </a:p>
          <a:p>
            <a:r>
              <a:rPr lang="en-GB" sz="3200" b="1" dirty="0">
                <a:solidFill>
                  <a:schemeClr val="accent6">
                    <a:lumMod val="75000"/>
                  </a:schemeClr>
                </a:solidFill>
                <a:latin typeface="Montserrat Light" panose="00000400000000000000" pitchFamily="50" charset="0"/>
              </a:rPr>
              <a:t>Model for Glasgow </a:t>
            </a:r>
          </a:p>
        </p:txBody>
      </p:sp>
    </p:spTree>
    <p:extLst>
      <p:ext uri="{BB962C8B-B14F-4D97-AF65-F5344CB8AC3E}">
        <p14:creationId xmlns:p14="http://schemas.microsoft.com/office/powerpoint/2010/main" val="1732068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1045029" y="1260850"/>
            <a:ext cx="10098156" cy="50547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spcAft>
                <a:spcPts val="600"/>
              </a:spcAft>
              <a:buNone/>
            </a:pPr>
            <a:r>
              <a:rPr lang="en-GB" sz="2400" b="1" dirty="0">
                <a:solidFill>
                  <a:srgbClr val="00B050"/>
                </a:solidFill>
                <a:latin typeface="Arial" panose="020B0604020202020204" pitchFamily="34" charset="0"/>
                <a:ea typeface="Calibri" panose="020F0502020204030204" pitchFamily="34" charset="0"/>
                <a:cs typeface="Times New Roman" panose="02020603050405020304" pitchFamily="18" charset="0"/>
              </a:rPr>
              <a:t>Investment Vehicle</a:t>
            </a:r>
          </a:p>
          <a:p>
            <a:pPr marL="0" lvl="0" indent="0" algn="just">
              <a:lnSpc>
                <a:spcPct val="100000"/>
              </a:lnSpc>
              <a:spcBef>
                <a:spcPts val="0"/>
              </a:spcBef>
              <a:spcAft>
                <a:spcPts val="600"/>
              </a:spcAft>
              <a:buNone/>
            </a:pPr>
            <a:endParaRPr lang="en-GB" sz="2400" b="1" dirty="0">
              <a:solidFill>
                <a:srgbClr val="00B050"/>
              </a:solidFill>
              <a:latin typeface="Arial" panose="020B0604020202020204" pitchFamily="34" charset="0"/>
              <a:ea typeface="Calibri" panose="020F0502020204030204" pitchFamily="34" charset="0"/>
              <a:cs typeface="Times New Roman" panose="02020603050405020304" pitchFamily="18" charset="0"/>
            </a:endParaRPr>
          </a:p>
          <a:p>
            <a:pPr marL="630238" lvl="0"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creation of an investment vehicle for the city/city region</a:t>
            </a:r>
          </a:p>
          <a:p>
            <a:pPr marL="630238" lvl="0"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fund to address the funding gap as well as providing city partners with the opportunity to progress projects that otherwise may not be able to be delivered</a:t>
            </a:r>
          </a:p>
          <a:p>
            <a:pPr marL="630238" lvl="0"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separate governance and decision-making process from the internal Delivery Model and, to all intents and purposes, operated in the same way as a Fund Management company</a:t>
            </a:r>
          </a:p>
          <a:p>
            <a:pPr marL="0" lvl="0" indent="0" algn="just">
              <a:lnSpc>
                <a:spcPct val="107000"/>
              </a:lnSpc>
              <a:buNone/>
            </a:pPr>
            <a:endParaRPr lang="en-GB" sz="2200" dirty="0">
              <a:latin typeface="Arial" panose="020B0604020202020204" pitchFamily="34" charset="0"/>
              <a:cs typeface="Arial" panose="020B0604020202020204" pitchFamily="34" charset="0"/>
            </a:endParaRPr>
          </a:p>
          <a:p>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
        <p:nvSpPr>
          <p:cNvPr id="5" name="Rectangle 4">
            <a:extLst>
              <a:ext uri="{FF2B5EF4-FFF2-40B4-BE49-F238E27FC236}">
                <a16:creationId xmlns:a16="http://schemas.microsoft.com/office/drawing/2014/main" id="{BF9E3E54-4BB9-4C8E-AF16-992B94F951D0}"/>
              </a:ext>
            </a:extLst>
          </p:cNvPr>
          <p:cNvSpPr/>
          <p:nvPr/>
        </p:nvSpPr>
        <p:spPr>
          <a:xfrm>
            <a:off x="344450" y="28453"/>
            <a:ext cx="4684296" cy="1077218"/>
          </a:xfrm>
          <a:prstGeom prst="rect">
            <a:avLst/>
          </a:prstGeom>
        </p:spPr>
        <p:txBody>
          <a:bodyPr wrap="none">
            <a:spAutoFit/>
          </a:bodyPr>
          <a:lstStyle/>
          <a:p>
            <a:r>
              <a:rPr lang="en-GB" sz="3200" b="1" dirty="0">
                <a:solidFill>
                  <a:schemeClr val="accent6">
                    <a:lumMod val="75000"/>
                  </a:schemeClr>
                </a:solidFill>
                <a:latin typeface="Montserrat Light" panose="00000400000000000000" pitchFamily="50" charset="0"/>
              </a:rPr>
              <a:t>6. Climate Investment </a:t>
            </a:r>
          </a:p>
          <a:p>
            <a:r>
              <a:rPr lang="en-GB" sz="3200" b="1" dirty="0">
                <a:solidFill>
                  <a:schemeClr val="accent6">
                    <a:lumMod val="75000"/>
                  </a:schemeClr>
                </a:solidFill>
                <a:latin typeface="Montserrat Light" panose="00000400000000000000" pitchFamily="50" charset="0"/>
              </a:rPr>
              <a:t>Model for Glasgow </a:t>
            </a:r>
          </a:p>
        </p:txBody>
      </p:sp>
    </p:spTree>
    <p:extLst>
      <p:ext uri="{BB962C8B-B14F-4D97-AF65-F5344CB8AC3E}">
        <p14:creationId xmlns:p14="http://schemas.microsoft.com/office/powerpoint/2010/main" val="325463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FB7E8-C37E-37ED-E5E1-8427857A862D}"/>
              </a:ext>
            </a:extLst>
          </p:cNvPr>
          <p:cNvSpPr/>
          <p:nvPr/>
        </p:nvSpPr>
        <p:spPr>
          <a:xfrm>
            <a:off x="219190" y="35082"/>
            <a:ext cx="5294370" cy="1077218"/>
          </a:xfrm>
          <a:prstGeom prst="rect">
            <a:avLst/>
          </a:prstGeom>
        </p:spPr>
        <p:txBody>
          <a:bodyPr wrap="square">
            <a:spAutoFit/>
          </a:bodyPr>
          <a:lstStyle/>
          <a:p>
            <a:r>
              <a:rPr lang="en-GB" sz="3200" b="1" dirty="0">
                <a:solidFill>
                  <a:schemeClr val="accent6">
                    <a:lumMod val="75000"/>
                  </a:schemeClr>
                </a:solidFill>
                <a:latin typeface="Montserrat Light" panose="00000400000000000000" pitchFamily="50" charset="0"/>
              </a:rPr>
              <a:t>7. Climate Investment </a:t>
            </a:r>
          </a:p>
          <a:p>
            <a:r>
              <a:rPr lang="en-GB" sz="3200" b="1" dirty="0">
                <a:solidFill>
                  <a:schemeClr val="accent6">
                    <a:lumMod val="75000"/>
                  </a:schemeClr>
                </a:solidFill>
                <a:latin typeface="Montserrat Light" panose="00000400000000000000" pitchFamily="50" charset="0"/>
              </a:rPr>
              <a:t>Team</a:t>
            </a:r>
          </a:p>
        </p:txBody>
      </p:sp>
      <p:sp>
        <p:nvSpPr>
          <p:cNvPr id="6" name="Rectangle 5">
            <a:extLst>
              <a:ext uri="{FF2B5EF4-FFF2-40B4-BE49-F238E27FC236}">
                <a16:creationId xmlns:a16="http://schemas.microsoft.com/office/drawing/2014/main" id="{BB87F9E2-6D71-07F8-0447-2708D0FB8953}"/>
              </a:ext>
            </a:extLst>
          </p:cNvPr>
          <p:cNvSpPr/>
          <p:nvPr/>
        </p:nvSpPr>
        <p:spPr>
          <a:xfrm>
            <a:off x="1006911" y="1279095"/>
            <a:ext cx="8019394" cy="461665"/>
          </a:xfrm>
          <a:prstGeom prst="rect">
            <a:avLst/>
          </a:prstGeom>
        </p:spPr>
        <p:txBody>
          <a:bodyPr wrap="square">
            <a:spAutoFit/>
          </a:bodyPr>
          <a:lstStyle/>
          <a:p>
            <a:pPr algn="just">
              <a:spcAft>
                <a:spcPts val="600"/>
              </a:spcAft>
            </a:pPr>
            <a:r>
              <a:rPr lang="en-GB" sz="2400" b="1" dirty="0">
                <a:solidFill>
                  <a:srgbClr val="00B050"/>
                </a:solidFill>
                <a:latin typeface="Arial" panose="020B0604020202020204" pitchFamily="34" charset="0"/>
                <a:cs typeface="Times New Roman" panose="02020603050405020304" pitchFamily="18" charset="0"/>
              </a:rPr>
              <a:t>Budget Approved – circa £4m over 2 years</a:t>
            </a:r>
          </a:p>
        </p:txBody>
      </p:sp>
      <p:sp>
        <p:nvSpPr>
          <p:cNvPr id="2" name="Content Placeholder 3">
            <a:extLst>
              <a:ext uri="{FF2B5EF4-FFF2-40B4-BE49-F238E27FC236}">
                <a16:creationId xmlns:a16="http://schemas.microsoft.com/office/drawing/2014/main" id="{F6776868-FF7A-AC1D-2706-645C2021C46F}"/>
              </a:ext>
            </a:extLst>
          </p:cNvPr>
          <p:cNvSpPr txBox="1">
            <a:spLocks/>
          </p:cNvSpPr>
          <p:nvPr/>
        </p:nvSpPr>
        <p:spPr>
          <a:xfrm>
            <a:off x="1073559" y="1986981"/>
            <a:ext cx="10052462" cy="42327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0238" indent="-501650" algn="just">
              <a:lnSpc>
                <a:spcPct val="100000"/>
              </a:lnSpc>
              <a:spcBef>
                <a:spcPts val="0"/>
              </a:spcBef>
              <a:spcAft>
                <a:spcPts val="600"/>
              </a:spcAft>
              <a:buClr>
                <a:srgbClr val="00B050"/>
              </a:buClr>
              <a:buFont typeface="Wingdings" panose="05000000000000000000" pitchFamily="2" charset="2"/>
              <a:buChar char="Ø"/>
            </a:pPr>
            <a:endParaRPr lang="en-GB" sz="2400" dirty="0">
              <a:latin typeface="Arial" panose="020B0604020202020204" pitchFamily="34" charset="0"/>
              <a:ea typeface="Calibri" panose="020F0502020204030204" pitchFamily="34" charset="0"/>
              <a:cs typeface="Arial" panose="020B0604020202020204" pitchFamily="34" charset="0"/>
            </a:endParaRPr>
          </a:p>
          <a:p>
            <a:pPr marL="630238"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Specialist team to be appointed recognising the complexity of the project</a:t>
            </a:r>
          </a:p>
          <a:p>
            <a:pPr marL="630238" lvl="0"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Given the innovative nature of the project internal and external specialists are required</a:t>
            </a:r>
          </a:p>
          <a:p>
            <a:pPr marL="630238" lvl="0"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Robust governance structure required to support the project</a:t>
            </a:r>
          </a:p>
          <a:p>
            <a:pPr marL="630238" indent="-501650" algn="just">
              <a:lnSpc>
                <a:spcPct val="100000"/>
              </a:lnSpc>
              <a:spcBef>
                <a:spcPts val="0"/>
              </a:spcBef>
              <a:spcAft>
                <a:spcPts val="600"/>
              </a:spcAft>
              <a:buClr>
                <a:srgbClr val="00B050"/>
              </a:buClr>
              <a:buFont typeface="Wingdings" panose="05000000000000000000" pitchFamily="2" charset="2"/>
              <a:buChar char="Ø"/>
            </a:pPr>
            <a:r>
              <a:rPr lang="en-GB" sz="2400" dirty="0">
                <a:latin typeface="Arial" panose="020B0604020202020204" pitchFamily="34" charset="0"/>
                <a:ea typeface="Calibri" panose="020F0502020204030204" pitchFamily="34" charset="0"/>
                <a:cs typeface="Arial" panose="020B0604020202020204" pitchFamily="34" charset="0"/>
              </a:rPr>
              <a:t>Need for flexibility in design of team to allow other areas to join/programme to flexed</a:t>
            </a:r>
          </a:p>
          <a:p>
            <a:pPr marL="128588" lvl="0" indent="0" algn="just">
              <a:lnSpc>
                <a:spcPct val="100000"/>
              </a:lnSpc>
              <a:spcBef>
                <a:spcPts val="0"/>
              </a:spcBef>
              <a:spcAft>
                <a:spcPts val="600"/>
              </a:spcAft>
              <a:buClr>
                <a:srgbClr val="00B050"/>
              </a:buClr>
              <a:buNone/>
            </a:pPr>
            <a:endParaRPr lang="en-GB" sz="2400" dirty="0">
              <a:latin typeface="Arial" panose="020B0604020202020204" pitchFamily="34" charset="0"/>
              <a:ea typeface="Calibri" panose="020F0502020204030204" pitchFamily="34" charset="0"/>
              <a:cs typeface="Arial" panose="020B0604020202020204" pitchFamily="34" charset="0"/>
            </a:endParaRPr>
          </a:p>
          <a:p>
            <a:pPr marL="630238" lvl="0" indent="-501650" algn="just">
              <a:lnSpc>
                <a:spcPct val="100000"/>
              </a:lnSpc>
              <a:spcBef>
                <a:spcPts val="0"/>
              </a:spcBef>
              <a:spcAft>
                <a:spcPts val="600"/>
              </a:spcAft>
              <a:buFont typeface="Wingdings" panose="05000000000000000000" pitchFamily="2" charset="2"/>
              <a:buChar char="Ø"/>
            </a:pPr>
            <a:endParaRPr lang="en-GB" sz="2400" dirty="0">
              <a:latin typeface="Arial" panose="020B0604020202020204" pitchFamily="34" charset="0"/>
              <a:ea typeface="Calibri" panose="020F0502020204030204" pitchFamily="34" charset="0"/>
              <a:cs typeface="Arial" panose="020B0604020202020204" pitchFamily="34" charset="0"/>
            </a:endParaRPr>
          </a:p>
          <a:p>
            <a:pPr marL="630238" lvl="0" indent="-501650" algn="just">
              <a:lnSpc>
                <a:spcPct val="100000"/>
              </a:lnSpc>
              <a:spcBef>
                <a:spcPts val="0"/>
              </a:spcBef>
              <a:spcAft>
                <a:spcPts val="600"/>
              </a:spcAft>
              <a:buFont typeface="Wingdings" panose="05000000000000000000" pitchFamily="2" charset="2"/>
              <a:buChar char="Ø"/>
            </a:pPr>
            <a:endParaRPr lang="en-GB" sz="2200" dirty="0">
              <a:latin typeface="Arial" panose="020B0604020202020204" pitchFamily="34" charset="0"/>
              <a:cs typeface="Arial" panose="020B0604020202020204" pitchFamily="34" charset="0"/>
            </a:endParaRPr>
          </a:p>
          <a:p>
            <a:endParaRPr lang="en-GB" sz="2200" dirty="0">
              <a:latin typeface="Montserrat Light" panose="00000400000000000000" pitchFamily="50" charset="0"/>
            </a:endParaRPr>
          </a:p>
          <a:p>
            <a:pPr marL="0" indent="0">
              <a:buNone/>
            </a:pPr>
            <a:endParaRPr lang="en-GB" sz="1800" dirty="0">
              <a:latin typeface="Montserrat Light" panose="00000400000000000000" pitchFamily="50" charset="0"/>
            </a:endParaRPr>
          </a:p>
          <a:p>
            <a:pPr lvl="1"/>
            <a:endParaRPr lang="en-GB" sz="2200" dirty="0">
              <a:latin typeface="Montserrat Light" panose="00000400000000000000" pitchFamily="50" charset="0"/>
            </a:endParaRPr>
          </a:p>
          <a:p>
            <a:pPr marL="0" indent="0">
              <a:buNone/>
            </a:pPr>
            <a:endParaRPr lang="en-GB" sz="2200" dirty="0"/>
          </a:p>
          <a:p>
            <a:pPr marL="0" indent="0">
              <a:buNone/>
            </a:pPr>
            <a:endParaRPr lang="en-GB" sz="2200" dirty="0"/>
          </a:p>
          <a:p>
            <a:pPr marL="0" indent="0">
              <a:buNone/>
            </a:pPr>
            <a:endParaRPr lang="en-GB" dirty="0"/>
          </a:p>
          <a:p>
            <a:endParaRPr lang="en-GB" dirty="0"/>
          </a:p>
          <a:p>
            <a:pPr lvl="1"/>
            <a:endParaRPr lang="en-GB" dirty="0"/>
          </a:p>
          <a:p>
            <a:endParaRPr lang="en-GB" dirty="0"/>
          </a:p>
          <a:p>
            <a:endParaRPr lang="en-GB" dirty="0"/>
          </a:p>
          <a:p>
            <a:endParaRPr lang="en-GB" dirty="0"/>
          </a:p>
        </p:txBody>
      </p:sp>
    </p:spTree>
    <p:extLst>
      <p:ext uri="{BB962C8B-B14F-4D97-AF65-F5344CB8AC3E}">
        <p14:creationId xmlns:p14="http://schemas.microsoft.com/office/powerpoint/2010/main" val="3208650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08955827-aeb1-42de-b749-f604362c41c2" origin="userSelected">
  <element uid="d69a946b-a7de-4dda-87be-dc950cd6e227" value=""/>
  <element uid="d22a3d29-269d-4c73-af87-6602e02eeefb" value=""/>
  <element uid="e3747532-42d1-43b9-8ba8-1bf45779edd5" value=""/>
</sisl>
</file>

<file path=customXml/itemProps1.xml><?xml version="1.0" encoding="utf-8"?>
<ds:datastoreItem xmlns:ds="http://schemas.openxmlformats.org/officeDocument/2006/customXml" ds:itemID="{228260EF-6FAC-44AF-A81B-6669C32862EB}">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26961</TotalTime>
  <Words>600</Words>
  <Application>Microsoft Office PowerPoint</Application>
  <PresentationFormat>Widescreen</PresentationFormat>
  <Paragraphs>226</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Montserrat ExtraBold</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issues for transport in Glasgow</dc:title>
  <dc:creator>Paton, Deborah (NS)</dc:creator>
  <cp:keywords>[OFFICIAL - SENSITIVE/Operational]</cp:keywords>
  <cp:lastModifiedBy>Slater, Gavin (NRS)</cp:lastModifiedBy>
  <cp:revision>382</cp:revision>
  <cp:lastPrinted>2024-02-27T09:32:49Z</cp:lastPrinted>
  <dcterms:created xsi:type="dcterms:W3CDTF">2019-10-04T11:18:02Z</dcterms:created>
  <dcterms:modified xsi:type="dcterms:W3CDTF">2024-10-22T15:39:10Z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c0ade75d-85ac-4b11-b958-210d6d957dd2</vt:lpwstr>
  </property>
  <property fmtid="{D5CDD505-2E9C-101B-9397-08002B2CF9AE}" pid="3" name="bjSaver">
    <vt:lpwstr>jex14kjl/Zee5v5nui44BieoOQh9Fxhl</vt:lpwstr>
  </property>
  <property fmtid="{D5CDD505-2E9C-101B-9397-08002B2CF9AE}" pid="4" name="bjDocumentSecurityLabel">
    <vt:lpwstr>OFFICIAL - SENSITIVE: Operational</vt:lpwstr>
  </property>
  <property fmtid="{D5CDD505-2E9C-101B-9397-08002B2CF9AE}" pid="5" name="gcc-meta-protectivemarking">
    <vt:lpwstr>[OFFICIAL - SENSITIVE/Operational]</vt:lpwstr>
  </property>
  <property fmtid="{D5CDD505-2E9C-101B-9397-08002B2CF9AE}" pid="6" name="bjDocumentLabelXML">
    <vt:lpwstr>&lt;?xml version="1.0" encoding="us-ascii"?&gt;&lt;sisl xmlns:xsi="http://www.w3.org/2001/XMLSchema-instance" xmlns:xsd="http://www.w3.org/2001/XMLSchema" sislVersion="0" policy="08955827-aeb1-42de-b749-f604362c41c2" origin="userSelected" xmlns="http://www.boldonj</vt:lpwstr>
  </property>
  <property fmtid="{D5CDD505-2E9C-101B-9397-08002B2CF9AE}" pid="7" name="bjDocumentLabelXML-0">
    <vt:lpwstr>ames.com/2008/01/sie/internal/label"&gt;&lt;element uid="d69a946b-a7de-4dda-87be-dc950cd6e227" value="" /&gt;&lt;element uid="d22a3d29-269d-4c73-af87-6602e02eeefb" value="" /&gt;&lt;element uid="e3747532-42d1-43b9-8ba8-1bf45779edd5" value="" /&gt;&lt;/sisl&gt;</vt:lpwstr>
  </property>
</Properties>
</file>