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theme/theme2.xml" ContentType="application/vnd.openxmlformats-officedocument.theme+xml"/>
  <Override PartName="/ppt/ink/ink1.xml" ContentType="application/inkml+xml"/>
  <Override PartName="/ppt/ink/ink2.xml" ContentType="application/inkml+xml"/>
  <Override PartName="/ppt/ink/ink3.xml" ContentType="application/inkml+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4"/>
  </p:sldMasterIdLst>
  <p:notesMasterIdLst>
    <p:notesMasterId r:id="rId24"/>
  </p:notesMasterIdLst>
  <p:sldIdLst>
    <p:sldId id="256" r:id="rId5"/>
    <p:sldId id="258" r:id="rId6"/>
    <p:sldId id="260" r:id="rId7"/>
    <p:sldId id="261" r:id="rId8"/>
    <p:sldId id="262" r:id="rId9"/>
    <p:sldId id="263" r:id="rId10"/>
    <p:sldId id="266" r:id="rId11"/>
    <p:sldId id="259" r:id="rId12"/>
    <p:sldId id="264" r:id="rId13"/>
    <p:sldId id="275" r:id="rId14"/>
    <p:sldId id="265" r:id="rId15"/>
    <p:sldId id="274" r:id="rId16"/>
    <p:sldId id="268" r:id="rId17"/>
    <p:sldId id="267" r:id="rId18"/>
    <p:sldId id="270" r:id="rId19"/>
    <p:sldId id="273" r:id="rId20"/>
    <p:sldId id="271" r:id="rId21"/>
    <p:sldId id="272" r:id="rId22"/>
    <p:sldId id="257" r:id="rId23"/>
  </p:sldIdLst>
  <p:sldSz cx="12192000" cy="6858000"/>
  <p:notesSz cx="6858000" cy="9144000"/>
  <p:defaultTextStyle>
    <a:defPPr>
      <a:defRPr lang="en-GB"/>
    </a:defPPr>
    <a:lvl1pPr algn="l" rtl="0" eaLnBrk="0" fontAlgn="base" hangingPunct="0">
      <a:spcBef>
        <a:spcPct val="0"/>
      </a:spcBef>
      <a:spcAft>
        <a:spcPct val="0"/>
      </a:spcAft>
      <a:defRPr sz="2400" kern="1200">
        <a:solidFill>
          <a:schemeClr val="tx1"/>
        </a:solidFill>
        <a:latin typeface="Times" panose="02020603050405020304" pitchFamily="18" charset="0"/>
        <a:ea typeface="ＭＳ Ｐゴシック" panose="020B0600070205080204" pitchFamily="34" charset="-128"/>
        <a:cs typeface="+mn-cs"/>
      </a:defRPr>
    </a:lvl1pPr>
    <a:lvl2pPr marL="457200" algn="l" rtl="0" eaLnBrk="0" fontAlgn="base" hangingPunct="0">
      <a:spcBef>
        <a:spcPct val="0"/>
      </a:spcBef>
      <a:spcAft>
        <a:spcPct val="0"/>
      </a:spcAft>
      <a:defRPr sz="2400" kern="1200">
        <a:solidFill>
          <a:schemeClr val="tx1"/>
        </a:solidFill>
        <a:latin typeface="Times" panose="02020603050405020304" pitchFamily="18" charset="0"/>
        <a:ea typeface="ＭＳ Ｐゴシック" panose="020B0600070205080204" pitchFamily="34" charset="-128"/>
        <a:cs typeface="+mn-cs"/>
      </a:defRPr>
    </a:lvl2pPr>
    <a:lvl3pPr marL="914400" algn="l" rtl="0" eaLnBrk="0" fontAlgn="base" hangingPunct="0">
      <a:spcBef>
        <a:spcPct val="0"/>
      </a:spcBef>
      <a:spcAft>
        <a:spcPct val="0"/>
      </a:spcAft>
      <a:defRPr sz="2400" kern="1200">
        <a:solidFill>
          <a:schemeClr val="tx1"/>
        </a:solidFill>
        <a:latin typeface="Times" panose="02020603050405020304" pitchFamily="18" charset="0"/>
        <a:ea typeface="ＭＳ Ｐゴシック" panose="020B0600070205080204" pitchFamily="34" charset="-128"/>
        <a:cs typeface="+mn-cs"/>
      </a:defRPr>
    </a:lvl3pPr>
    <a:lvl4pPr marL="1371600" algn="l" rtl="0" eaLnBrk="0" fontAlgn="base" hangingPunct="0">
      <a:spcBef>
        <a:spcPct val="0"/>
      </a:spcBef>
      <a:spcAft>
        <a:spcPct val="0"/>
      </a:spcAft>
      <a:defRPr sz="2400" kern="1200">
        <a:solidFill>
          <a:schemeClr val="tx1"/>
        </a:solidFill>
        <a:latin typeface="Times" panose="02020603050405020304" pitchFamily="18" charset="0"/>
        <a:ea typeface="ＭＳ Ｐゴシック" panose="020B0600070205080204" pitchFamily="34" charset="-128"/>
        <a:cs typeface="+mn-cs"/>
      </a:defRPr>
    </a:lvl4pPr>
    <a:lvl5pPr marL="1828800" algn="l" rtl="0" eaLnBrk="0" fontAlgn="base" hangingPunct="0">
      <a:spcBef>
        <a:spcPct val="0"/>
      </a:spcBef>
      <a:spcAft>
        <a:spcPct val="0"/>
      </a:spcAft>
      <a:defRPr sz="2400" kern="1200">
        <a:solidFill>
          <a:schemeClr val="tx1"/>
        </a:solidFill>
        <a:latin typeface="Times" panose="02020603050405020304" pitchFamily="18" charset="0"/>
        <a:ea typeface="ＭＳ Ｐゴシック" panose="020B0600070205080204" pitchFamily="34" charset="-128"/>
        <a:cs typeface="+mn-cs"/>
      </a:defRPr>
    </a:lvl5pPr>
    <a:lvl6pPr marL="2286000" algn="l" defTabSz="914400" rtl="0" eaLnBrk="1" latinLnBrk="0" hangingPunct="1">
      <a:defRPr sz="2400" kern="1200">
        <a:solidFill>
          <a:schemeClr val="tx1"/>
        </a:solidFill>
        <a:latin typeface="Times" panose="02020603050405020304" pitchFamily="18" charset="0"/>
        <a:ea typeface="ＭＳ Ｐゴシック" panose="020B0600070205080204" pitchFamily="34" charset="-128"/>
        <a:cs typeface="+mn-cs"/>
      </a:defRPr>
    </a:lvl6pPr>
    <a:lvl7pPr marL="2743200" algn="l" defTabSz="914400" rtl="0" eaLnBrk="1" latinLnBrk="0" hangingPunct="1">
      <a:defRPr sz="2400" kern="1200">
        <a:solidFill>
          <a:schemeClr val="tx1"/>
        </a:solidFill>
        <a:latin typeface="Times" panose="02020603050405020304" pitchFamily="18" charset="0"/>
        <a:ea typeface="ＭＳ Ｐゴシック" panose="020B0600070205080204" pitchFamily="34" charset="-128"/>
        <a:cs typeface="+mn-cs"/>
      </a:defRPr>
    </a:lvl7pPr>
    <a:lvl8pPr marL="3200400" algn="l" defTabSz="914400" rtl="0" eaLnBrk="1" latinLnBrk="0" hangingPunct="1">
      <a:defRPr sz="2400" kern="1200">
        <a:solidFill>
          <a:schemeClr val="tx1"/>
        </a:solidFill>
        <a:latin typeface="Times" panose="02020603050405020304" pitchFamily="18" charset="0"/>
        <a:ea typeface="ＭＳ Ｐゴシック" panose="020B0600070205080204" pitchFamily="34" charset="-128"/>
        <a:cs typeface="+mn-cs"/>
      </a:defRPr>
    </a:lvl8pPr>
    <a:lvl9pPr marL="3657600" algn="l" defTabSz="914400" rtl="0" eaLnBrk="1" latinLnBrk="0" hangingPunct="1">
      <a:defRPr sz="2400" kern="1200">
        <a:solidFill>
          <a:schemeClr val="tx1"/>
        </a:solidFill>
        <a:latin typeface="Times" panose="02020603050405020304" pitchFamily="18" charset="0"/>
        <a:ea typeface="ＭＳ Ｐゴシック" panose="020B0600070205080204" pitchFamily="34" charset="-128"/>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7DB9F"/>
    <a:srgbClr val="EDA80B"/>
    <a:srgbClr val="07358A"/>
    <a:srgbClr val="D5D9ED"/>
    <a:srgbClr val="BBE0E3"/>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993" autoAdjust="0"/>
    <p:restoredTop sz="94660"/>
  </p:normalViewPr>
  <p:slideViewPr>
    <p:cSldViewPr>
      <p:cViewPr varScale="1">
        <p:scale>
          <a:sx n="114" d="100"/>
          <a:sy n="114" d="100"/>
        </p:scale>
        <p:origin x="360" y="10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customXml" Target="../customXml/item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diagrams/colors1.xml><?xml version="1.0" encoding="utf-8"?>
<dgm:colorsDef xmlns:dgm="http://schemas.openxmlformats.org/drawingml/2006/diagram" xmlns:a="http://schemas.openxmlformats.org/drawingml/2006/main" uniqueId="urn:microsoft.com/office/officeart/2005/8/colors/accent0_3">
  <dgm:title val=""/>
  <dgm:desc val=""/>
  <dgm:catLst>
    <dgm:cat type="mainScheme" pri="10300"/>
  </dgm:catLst>
  <dgm:styleLbl name="node0">
    <dgm:fillClrLst meth="repeat">
      <a:schemeClr val="dk2"/>
    </dgm:fillClrLst>
    <dgm:linClrLst meth="repeat">
      <a:schemeClr val="lt2"/>
    </dgm:linClrLst>
    <dgm:effectClrLst/>
    <dgm:txLinClrLst/>
    <dgm:txFillClrLst/>
    <dgm:txEffectClrLst/>
  </dgm:styleLbl>
  <dgm:styleLbl name="alignNode1">
    <dgm:fillClrLst meth="repeat">
      <a:schemeClr val="dk2"/>
    </dgm:fillClrLst>
    <dgm:linClrLst meth="repeat">
      <a:schemeClr val="dk2"/>
    </dgm:linClrLst>
    <dgm:effectClrLst/>
    <dgm:txLinClrLst/>
    <dgm:txFillClrLst/>
    <dgm:txEffectClrLst/>
  </dgm:styleLbl>
  <dgm:styleLbl name="node1">
    <dgm:fillClrLst meth="repeat">
      <a:schemeClr val="dk2"/>
    </dgm:fillClrLst>
    <dgm:linClrLst meth="repeat">
      <a:schemeClr val="lt2"/>
    </dgm:linClrLst>
    <dgm:effectClrLst/>
    <dgm:txLinClrLst/>
    <dgm:txFillClrLst/>
    <dgm:txEffectClrLst/>
  </dgm:styleLbl>
  <dgm:styleLbl name="lnNode1">
    <dgm:fillClrLst meth="repeat">
      <a:schemeClr val="dk2"/>
    </dgm:fillClrLst>
    <dgm:linClrLst meth="repeat">
      <a:schemeClr val="lt2"/>
    </dgm:linClrLst>
    <dgm:effectClrLst/>
    <dgm:txLinClrLst/>
    <dgm:txFillClrLst/>
    <dgm:txEffectClrLst/>
  </dgm:styleLbl>
  <dgm:styleLbl name="vennNode1">
    <dgm:fillClrLst meth="repeat">
      <a:schemeClr val="dk2">
        <a:alpha val="50000"/>
      </a:schemeClr>
    </dgm:fillClrLst>
    <dgm:linClrLst meth="repeat">
      <a:schemeClr val="lt2"/>
    </dgm:linClrLst>
    <dgm:effectClrLst/>
    <dgm:txLinClrLst/>
    <dgm:txFillClrLst/>
    <dgm:txEffectClrLst/>
  </dgm:styleLbl>
  <dgm:styleLbl name="node2">
    <dgm:fillClrLst meth="repeat">
      <a:schemeClr val="dk2"/>
    </dgm:fillClrLst>
    <dgm:linClrLst meth="repeat">
      <a:schemeClr val="lt2"/>
    </dgm:linClrLst>
    <dgm:effectClrLst/>
    <dgm:txLinClrLst/>
    <dgm:txFillClrLst/>
    <dgm:txEffectClrLst/>
  </dgm:styleLbl>
  <dgm:styleLbl name="node3">
    <dgm:fillClrLst meth="repeat">
      <a:schemeClr val="dk2"/>
    </dgm:fillClrLst>
    <dgm:linClrLst meth="repeat">
      <a:schemeClr val="lt2"/>
    </dgm:linClrLst>
    <dgm:effectClrLst/>
    <dgm:txLinClrLst/>
    <dgm:txFillClrLst/>
    <dgm:txEffectClrLst/>
  </dgm:styleLbl>
  <dgm:styleLbl name="node4">
    <dgm:fillClrLst meth="repeat">
      <a:schemeClr val="dk2"/>
    </dgm:fillClrLst>
    <dgm:linClrLst meth="repeat">
      <a:schemeClr val="lt2"/>
    </dgm:linClrLst>
    <dgm:effectClrLst/>
    <dgm:txLinClrLst/>
    <dgm:txFillClrLst/>
    <dgm:txEffectClrLst/>
  </dgm:styleLbl>
  <dgm:styleLbl name="fgImgPlace1">
    <dgm:fillClrLst meth="repeat">
      <a:schemeClr val="dk2">
        <a:tint val="50000"/>
      </a:schemeClr>
    </dgm:fillClrLst>
    <dgm:linClrLst meth="repeat">
      <a:schemeClr val="lt2"/>
    </dgm:linClrLst>
    <dgm:effectClrLst/>
    <dgm:txLinClrLst/>
    <dgm:txFillClrLst meth="repeat">
      <a:schemeClr val="lt2"/>
    </dgm:txFillClrLst>
    <dgm:txEffectClrLst/>
  </dgm:styleLbl>
  <dgm:styleLbl name="align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bgImgPlace1">
    <dgm:fillClrLst meth="repeat">
      <a:schemeClr val="dk2">
        <a:tint val="50000"/>
      </a:schemeClr>
    </dgm:fillClrLst>
    <dgm:linClrLst meth="repeat">
      <a:schemeClr val="dk2">
        <a:shade val="80000"/>
      </a:schemeClr>
    </dgm:linClrLst>
    <dgm:effectClrLst/>
    <dgm:txLinClrLst/>
    <dgm:txFillClrLst meth="repeat">
      <a:schemeClr val="lt2"/>
    </dgm:txFillClrLst>
    <dgm:txEffectClrLst/>
  </dgm:styleLbl>
  <dgm:styleLbl name="sibTrans2D1">
    <dgm:fillClrLst meth="repeat">
      <a:schemeClr val="dk2">
        <a:tint val="60000"/>
      </a:schemeClr>
    </dgm:fillClrLst>
    <dgm:linClrLst meth="repeat">
      <a:schemeClr val="dk2">
        <a:tint val="60000"/>
      </a:schemeClr>
    </dgm:linClrLst>
    <dgm:effectClrLst/>
    <dgm:txLinClrLst/>
    <dgm:txFillClrLst/>
    <dgm:txEffectClrLst/>
  </dgm:styleLbl>
  <dgm:styleLbl name="fgSibTrans2D1">
    <dgm:fillClrLst meth="repeat">
      <a:schemeClr val="dk2">
        <a:tint val="60000"/>
      </a:schemeClr>
    </dgm:fillClrLst>
    <dgm:linClrLst meth="repeat">
      <a:schemeClr val="dk2">
        <a:tint val="60000"/>
      </a:schemeClr>
    </dgm:linClrLst>
    <dgm:effectClrLst/>
    <dgm:txLinClrLst/>
    <dgm:txFillClrLst/>
    <dgm:txEffectClrLst/>
  </dgm:styleLbl>
  <dgm:styleLbl name="bgSibTrans2D1">
    <dgm:fillClrLst meth="repeat">
      <a:schemeClr val="dk2">
        <a:tint val="60000"/>
      </a:schemeClr>
    </dgm:fillClrLst>
    <dgm:linClrLst meth="repeat">
      <a:schemeClr val="dk2">
        <a:tint val="60000"/>
      </a:schemeClr>
    </dgm:linClrLst>
    <dgm:effectClrLst/>
    <dgm:txLinClrLst/>
    <dgm:txFillClrLst/>
    <dgm:txEffectClrLst/>
  </dgm:styleLbl>
  <dgm:styleLbl name="sibTrans1D1">
    <dgm:fillClrLst meth="repeat">
      <a:schemeClr val="dk2"/>
    </dgm:fillClrLst>
    <dgm:linClrLst meth="repeat">
      <a:schemeClr val="dk2"/>
    </dgm:linClrLst>
    <dgm:effectClrLst/>
    <dgm:txLinClrLst/>
    <dgm:txFillClrLst meth="repeat">
      <a:schemeClr val="lt2"/>
    </dgm:txFillClrLst>
    <dgm:txEffectClrLst/>
  </dgm:styleLbl>
  <dgm:styleLbl name="callout">
    <dgm:fillClrLst meth="repeat">
      <a:schemeClr val="dk2"/>
    </dgm:fillClrLst>
    <dgm:linClrLst meth="repeat">
      <a:schemeClr val="dk2">
        <a:tint val="50000"/>
      </a:schemeClr>
    </dgm:linClrLst>
    <dgm:effectClrLst/>
    <dgm:txLinClrLst/>
    <dgm:txFillClrLst meth="repeat">
      <a:schemeClr val="lt2"/>
    </dgm:txFillClrLst>
    <dgm:txEffectClrLst/>
  </dgm:styleLbl>
  <dgm:styleLbl name="asst0">
    <dgm:fillClrLst meth="repeat">
      <a:schemeClr val="dk2"/>
    </dgm:fillClrLst>
    <dgm:linClrLst meth="repeat">
      <a:schemeClr val="lt2"/>
    </dgm:linClrLst>
    <dgm:effectClrLst/>
    <dgm:txLinClrLst/>
    <dgm:txFillClrLst/>
    <dgm:txEffectClrLst/>
  </dgm:styleLbl>
  <dgm:styleLbl name="asst1">
    <dgm:fillClrLst meth="repeat">
      <a:schemeClr val="dk2"/>
    </dgm:fillClrLst>
    <dgm:linClrLst meth="repeat">
      <a:schemeClr val="lt2"/>
    </dgm:linClrLst>
    <dgm:effectClrLst/>
    <dgm:txLinClrLst/>
    <dgm:txFillClrLst/>
    <dgm:txEffectClrLst/>
  </dgm:styleLbl>
  <dgm:styleLbl name="asst2">
    <dgm:fillClrLst meth="repeat">
      <a:schemeClr val="dk2"/>
    </dgm:fillClrLst>
    <dgm:linClrLst meth="repeat">
      <a:schemeClr val="lt2"/>
    </dgm:linClrLst>
    <dgm:effectClrLst/>
    <dgm:txLinClrLst/>
    <dgm:txFillClrLst/>
    <dgm:txEffectClrLst/>
  </dgm:styleLbl>
  <dgm:styleLbl name="asst3">
    <dgm:fillClrLst meth="repeat">
      <a:schemeClr val="dk2"/>
    </dgm:fillClrLst>
    <dgm:linClrLst meth="repeat">
      <a:schemeClr val="lt2"/>
    </dgm:linClrLst>
    <dgm:effectClrLst/>
    <dgm:txLinClrLst/>
    <dgm:txFillClrLst/>
    <dgm:txEffectClrLst/>
  </dgm:styleLbl>
  <dgm:styleLbl name="asst4">
    <dgm:fillClrLst meth="repeat">
      <a:schemeClr val="dk2"/>
    </dgm:fillClrLst>
    <dgm:linClrLst meth="repeat">
      <a:schemeClr val="lt2"/>
    </dgm:linClrLst>
    <dgm:effectClrLst/>
    <dgm:txLinClrLst/>
    <dgm:txFillClrLst/>
    <dgm:txEffectClrLst/>
  </dgm:styleLbl>
  <dgm:styleLbl name="parChTrans2D1">
    <dgm:fillClrLst meth="repeat">
      <a:schemeClr val="dk2">
        <a:tint val="60000"/>
      </a:schemeClr>
    </dgm:fillClrLst>
    <dgm:linClrLst meth="repeat">
      <a:schemeClr val="dk2">
        <a:tint val="60000"/>
      </a:schemeClr>
    </dgm:linClrLst>
    <dgm:effectClrLst/>
    <dgm:txLinClrLst/>
    <dgm:txFillClrLst meth="repeat">
      <a:schemeClr val="lt2"/>
    </dgm:txFillClrLst>
    <dgm:txEffectClrLst/>
  </dgm:styleLbl>
  <dgm:styleLbl name="parChTrans2D2">
    <dgm:fillClrLst meth="repeat">
      <a:schemeClr val="dk2"/>
    </dgm:fillClrLst>
    <dgm:linClrLst meth="repeat">
      <a:schemeClr val="dk2"/>
    </dgm:linClrLst>
    <dgm:effectClrLst/>
    <dgm:txLinClrLst/>
    <dgm:txFillClrLst meth="repeat">
      <a:schemeClr val="lt2"/>
    </dgm:txFillClrLst>
    <dgm:txEffectClrLst/>
  </dgm:styleLbl>
  <dgm:styleLbl name="parChTrans2D3">
    <dgm:fillClrLst meth="repeat">
      <a:schemeClr val="dk2"/>
    </dgm:fillClrLst>
    <dgm:linClrLst meth="repeat">
      <a:schemeClr val="dk2"/>
    </dgm:linClrLst>
    <dgm:effectClrLst/>
    <dgm:txLinClrLst/>
    <dgm:txFillClrLst meth="repeat">
      <a:schemeClr val="lt2"/>
    </dgm:txFillClrLst>
    <dgm:txEffectClrLst/>
  </dgm:styleLbl>
  <dgm:styleLbl name="parChTrans2D4">
    <dgm:fillClrLst meth="repeat">
      <a:schemeClr val="dk2"/>
    </dgm:fillClrLst>
    <dgm:linClrLst meth="repeat">
      <a:schemeClr val="dk2"/>
    </dgm:linClrLst>
    <dgm:effectClrLst/>
    <dgm:txLinClrLst/>
    <dgm:txFillClrLst meth="repeat">
      <a:schemeClr val="lt2"/>
    </dgm:txFillClrLst>
    <dgm:txEffectClrLst/>
  </dgm:styleLbl>
  <dgm:styleLbl name="parChTrans1D1">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2">
    <dgm:fillClrLst meth="repeat">
      <a:schemeClr val="dk2"/>
    </dgm:fillClrLst>
    <dgm:linClrLst meth="repeat">
      <a:schemeClr val="dk2">
        <a:shade val="60000"/>
      </a:schemeClr>
    </dgm:linClrLst>
    <dgm:effectClrLst/>
    <dgm:txLinClrLst/>
    <dgm:txFillClrLst meth="repeat">
      <a:schemeClr val="tx1"/>
    </dgm:txFillClrLst>
    <dgm:txEffectClrLst/>
  </dgm:styleLbl>
  <dgm:styleLbl name="parChTrans1D3">
    <dgm:fillClrLst meth="repeat">
      <a:schemeClr val="dk2"/>
    </dgm:fillClrLst>
    <dgm:linClrLst meth="repeat">
      <a:schemeClr val="dk2">
        <a:shade val="80000"/>
      </a:schemeClr>
    </dgm:linClrLst>
    <dgm:effectClrLst/>
    <dgm:txLinClrLst/>
    <dgm:txFillClrLst meth="repeat">
      <a:schemeClr val="tx1"/>
    </dgm:txFillClrLst>
    <dgm:txEffectClrLst/>
  </dgm:styleLbl>
  <dgm:styleLbl name="parChTrans1D4">
    <dgm:fillClrLst meth="repeat">
      <a:schemeClr val="dk2"/>
    </dgm:fillClrLst>
    <dgm:linClrLst meth="repeat">
      <a:schemeClr val="dk2">
        <a:shade val="80000"/>
      </a:schemeClr>
    </dgm:linClrLst>
    <dgm:effectClrLst/>
    <dgm:txLinClrLst/>
    <dgm:txFillClrLst meth="repeat">
      <a:schemeClr val="tx1"/>
    </dgm:txFillClrLst>
    <dgm:txEffectClrLst/>
  </dgm:styleLbl>
  <dgm:styleLbl name="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conF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align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trAlignAcc1">
    <dgm:fillClrLst meth="repeat">
      <a:schemeClr val="lt2">
        <a:alpha val="40000"/>
      </a:schemeClr>
    </dgm:fillClrLst>
    <dgm:linClrLst meth="repeat">
      <a:schemeClr val="dk2"/>
    </dgm:linClrLst>
    <dgm:effectClrLst/>
    <dgm:txLinClrLst/>
    <dgm:txFillClrLst meth="repeat">
      <a:schemeClr val="dk1"/>
    </dgm:txFillClrLst>
    <dgm:txEffectClrLst/>
  </dgm:styleLbl>
  <dgm:styleLbl name="bgAcc1">
    <dgm:fillClrLst meth="repeat">
      <a:schemeClr val="lt2">
        <a:alpha val="90000"/>
      </a:schemeClr>
    </dgm:fillClrLst>
    <dgm:linClrLst meth="repeat">
      <a:schemeClr val="dk2"/>
    </dgm:linClrLst>
    <dgm:effectClrLst/>
    <dgm:txLinClrLst/>
    <dgm:txFillClrLst meth="repeat">
      <a:schemeClr val="dk1"/>
    </dgm:txFillClrLst>
    <dgm:txEffectClrLst/>
  </dgm:styleLbl>
  <dgm:styleLbl name="solidFgAcc1">
    <dgm:fillClrLst meth="repeat">
      <a:schemeClr val="lt2"/>
    </dgm:fillClrLst>
    <dgm:linClrLst meth="repeat">
      <a:schemeClr val="dk2"/>
    </dgm:linClrLst>
    <dgm:effectClrLst/>
    <dgm:txLinClrLst/>
    <dgm:txFillClrLst meth="repeat">
      <a:schemeClr val="dk1"/>
    </dgm:txFillClrLst>
    <dgm:txEffectClrLst/>
  </dgm:styleLbl>
  <dgm:styleLbl name="solidAlignAcc1">
    <dgm:fillClrLst meth="repeat">
      <a:schemeClr val="lt2"/>
    </dgm:fillClrLst>
    <dgm:linClrLst meth="repeat">
      <a:schemeClr val="dk2"/>
    </dgm:linClrLst>
    <dgm:effectClrLst/>
    <dgm:txLinClrLst/>
    <dgm:txFillClrLst meth="repeat">
      <a:schemeClr val="dk1"/>
    </dgm:txFillClrLst>
    <dgm:txEffectClrLst/>
  </dgm:styleLbl>
  <dgm:styleLbl name="solidBgAcc1">
    <dgm:fillClrLst meth="repeat">
      <a:schemeClr val="lt2"/>
    </dgm:fillClrLst>
    <dgm:linClrLst meth="repeat">
      <a:schemeClr val="dk2"/>
    </dgm:linClrLst>
    <dgm:effectClrLst/>
    <dgm:txLinClrLst/>
    <dgm:txFillClrLst meth="repeat">
      <a:schemeClr val="dk1"/>
    </dgm:txFillClrLst>
    <dgm:txEffectClrLst/>
  </dgm:styleLbl>
  <dgm:styleLbl name="f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align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bgAccFollowNode1">
    <dgm:fillClrLst meth="repeat">
      <a:schemeClr val="dk2">
        <a:alpha val="90000"/>
        <a:tint val="40000"/>
      </a:schemeClr>
    </dgm:fillClrLst>
    <dgm:linClrLst meth="repeat">
      <a:schemeClr val="dk2">
        <a:alpha val="90000"/>
        <a:tint val="40000"/>
      </a:schemeClr>
    </dgm:linClrLst>
    <dgm:effectClrLst/>
    <dgm:txLinClrLst/>
    <dgm:txFillClrLst meth="repeat">
      <a:schemeClr val="dk1"/>
    </dgm:txFillClrLst>
    <dgm:txEffectClrLst/>
  </dgm:styleLbl>
  <dgm:styleLbl name="fgAcc0">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2">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3">
    <dgm:fillClrLst meth="repeat">
      <a:schemeClr val="lt2">
        <a:alpha val="90000"/>
      </a:schemeClr>
    </dgm:fillClrLst>
    <dgm:linClrLst meth="repeat">
      <a:schemeClr val="dk2"/>
    </dgm:linClrLst>
    <dgm:effectClrLst/>
    <dgm:txLinClrLst/>
    <dgm:txFillClrLst meth="repeat">
      <a:schemeClr val="dk1"/>
    </dgm:txFillClrLst>
    <dgm:txEffectClrLst/>
  </dgm:styleLbl>
  <dgm:styleLbl name="fgAcc4">
    <dgm:fillClrLst meth="repeat">
      <a:schemeClr val="lt2">
        <a:alpha val="90000"/>
      </a:schemeClr>
    </dgm:fillClrLst>
    <dgm:linClrLst meth="repeat">
      <a:schemeClr val="dk2"/>
    </dgm:linClrLst>
    <dgm:effectClrLst/>
    <dgm:txLinClrLst/>
    <dgm:txFillClrLst meth="repeat">
      <a:schemeClr val="dk1"/>
    </dgm:txFillClrLst>
    <dgm:txEffectClrLst/>
  </dgm:styleLbl>
  <dgm:styleLbl name="bgShp">
    <dgm:fillClrLst meth="repeat">
      <a:schemeClr val="dk2">
        <a:tint val="40000"/>
      </a:schemeClr>
    </dgm:fillClrLst>
    <dgm:linClrLst meth="repeat">
      <a:schemeClr val="dk2"/>
    </dgm:linClrLst>
    <dgm:effectClrLst/>
    <dgm:txLinClrLst/>
    <dgm:txFillClrLst meth="repeat">
      <a:schemeClr val="dk1"/>
    </dgm:txFillClrLst>
    <dgm:txEffectClrLst/>
  </dgm:styleLbl>
  <dgm:styleLbl name="dkBgShp">
    <dgm:fillClrLst meth="repeat">
      <a:schemeClr val="dk2">
        <a:shade val="80000"/>
      </a:schemeClr>
    </dgm:fillClrLst>
    <dgm:linClrLst meth="repeat">
      <a:schemeClr val="dk2"/>
    </dgm:linClrLst>
    <dgm:effectClrLst/>
    <dgm:txLinClrLst/>
    <dgm:txFillClrLst meth="repeat">
      <a:schemeClr val="lt1"/>
    </dgm:txFillClrLst>
    <dgm:txEffectClrLst/>
  </dgm:styleLbl>
  <dgm:styleLbl name="trBgShp">
    <dgm:fillClrLst meth="repeat">
      <a:schemeClr val="dk2">
        <a:tint val="50000"/>
        <a:alpha val="40000"/>
      </a:schemeClr>
    </dgm:fillClrLst>
    <dgm:linClrLst meth="repeat">
      <a:schemeClr val="dk2"/>
    </dgm:linClrLst>
    <dgm:effectClrLst/>
    <dgm:txLinClrLst/>
    <dgm:txFillClrLst meth="repeat">
      <a:schemeClr val="lt1"/>
    </dgm:txFillClrLst>
    <dgm:txEffectClrLst/>
  </dgm:styleLbl>
  <dgm:styleLbl name="fgShp">
    <dgm:fillClrLst meth="repeat">
      <a:schemeClr val="dk2">
        <a:tint val="60000"/>
      </a:schemeClr>
    </dgm:fillClrLst>
    <dgm:linClrLst meth="repeat">
      <a:schemeClr val="lt2"/>
    </dgm:linClrLst>
    <dgm:effectClrLst/>
    <dgm:txLinClrLst/>
    <dgm:txFillClrLst meth="repeat">
      <a:schemeClr val="dk1"/>
    </dgm:txFillClrLst>
    <dgm:txEffectClrLst/>
  </dgm:styleLbl>
  <dgm:styleLbl name="revTx">
    <dgm:fillClrLst meth="repeat">
      <a:schemeClr val="lt2">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BE7860-C656-488F-87EF-2DCCAE0C1EB9}" type="doc">
      <dgm:prSet loTypeId="urn:microsoft.com/office/officeart/2009/layout/CircleArrowProcess" loCatId="process" qsTypeId="urn:microsoft.com/office/officeart/2005/8/quickstyle/simple1" qsCatId="simple" csTypeId="urn:microsoft.com/office/officeart/2005/8/colors/accent0_3" csCatId="mainScheme" phldr="1"/>
      <dgm:spPr/>
      <dgm:t>
        <a:bodyPr/>
        <a:lstStyle/>
        <a:p>
          <a:endParaRPr lang="en-GB"/>
        </a:p>
      </dgm:t>
    </dgm:pt>
    <dgm:pt modelId="{EEEBE66C-CE06-45A9-99A9-114C526EFACB}">
      <dgm:prSet phldrT="[Text]"/>
      <dgm:spPr/>
      <dgm:t>
        <a:bodyPr/>
        <a:lstStyle/>
        <a:p>
          <a:r>
            <a:rPr lang="en-GB" dirty="0"/>
            <a:t>Emergency Repairs (GIA funding available with business case)</a:t>
          </a:r>
        </a:p>
      </dgm:t>
    </dgm:pt>
    <dgm:pt modelId="{A54D0CA5-AD5E-4FB7-92D7-5A0A4749E3E3}" type="parTrans" cxnId="{7593650E-9F81-40D6-9AEE-53983EE41796}">
      <dgm:prSet/>
      <dgm:spPr/>
      <dgm:t>
        <a:bodyPr/>
        <a:lstStyle/>
        <a:p>
          <a:endParaRPr lang="en-GB"/>
        </a:p>
      </dgm:t>
    </dgm:pt>
    <dgm:pt modelId="{72E4B881-9CC2-4B41-BD6A-F3BFE50F4B39}" type="sibTrans" cxnId="{7593650E-9F81-40D6-9AEE-53983EE41796}">
      <dgm:prSet/>
      <dgm:spPr/>
      <dgm:t>
        <a:bodyPr/>
        <a:lstStyle/>
        <a:p>
          <a:endParaRPr lang="en-GB"/>
        </a:p>
      </dgm:t>
    </dgm:pt>
    <dgm:pt modelId="{595F5961-2FF8-46C6-999F-F2ED512447B6}">
      <dgm:prSet phldrT="[Text]"/>
      <dgm:spPr/>
      <dgm:t>
        <a:bodyPr/>
        <a:lstStyle/>
        <a:p>
          <a:r>
            <a:rPr lang="en-GB" dirty="0"/>
            <a:t>Urgent Works – funding to be brought forward from major capital schemes (IWC Project Managing)</a:t>
          </a:r>
        </a:p>
      </dgm:t>
    </dgm:pt>
    <dgm:pt modelId="{3D88BC36-4246-463F-82EC-921D9E20DDC0}" type="parTrans" cxnId="{6E7EC03F-7B40-41B9-8EBD-A413C41AA895}">
      <dgm:prSet/>
      <dgm:spPr/>
      <dgm:t>
        <a:bodyPr/>
        <a:lstStyle/>
        <a:p>
          <a:endParaRPr lang="en-GB"/>
        </a:p>
      </dgm:t>
    </dgm:pt>
    <dgm:pt modelId="{DDA6AAC1-74E8-4232-9D87-8C31A97879BE}" type="sibTrans" cxnId="{6E7EC03F-7B40-41B9-8EBD-A413C41AA895}">
      <dgm:prSet/>
      <dgm:spPr/>
      <dgm:t>
        <a:bodyPr/>
        <a:lstStyle/>
        <a:p>
          <a:endParaRPr lang="en-GB"/>
        </a:p>
      </dgm:t>
    </dgm:pt>
    <dgm:pt modelId="{13F5F025-636C-40A9-ABE4-21558A97FD8B}">
      <dgm:prSet phldrT="[Text]"/>
      <dgm:spPr/>
      <dgm:t>
        <a:bodyPr/>
        <a:lstStyle/>
        <a:p>
          <a:r>
            <a:rPr lang="en-GB" dirty="0"/>
            <a:t>Capital Works (EA&amp; IWC Partnership programme of works 5 years away)</a:t>
          </a:r>
        </a:p>
      </dgm:t>
    </dgm:pt>
    <dgm:pt modelId="{E94B6A66-D286-4E49-A90E-18EEF2B960AF}" type="parTrans" cxnId="{608A8994-A170-4EE5-A808-08928EBE0BB6}">
      <dgm:prSet/>
      <dgm:spPr/>
      <dgm:t>
        <a:bodyPr/>
        <a:lstStyle/>
        <a:p>
          <a:endParaRPr lang="en-GB"/>
        </a:p>
      </dgm:t>
    </dgm:pt>
    <dgm:pt modelId="{D31E4336-8893-4C63-8E0F-0CE97902DA69}" type="sibTrans" cxnId="{608A8994-A170-4EE5-A808-08928EBE0BB6}">
      <dgm:prSet/>
      <dgm:spPr/>
      <dgm:t>
        <a:bodyPr/>
        <a:lstStyle/>
        <a:p>
          <a:endParaRPr lang="en-GB"/>
        </a:p>
      </dgm:t>
    </dgm:pt>
    <dgm:pt modelId="{7C895D00-EFF6-480B-8B02-DC81B545A777}" type="pres">
      <dgm:prSet presAssocID="{0ABE7860-C656-488F-87EF-2DCCAE0C1EB9}" presName="Name0" presStyleCnt="0">
        <dgm:presLayoutVars>
          <dgm:chMax val="7"/>
          <dgm:chPref val="7"/>
          <dgm:dir/>
          <dgm:animLvl val="lvl"/>
        </dgm:presLayoutVars>
      </dgm:prSet>
      <dgm:spPr/>
    </dgm:pt>
    <dgm:pt modelId="{ED919DC1-D73A-4542-B4EA-4B44EDC73073}" type="pres">
      <dgm:prSet presAssocID="{EEEBE66C-CE06-45A9-99A9-114C526EFACB}" presName="Accent1" presStyleCnt="0"/>
      <dgm:spPr/>
    </dgm:pt>
    <dgm:pt modelId="{E242F3CA-F619-48B2-8C8D-32BAB94CCA7E}" type="pres">
      <dgm:prSet presAssocID="{EEEBE66C-CE06-45A9-99A9-114C526EFACB}" presName="Accent" presStyleLbl="node1" presStyleIdx="0" presStyleCnt="3"/>
      <dgm:spPr/>
    </dgm:pt>
    <dgm:pt modelId="{AF14A386-21F4-4308-9147-3154411A0053}" type="pres">
      <dgm:prSet presAssocID="{EEEBE66C-CE06-45A9-99A9-114C526EFACB}" presName="Parent1" presStyleLbl="revTx" presStyleIdx="0" presStyleCnt="3">
        <dgm:presLayoutVars>
          <dgm:chMax val="1"/>
          <dgm:chPref val="1"/>
          <dgm:bulletEnabled val="1"/>
        </dgm:presLayoutVars>
      </dgm:prSet>
      <dgm:spPr/>
    </dgm:pt>
    <dgm:pt modelId="{06627299-FC31-4C3B-9FC9-FE891744BFBC}" type="pres">
      <dgm:prSet presAssocID="{595F5961-2FF8-46C6-999F-F2ED512447B6}" presName="Accent2" presStyleCnt="0"/>
      <dgm:spPr/>
    </dgm:pt>
    <dgm:pt modelId="{7B53C4F4-04BF-4546-827E-95B796702BCE}" type="pres">
      <dgm:prSet presAssocID="{595F5961-2FF8-46C6-999F-F2ED512447B6}" presName="Accent" presStyleLbl="node1" presStyleIdx="1" presStyleCnt="3"/>
      <dgm:spPr/>
    </dgm:pt>
    <dgm:pt modelId="{A709B605-B2FB-4E77-A0C6-5E8EE51D226D}" type="pres">
      <dgm:prSet presAssocID="{595F5961-2FF8-46C6-999F-F2ED512447B6}" presName="Parent2" presStyleLbl="revTx" presStyleIdx="1" presStyleCnt="3">
        <dgm:presLayoutVars>
          <dgm:chMax val="1"/>
          <dgm:chPref val="1"/>
          <dgm:bulletEnabled val="1"/>
        </dgm:presLayoutVars>
      </dgm:prSet>
      <dgm:spPr/>
    </dgm:pt>
    <dgm:pt modelId="{552035E6-713A-40B3-9FA0-86D46EFA745E}" type="pres">
      <dgm:prSet presAssocID="{13F5F025-636C-40A9-ABE4-21558A97FD8B}" presName="Accent3" presStyleCnt="0"/>
      <dgm:spPr/>
    </dgm:pt>
    <dgm:pt modelId="{0FE0BF14-F517-4922-9431-414B9557A954}" type="pres">
      <dgm:prSet presAssocID="{13F5F025-636C-40A9-ABE4-21558A97FD8B}" presName="Accent" presStyleLbl="node1" presStyleIdx="2" presStyleCnt="3"/>
      <dgm:spPr/>
    </dgm:pt>
    <dgm:pt modelId="{1E7D5EFA-9894-46C5-8011-9173AA9C78AC}" type="pres">
      <dgm:prSet presAssocID="{13F5F025-636C-40A9-ABE4-21558A97FD8B}" presName="Parent3" presStyleLbl="revTx" presStyleIdx="2" presStyleCnt="3">
        <dgm:presLayoutVars>
          <dgm:chMax val="1"/>
          <dgm:chPref val="1"/>
          <dgm:bulletEnabled val="1"/>
        </dgm:presLayoutVars>
      </dgm:prSet>
      <dgm:spPr/>
    </dgm:pt>
  </dgm:ptLst>
  <dgm:cxnLst>
    <dgm:cxn modelId="{7593650E-9F81-40D6-9AEE-53983EE41796}" srcId="{0ABE7860-C656-488F-87EF-2DCCAE0C1EB9}" destId="{EEEBE66C-CE06-45A9-99A9-114C526EFACB}" srcOrd="0" destOrd="0" parTransId="{A54D0CA5-AD5E-4FB7-92D7-5A0A4749E3E3}" sibTransId="{72E4B881-9CC2-4B41-BD6A-F3BFE50F4B39}"/>
    <dgm:cxn modelId="{6E7EC03F-7B40-41B9-8EBD-A413C41AA895}" srcId="{0ABE7860-C656-488F-87EF-2DCCAE0C1EB9}" destId="{595F5961-2FF8-46C6-999F-F2ED512447B6}" srcOrd="1" destOrd="0" parTransId="{3D88BC36-4246-463F-82EC-921D9E20DDC0}" sibTransId="{DDA6AAC1-74E8-4232-9D87-8C31A97879BE}"/>
    <dgm:cxn modelId="{F989084A-5248-4DFB-B340-FC6ABC853531}" type="presOf" srcId="{595F5961-2FF8-46C6-999F-F2ED512447B6}" destId="{A709B605-B2FB-4E77-A0C6-5E8EE51D226D}" srcOrd="0" destOrd="0" presId="urn:microsoft.com/office/officeart/2009/layout/CircleArrowProcess"/>
    <dgm:cxn modelId="{7DE80851-0DF7-4899-8871-76D922DA4883}" type="presOf" srcId="{EEEBE66C-CE06-45A9-99A9-114C526EFACB}" destId="{AF14A386-21F4-4308-9147-3154411A0053}" srcOrd="0" destOrd="0" presId="urn:microsoft.com/office/officeart/2009/layout/CircleArrowProcess"/>
    <dgm:cxn modelId="{4FB3C17C-A0EB-4B14-B1A5-4AC19FE43C40}" type="presOf" srcId="{0ABE7860-C656-488F-87EF-2DCCAE0C1EB9}" destId="{7C895D00-EFF6-480B-8B02-DC81B545A777}" srcOrd="0" destOrd="0" presId="urn:microsoft.com/office/officeart/2009/layout/CircleArrowProcess"/>
    <dgm:cxn modelId="{608A8994-A170-4EE5-A808-08928EBE0BB6}" srcId="{0ABE7860-C656-488F-87EF-2DCCAE0C1EB9}" destId="{13F5F025-636C-40A9-ABE4-21558A97FD8B}" srcOrd="2" destOrd="0" parTransId="{E94B6A66-D286-4E49-A90E-18EEF2B960AF}" sibTransId="{D31E4336-8893-4C63-8E0F-0CE97902DA69}"/>
    <dgm:cxn modelId="{F24E24D3-87F3-4521-83F4-127152613CE2}" type="presOf" srcId="{13F5F025-636C-40A9-ABE4-21558A97FD8B}" destId="{1E7D5EFA-9894-46C5-8011-9173AA9C78AC}" srcOrd="0" destOrd="0" presId="urn:microsoft.com/office/officeart/2009/layout/CircleArrowProcess"/>
    <dgm:cxn modelId="{9E028151-B980-4613-B1A2-38403C8CCDDF}" type="presParOf" srcId="{7C895D00-EFF6-480B-8B02-DC81B545A777}" destId="{ED919DC1-D73A-4542-B4EA-4B44EDC73073}" srcOrd="0" destOrd="0" presId="urn:microsoft.com/office/officeart/2009/layout/CircleArrowProcess"/>
    <dgm:cxn modelId="{D61EE510-B1AF-4194-9E34-1651576459D6}" type="presParOf" srcId="{ED919DC1-D73A-4542-B4EA-4B44EDC73073}" destId="{E242F3CA-F619-48B2-8C8D-32BAB94CCA7E}" srcOrd="0" destOrd="0" presId="urn:microsoft.com/office/officeart/2009/layout/CircleArrowProcess"/>
    <dgm:cxn modelId="{BCCECCF0-4D9C-408F-99BF-19278056A35F}" type="presParOf" srcId="{7C895D00-EFF6-480B-8B02-DC81B545A777}" destId="{AF14A386-21F4-4308-9147-3154411A0053}" srcOrd="1" destOrd="0" presId="urn:microsoft.com/office/officeart/2009/layout/CircleArrowProcess"/>
    <dgm:cxn modelId="{E14D6858-0AEE-4509-B210-5428DB9008AF}" type="presParOf" srcId="{7C895D00-EFF6-480B-8B02-DC81B545A777}" destId="{06627299-FC31-4C3B-9FC9-FE891744BFBC}" srcOrd="2" destOrd="0" presId="urn:microsoft.com/office/officeart/2009/layout/CircleArrowProcess"/>
    <dgm:cxn modelId="{7706D374-632F-44C2-8584-3F881271EA73}" type="presParOf" srcId="{06627299-FC31-4C3B-9FC9-FE891744BFBC}" destId="{7B53C4F4-04BF-4546-827E-95B796702BCE}" srcOrd="0" destOrd="0" presId="urn:microsoft.com/office/officeart/2009/layout/CircleArrowProcess"/>
    <dgm:cxn modelId="{D4DE7D25-151A-42CF-88E9-A0EE4C7B241C}" type="presParOf" srcId="{7C895D00-EFF6-480B-8B02-DC81B545A777}" destId="{A709B605-B2FB-4E77-A0C6-5E8EE51D226D}" srcOrd="3" destOrd="0" presId="urn:microsoft.com/office/officeart/2009/layout/CircleArrowProcess"/>
    <dgm:cxn modelId="{BEC12545-117E-4240-ACCF-37AE7BC367D9}" type="presParOf" srcId="{7C895D00-EFF6-480B-8B02-DC81B545A777}" destId="{552035E6-713A-40B3-9FA0-86D46EFA745E}" srcOrd="4" destOrd="0" presId="urn:microsoft.com/office/officeart/2009/layout/CircleArrowProcess"/>
    <dgm:cxn modelId="{DD6E647A-1E94-4FFD-80C1-50728242C74D}" type="presParOf" srcId="{552035E6-713A-40B3-9FA0-86D46EFA745E}" destId="{0FE0BF14-F517-4922-9431-414B9557A954}" srcOrd="0" destOrd="0" presId="urn:microsoft.com/office/officeart/2009/layout/CircleArrowProcess"/>
    <dgm:cxn modelId="{8D13A201-C70E-4DFA-A6D9-C6DDBD3A488E}" type="presParOf" srcId="{7C895D00-EFF6-480B-8B02-DC81B545A777}" destId="{1E7D5EFA-9894-46C5-8011-9173AA9C78AC}" srcOrd="5" destOrd="0" presId="urn:microsoft.com/office/officeart/2009/layout/CircleArrowProcess"/>
  </dgm:cxnLst>
  <dgm:bg/>
  <dgm:whole/>
  <dgm:extLst>
    <a:ext uri="http://schemas.microsoft.com/office/drawing/2008/diagram">
      <dsp:dataModelExt xmlns:dsp="http://schemas.microsoft.com/office/drawing/2008/diagram" relId="rId13"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242F3CA-F619-48B2-8C8D-32BAB94CCA7E}">
      <dsp:nvSpPr>
        <dsp:cNvPr id="0" name=""/>
        <dsp:cNvSpPr/>
      </dsp:nvSpPr>
      <dsp:spPr>
        <a:xfrm>
          <a:off x="1803203" y="1294847"/>
          <a:ext cx="3120591" cy="3121066"/>
        </a:xfrm>
        <a:prstGeom prst="circularArrow">
          <a:avLst>
            <a:gd name="adj1" fmla="val 10980"/>
            <a:gd name="adj2" fmla="val 1142322"/>
            <a:gd name="adj3" fmla="val 4500000"/>
            <a:gd name="adj4" fmla="val 10800000"/>
            <a:gd name="adj5" fmla="val 125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F14A386-21F4-4308-9147-3154411A0053}">
      <dsp:nvSpPr>
        <dsp:cNvPr id="0" name=""/>
        <dsp:cNvSpPr/>
      </dsp:nvSpPr>
      <dsp:spPr>
        <a:xfrm>
          <a:off x="2492957" y="2421647"/>
          <a:ext cx="1734052" cy="866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Emergency Repairs (GIA funding available with business case)</a:t>
          </a:r>
        </a:p>
      </dsp:txBody>
      <dsp:txXfrm>
        <a:off x="2492957" y="2421647"/>
        <a:ext cx="1734052" cy="866818"/>
      </dsp:txXfrm>
    </dsp:sp>
    <dsp:sp modelId="{7B53C4F4-04BF-4546-827E-95B796702BCE}">
      <dsp:nvSpPr>
        <dsp:cNvPr id="0" name=""/>
        <dsp:cNvSpPr/>
      </dsp:nvSpPr>
      <dsp:spPr>
        <a:xfrm>
          <a:off x="936470" y="3088132"/>
          <a:ext cx="3120591" cy="3121066"/>
        </a:xfrm>
        <a:prstGeom prst="leftCircularArrow">
          <a:avLst>
            <a:gd name="adj1" fmla="val 10980"/>
            <a:gd name="adj2" fmla="val 1142322"/>
            <a:gd name="adj3" fmla="val 6300000"/>
            <a:gd name="adj4" fmla="val 18900000"/>
            <a:gd name="adj5" fmla="val 1250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A709B605-B2FB-4E77-A0C6-5E8EE51D226D}">
      <dsp:nvSpPr>
        <dsp:cNvPr id="0" name=""/>
        <dsp:cNvSpPr/>
      </dsp:nvSpPr>
      <dsp:spPr>
        <a:xfrm>
          <a:off x="1629739" y="4225305"/>
          <a:ext cx="1734052" cy="866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Urgent Works – funding to be brought forward from major capital schemes (IWC Project Managing)</a:t>
          </a:r>
        </a:p>
      </dsp:txBody>
      <dsp:txXfrm>
        <a:off x="1629739" y="4225305"/>
        <a:ext cx="1734052" cy="866818"/>
      </dsp:txXfrm>
    </dsp:sp>
    <dsp:sp modelId="{0FE0BF14-F517-4922-9431-414B9557A954}">
      <dsp:nvSpPr>
        <dsp:cNvPr id="0" name=""/>
        <dsp:cNvSpPr/>
      </dsp:nvSpPr>
      <dsp:spPr>
        <a:xfrm>
          <a:off x="2025307" y="5096013"/>
          <a:ext cx="2681071" cy="2682146"/>
        </a:xfrm>
        <a:prstGeom prst="blockArc">
          <a:avLst>
            <a:gd name="adj1" fmla="val 13500000"/>
            <a:gd name="adj2" fmla="val 10800000"/>
            <a:gd name="adj3" fmla="val 12740"/>
          </a:avLst>
        </a:prstGeom>
        <a:solidFill>
          <a:schemeClr val="dk2">
            <a:hueOff val="0"/>
            <a:satOff val="0"/>
            <a:lumOff val="0"/>
            <a:alphaOff val="0"/>
          </a:schemeClr>
        </a:solidFill>
        <a:ln w="25400" cap="flat" cmpd="sng" algn="ctr">
          <a:solidFill>
            <a:schemeClr val="lt2">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1E7D5EFA-9894-46C5-8011-9173AA9C78AC}">
      <dsp:nvSpPr>
        <dsp:cNvPr id="0" name=""/>
        <dsp:cNvSpPr/>
      </dsp:nvSpPr>
      <dsp:spPr>
        <a:xfrm>
          <a:off x="2497059" y="6031555"/>
          <a:ext cx="1734052" cy="8668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7620" tIns="7620" rIns="7620" bIns="7620" numCol="1" spcCol="1270" anchor="ctr" anchorCtr="0">
          <a:noAutofit/>
        </a:bodyPr>
        <a:lstStyle/>
        <a:p>
          <a:pPr marL="0" lvl="0" indent="0" algn="ctr" defTabSz="533400">
            <a:lnSpc>
              <a:spcPct val="90000"/>
            </a:lnSpc>
            <a:spcBef>
              <a:spcPct val="0"/>
            </a:spcBef>
            <a:spcAft>
              <a:spcPct val="35000"/>
            </a:spcAft>
            <a:buNone/>
          </a:pPr>
          <a:r>
            <a:rPr lang="en-GB" sz="1200" kern="1200" dirty="0"/>
            <a:t>Capital Works (EA&amp; IWC Partnership programme of works 5 years away)</a:t>
          </a:r>
        </a:p>
      </dsp:txBody>
      <dsp:txXfrm>
        <a:off x="2497059" y="6031555"/>
        <a:ext cx="1734052" cy="866818"/>
      </dsp:txXfrm>
    </dsp:sp>
  </dsp:spTree>
</dsp:drawing>
</file>

<file path=ppt/diagrams/layout1.xml><?xml version="1.0" encoding="utf-8"?>
<dgm:layoutDef xmlns:dgm="http://schemas.openxmlformats.org/drawingml/2006/diagram" xmlns:a="http://schemas.openxmlformats.org/drawingml/2006/main" uniqueId="urn:microsoft.com/office/officeart/2009/layout/CircleArrowProcess">
  <dgm:title val=""/>
  <dgm:desc val=""/>
  <dgm:catLst>
    <dgm:cat type="process" pri="16500"/>
    <dgm:cat type="cycle" pri="16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30" srcId="0" destId="10" srcOrd="0" destOrd="0"/>
        <dgm:cxn modelId="4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50" srcId="0" destId="10" srcOrd="0" destOrd="0"/>
        <dgm:cxn modelId="60" srcId="0" destId="20" srcOrd="1" destOrd="0"/>
        <dgm:cxn modelId="70" srcId="0" destId="30" srcOrd="2" destOrd="0"/>
        <dgm:cxn modelId="80" srcId="0" destId="40" srcOrd="3" destOrd="0"/>
      </dgm:cxnLst>
      <dgm:bg/>
      <dgm:whole/>
    </dgm:dataModel>
  </dgm:clrData>
  <dgm:layoutNode name="Name0">
    <dgm:varLst>
      <dgm:chMax val="7"/>
      <dgm:chPref val="7"/>
      <dgm:dir/>
      <dgm:animLvl val="lvl"/>
    </dgm:varLst>
    <dgm:shape xmlns:r="http://schemas.openxmlformats.org/officeDocument/2006/relationships" r:blip="">
      <dgm:adjLst/>
    </dgm:shape>
    <dgm:choose name="Name1">
      <dgm:if name="Name2" func="var" arg="dir" op="equ" val="norm">
        <dgm:choose name="Name3">
          <dgm:if name="Name4"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5"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1144"/>
              <dgm:constr type="t" for="ch" forName="Accent1" refType="h" fact="0"/>
              <dgm:constr type="w" for="ch" forName="Accent1" refType="w" fact="0.5542"/>
              <dgm:constr type="h" for="ch" forName="Accent1" refType="h" fact="0.6665"/>
              <dgm:constr type="l" for="ch" forName="Parent1" refType="w" fact="0.2368"/>
              <dgm:constr type="t" for="ch" forName="Parent1" refType="h" fact="0.2413"/>
              <dgm:constr type="w" for="ch" forName="Parent1" refType="w" fact="0.3092"/>
              <dgm:constr type="h" for="ch" forName="Parent1" refType="h" fact="0.1859"/>
              <dgm:constr type="l" for="ch" forName="Parent2" refType="w" fact="0.0822"/>
              <dgm:constr type="t" for="ch" forName="Parent2" refType="h" fact="0.625"/>
              <dgm:constr type="w" for="ch" forName="Parent2" refType="w" fact="0.3092"/>
              <dgm:constr type="h" for="ch" forName="Parent2" refType="h" fact="0.1859"/>
              <dgm:constr type="l" for="ch" forName="Child1" refType="w" fact="0.6678"/>
              <dgm:constr type="t" for="ch" forName="Child1" refType="h" fact="0.1978"/>
              <dgm:constr type="w" for="ch" forName="Child1" refType="w" fact="0.3322"/>
              <dgm:constr type="h" for="ch" forName="Child1" refType="h" fact="0.265"/>
              <dgm:constr type="l" for="ch" forName="Child2" refType="w" fact="0.5164"/>
              <dgm:constr type="t" for="ch" forName="Child2" refType="h" fact="0.5855"/>
              <dgm:constr type="w" for="ch" forName="Child2" refType="w" fact="0.3322"/>
              <dgm:constr type="h" for="ch" forName="Child2" refType="h" fact="0.265"/>
              <dgm:constr type="l" for="ch" forName="Accent2" refType="w" fact="0"/>
              <dgm:constr type="t" for="ch" forName="Accent2" refType="h" fact="0.4272"/>
              <dgm:constr type="w" for="ch" forName="Accent2" refType="w" fact="0.4761"/>
              <dgm:constr type="h" for="ch" forName="Accent2" refType="h" fact="0.5728"/>
            </dgm:constrLst>
          </dgm:if>
          <dgm:if name="Name6"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1479"/>
              <dgm:constr type="t" for="ch" forName="Accent1" refType="h" fact="0"/>
              <dgm:constr type="w" for="ch" forName="Accent1" refType="w" fact="0.5325"/>
              <dgm:constr type="h" for="ch" forName="Accent1" refType="h" fact="0.4814"/>
              <dgm:constr type="l" for="ch" forName="Accent2" refType="w" fact="0"/>
              <dgm:constr type="t" for="ch" forName="Accent2" refType="h" fact="0.2766"/>
              <dgm:constr type="w" for="ch" forName="Accent2" refType="w" fact="0.5325"/>
              <dgm:constr type="h" for="ch" forName="Accent2" refType="h" fact="0.4814"/>
              <dgm:constr type="l" for="ch" forName="Parent1" refType="w" fact="0.2656"/>
              <dgm:constr type="t" for="ch" forName="Parent1" refType="h" fact="0.1738"/>
              <dgm:constr type="w" for="ch" forName="Parent1" refType="w" fact="0.2959"/>
              <dgm:constr type="h" for="ch" forName="Parent1" refType="h" fact="0.1337"/>
              <dgm:constr type="l" for="ch" forName="Accent3" refType="w" fact="0.1858"/>
              <dgm:constr type="t" for="ch" forName="Accent3" refType="h" fact="0.5863"/>
              <dgm:constr type="w" for="ch" forName="Accent3" refType="w" fact="0.4575"/>
              <dgm:constr type="h" for="ch" forName="Accent3" refType="h" fact="0.4137"/>
              <dgm:constr type="l" for="ch" forName="Parent2" refType="w" fact="0.1183"/>
              <dgm:constr type="t" for="ch" forName="Parent2" refType="h" fact="0.452"/>
              <dgm:constr type="w" for="ch" forName="Parent2" refType="w" fact="0.2959"/>
              <dgm:constr type="h" for="ch" forName="Parent2" refType="h" fact="0.1337"/>
              <dgm:constr type="l" for="ch" forName="Parent3" refType="w" fact="0.2663"/>
              <dgm:constr type="t" for="ch" forName="Parent3" refType="h" fact="0.7306"/>
              <dgm:constr type="w" for="ch" forName="Parent3" refType="w" fact="0.2959"/>
              <dgm:constr type="h" for="ch" forName="Parent3" refType="h" fact="0.1337"/>
              <dgm:constr type="l" for="ch" forName="Child2" refType="w" fact="0.5325"/>
              <dgm:constr type="t" for="ch" forName="Child2" refType="h" fact="0.4217"/>
              <dgm:constr type="w" for="ch" forName="Child2" refType="w" fact="0.3195"/>
              <dgm:constr type="h" for="ch" forName="Child2" refType="h" fact="0.1926"/>
              <dgm:constr type="l" for="ch" forName="Child1" refType="w" fact="0.6805"/>
              <dgm:constr type="t" for="ch" forName="Child1" refType="h" fact="0.1435"/>
              <dgm:constr type="w" for="ch" forName="Child1" refType="w" fact="0.3195"/>
              <dgm:constr type="h" for="ch" forName="Child1" refType="h" fact="0.1926"/>
              <dgm:constr type="l" for="ch" forName="Child3" refType="w" fact="0.6805"/>
              <dgm:constr type="t" for="ch" forName="Child3" refType="h" fact="0.6998"/>
              <dgm:constr type="w" for="ch" forName="Child3" refType="w" fact="0.3195"/>
              <dgm:constr type="h" for="ch" forName="Child3" refType="h" fact="0.1926"/>
            </dgm:constrLst>
          </dgm:if>
          <dgm:if name="Name7"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1481"/>
              <dgm:constr type="t" for="ch" forName="Accent1" refType="h" fact="0"/>
              <dgm:constr type="w" for="ch" forName="Accent1" refType="w" fact="0.5331"/>
              <dgm:constr type="h" for="ch" forName="Accent1" refType="h" fact="0.3771"/>
              <dgm:constr type="l" for="ch" forName="Accent2" refType="w" fact="0"/>
              <dgm:constr type="t" for="ch" forName="Accent2" refType="h" fact="0.2167"/>
              <dgm:constr type="w" for="ch" forName="Accent2" refType="w" fact="0.5331"/>
              <dgm:constr type="h" for="ch" forName="Accent2" refType="h" fact="0.3771"/>
              <dgm:constr type="l" for="ch" forName="Accent3" refType="w" fact="0.1481"/>
              <dgm:constr type="t" for="ch" forName="Accent3" refType="h" fact="0.4342"/>
              <dgm:constr type="w" for="ch" forName="Accent3" refType="w" fact="0.5331"/>
              <dgm:constr type="h" for="ch" forName="Accent3" refType="h" fact="0.3771"/>
              <dgm:constr type="l" for="ch" forName="Parent1" refType="w" fact="0.2658"/>
              <dgm:constr type="t" for="ch" forName="Parent1" refType="h" fact="0.1365"/>
              <dgm:constr type="w" for="ch" forName="Parent1" refType="w" fact="0.2975"/>
              <dgm:constr type="h" for="ch" forName="Parent1" refType="h" fact="0.1052"/>
              <dgm:constr type="l" for="ch" forName="Parent2" refType="w" fact="0.1171"/>
              <dgm:constr type="t" for="ch" forName="Parent2" refType="h" fact="0.3536"/>
              <dgm:constr type="w" for="ch" forName="Parent2" refType="w" fact="0.2975"/>
              <dgm:constr type="h" for="ch" forName="Parent2" refType="h" fact="0.1052"/>
              <dgm:constr type="l" for="ch" forName="Parent3" refType="w" fact="0.2658"/>
              <dgm:constr type="t" for="ch" forName="Parent3" refType="h" fact="0.5707"/>
              <dgm:constr type="w" for="ch" forName="Parent3" refType="w" fact="0.2975"/>
              <dgm:constr type="h" for="ch" forName="Parent3" refType="h" fact="0.1052"/>
              <dgm:constr type="l" for="ch" forName="Parent4" refType="w" fact="0.1171"/>
              <dgm:constr type="t" for="ch" forName="Parent4" refType="h" fact="0.7878"/>
              <dgm:constr type="w" for="ch" forName="Parent4" refType="w" fact="0.2975"/>
              <dgm:constr type="h" for="ch" forName="Parent4" refType="h" fact="0.1052"/>
              <dgm:constr type="l" for="ch" forName="Child1" refType="w" fact="0.6804"/>
              <dgm:constr type="t" for="ch" forName="Child1" refType="h" fact="0.1119"/>
              <dgm:constr type="w" for="ch" forName="Child1" refType="w" fact="0.3196"/>
              <dgm:constr type="h" for="ch" forName="Child1" refType="h" fact="0.15"/>
              <dgm:constr type="l" for="ch" forName="Child2" refType="w" fact="0.5348"/>
              <dgm:constr type="t" for="ch" forName="Child2" refType="h" fact="0.3312"/>
              <dgm:constr type="w" for="ch" forName="Child2" refType="w" fact="0.3196"/>
              <dgm:constr type="h" for="ch" forName="Child2" refType="h" fact="0.15"/>
              <dgm:constr type="l" for="ch" forName="Child3" refType="w" fact="0.6804"/>
              <dgm:constr type="t" for="ch" forName="Child3" refType="h" fact="0.5461"/>
              <dgm:constr type="w" for="ch" forName="Child3" refType="w" fact="0.3196"/>
              <dgm:constr type="h" for="ch" forName="Child3" refType="h" fact="0.15"/>
              <dgm:constr type="l" for="ch" forName="Child4" refType="w" fact="0.5348"/>
              <dgm:constr type="t" for="ch" forName="Child4" refType="h" fact="0.7632"/>
              <dgm:constr type="w" for="ch" forName="Child4" refType="w" fact="0.3196"/>
              <dgm:constr type="h" for="ch" forName="Child4" refType="h" fact="0.15"/>
              <dgm:constr type="l" for="ch" forName="Accent4" refType="w" fact="0.038"/>
              <dgm:constr type="t" for="ch" forName="Accent4" refType="h" fact="0.6759"/>
              <dgm:constr type="w" for="ch" forName="Accent4" refType="w" fact="0.458"/>
              <dgm:constr type="h" for="ch" forName="Accent4" refType="h" fact="0.3241"/>
            </dgm:constrLst>
          </dgm:if>
          <dgm:if name="Name8"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1481"/>
              <dgm:constr type="t" for="ch" forName="Accent1" refType="h" fact="0"/>
              <dgm:constr type="w" for="ch" forName="Accent1" refType="w" fact="0.5331"/>
              <dgm:constr type="h" for="ch" forName="Accent1" refType="h" fact="0.3098"/>
              <dgm:constr type="l" for="ch" forName="Accent2" refType="w" fact="0"/>
              <dgm:constr type="t" for="ch" forName="Accent2" refType="h" fact="0.178"/>
              <dgm:constr type="w" for="ch" forName="Accent2" refType="w" fact="0.5331"/>
              <dgm:constr type="h" for="ch" forName="Accent2" refType="h" fact="0.3098"/>
              <dgm:constr type="l" for="ch" forName="Accent3" refType="w" fact="0.1481"/>
              <dgm:constr type="t" for="ch" forName="Accent3" refType="h" fact="0.3568"/>
              <dgm:constr type="w" for="ch" forName="Accent3" refType="w" fact="0.5331"/>
              <dgm:constr type="h" for="ch" forName="Accent3" refType="h" fact="0.3098"/>
              <dgm:constr type="l" for="ch" forName="Accent4" refType="w" fact="0"/>
              <dgm:constr type="t" for="ch" forName="Accent4" refType="h" fact="0.5351"/>
              <dgm:constr type="w" for="ch" forName="Accent4" refType="w" fact="0.5331"/>
              <dgm:constr type="h" for="ch" forName="Accent4" refType="h" fact="0.3098"/>
              <dgm:constr type="l" for="ch" forName="Accent5" refType="w" fact="0.186"/>
              <dgm:constr type="t" for="ch" forName="Accent5" refType="h" fact="0.7337"/>
              <dgm:constr type="w" for="ch" forName="Accent5" refType="w" fact="0.458"/>
              <dgm:constr type="h" for="ch" forName="Accent5" refType="h" fact="0.2663"/>
              <dgm:constr type="l" for="ch" forName="Parent1" refType="w" fact="0.2658"/>
              <dgm:constr type="t" for="ch" forName="Parent1" refType="h" fact="0.1122"/>
              <dgm:constr type="w" for="ch" forName="Parent1" refType="w" fact="0.2975"/>
              <dgm:constr type="h" for="ch" forName="Parent1" refType="h" fact="0.0864"/>
              <dgm:constr type="l" for="ch" forName="Parent2" refType="w" fact="0.1171"/>
              <dgm:constr type="t" for="ch" forName="Parent2" refType="h" fact="0.2906"/>
              <dgm:constr type="w" for="ch" forName="Parent2" refType="w" fact="0.2975"/>
              <dgm:constr type="h" for="ch" forName="Parent2" refType="h" fact="0.0864"/>
              <dgm:constr type="l" for="ch" forName="Parent3" refType="w" fact="0.2658"/>
              <dgm:constr type="t" for="ch" forName="Parent3" refType="h" fact="0.4689"/>
              <dgm:constr type="w" for="ch" forName="Parent3" refType="w" fact="0.2975"/>
              <dgm:constr type="h" for="ch" forName="Parent3" refType="h" fact="0.0864"/>
              <dgm:constr type="l" for="ch" forName="Parent4" refType="w" fact="0.1171"/>
              <dgm:constr type="t" for="ch" forName="Parent4" refType="h" fact="0.6473"/>
              <dgm:constr type="w" for="ch" forName="Parent4" refType="w" fact="0.2975"/>
              <dgm:constr type="h" for="ch" forName="Parent4" refType="h" fact="0.0864"/>
              <dgm:constr type="l" for="ch" forName="Parent5" refType="w" fact="0.2658"/>
              <dgm:constr type="t" for="ch" forName="Parent5" refType="h" fact="0.8257"/>
              <dgm:constr type="w" for="ch" forName="Parent5" refType="w" fact="0.2975"/>
              <dgm:constr type="h" for="ch" forName="Parent5" refType="h" fact="0.0864"/>
              <dgm:constr type="l" for="ch" forName="Child1" refType="w" fact="0.6804"/>
              <dgm:constr type="t" for="ch" forName="Child1" refType="h" fact="0.0919"/>
              <dgm:constr type="w" for="ch" forName="Child1" refType="w" fact="0.3196"/>
              <dgm:constr type="h" for="ch" forName="Child1" refType="h" fact="0.1232"/>
              <dgm:constr type="l" for="ch" forName="Child2" refType="w" fact="0.5348"/>
              <dgm:constr type="t" for="ch" forName="Child2" refType="h" fact="0.2722"/>
              <dgm:constr type="w" for="ch" forName="Child2" refType="w" fact="0.3196"/>
              <dgm:constr type="h" for="ch" forName="Child2" refType="h" fact="0.1232"/>
              <dgm:constr type="l" for="ch" forName="Child3" refType="w" fact="0.6804"/>
              <dgm:constr type="t" for="ch" forName="Child3" refType="h" fact="0.4487"/>
              <dgm:constr type="w" for="ch" forName="Child3" refType="w" fact="0.3196"/>
              <dgm:constr type="h" for="ch" forName="Child3" refType="h" fact="0.1232"/>
              <dgm:constr type="l" for="ch" forName="Child4" refType="w" fact="0.5348"/>
              <dgm:constr type="t" for="ch" forName="Child4" refType="h" fact="0.6271"/>
              <dgm:constr type="w" for="ch" forName="Child4" refType="w" fact="0.3196"/>
              <dgm:constr type="h" for="ch" forName="Child4" refType="h" fact="0.1232"/>
              <dgm:constr type="l" for="ch" forName="Child5" refType="w" fact="0.6804"/>
              <dgm:constr type="t" for="ch" forName="Child5" refType="h" fact="0.8073"/>
              <dgm:constr type="w" for="ch" forName="Child5" refType="w" fact="0.3196"/>
              <dgm:constr type="h" for="ch" forName="Child5" refType="h" fact="0.1232"/>
            </dgm:constrLst>
          </dgm:if>
          <dgm:if name="Name9"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1481"/>
              <dgm:constr type="t" for="ch" forName="Accent1" refType="h" fact="0"/>
              <dgm:constr type="w" for="ch" forName="Accent1" refType="w" fact="0.5331"/>
              <dgm:constr type="h" for="ch" forName="Accent1" refType="h" fact="0.2629"/>
              <dgm:constr type="l" for="ch" forName="Accent2" refType="w" fact="0"/>
              <dgm:constr type="t" for="ch" forName="Accent2" refType="h" fact="0.1511"/>
              <dgm:constr type="w" for="ch" forName="Accent2" refType="w" fact="0.5331"/>
              <dgm:constr type="h" for="ch" forName="Accent2" refType="h" fact="0.2629"/>
              <dgm:constr type="l" for="ch" forName="Accent3" refType="w" fact="0.1481"/>
              <dgm:constr type="t" for="ch" forName="Accent3" refType="h" fact="0.3027"/>
              <dgm:constr type="w" for="ch" forName="Accent3" refType="w" fact="0.5331"/>
              <dgm:constr type="h" for="ch" forName="Accent3" refType="h" fact="0.2629"/>
              <dgm:constr type="l" for="ch" forName="Accent4" refType="w" fact="0"/>
              <dgm:constr type="t" for="ch" forName="Accent4" refType="h" fact="0.4541"/>
              <dgm:constr type="w" for="ch" forName="Accent4" refType="w" fact="0.5331"/>
              <dgm:constr type="h" for="ch" forName="Accent4" refType="h" fact="0.2629"/>
              <dgm:constr type="l" for="ch" forName="Parent1" refType="w" fact="0.2658"/>
              <dgm:constr type="t" for="ch" forName="Parent1" refType="h" fact="0.0952"/>
              <dgm:constr type="w" for="ch" forName="Parent1" refType="w" fact="0.2975"/>
              <dgm:constr type="h" for="ch" forName="Parent1" refType="h" fact="0.0733"/>
              <dgm:constr type="l" for="ch" forName="Parent2" refType="w" fact="0.1171"/>
              <dgm:constr type="t" for="ch" forName="Parent2" refType="h" fact="0.2466"/>
              <dgm:constr type="w" for="ch" forName="Parent2" refType="w" fact="0.2975"/>
              <dgm:constr type="h" for="ch" forName="Parent2" refType="h" fact="0.0733"/>
              <dgm:constr type="l" for="ch" forName="Parent3" refType="w" fact="0.2658"/>
              <dgm:constr type="t" for="ch" forName="Parent3" refType="h" fact="0.3979"/>
              <dgm:constr type="w" for="ch" forName="Parent3" refType="w" fact="0.2975"/>
              <dgm:constr type="h" for="ch" forName="Parent3" refType="h" fact="0.0733"/>
              <dgm:constr type="l" for="ch" forName="Parent4" refType="w" fact="0.1171"/>
              <dgm:constr type="t" for="ch" forName="Parent4" refType="h" fact="0.5493"/>
              <dgm:constr type="w" for="ch" forName="Parent4" refType="w" fact="0.2975"/>
              <dgm:constr type="h" for="ch" forName="Parent4" refType="h" fact="0.0733"/>
              <dgm:constr type="l" for="ch" forName="Child1" refType="w" fact="0.6804"/>
              <dgm:constr type="t" for="ch" forName="Child1" refType="h" fact="0.078"/>
              <dgm:constr type="w" for="ch" forName="Child1" refType="w" fact="0.3196"/>
              <dgm:constr type="h" for="ch" forName="Child1" refType="h" fact="0.1046"/>
              <dgm:constr type="l" for="ch" forName="Child2" refType="w" fact="0.5348"/>
              <dgm:constr type="t" for="ch" forName="Child2" refType="h" fact="0.231"/>
              <dgm:constr type="w" for="ch" forName="Child2" refType="w" fact="0.3196"/>
              <dgm:constr type="h" for="ch" forName="Child2" refType="h" fact="0.1046"/>
              <dgm:constr type="l" for="ch" forName="Child3" refType="w" fact="0.6804"/>
              <dgm:constr type="t" for="ch" forName="Child3" refType="h" fact="0.3808"/>
              <dgm:constr type="w" for="ch" forName="Child3" refType="w" fact="0.3196"/>
              <dgm:constr type="h" for="ch" forName="Child3" refType="h" fact="0.1046"/>
              <dgm:constr type="l" for="ch" forName="Child4" refType="w" fact="0.5348"/>
              <dgm:constr type="t" for="ch" forName="Child4" refType="h" fact="0.5322"/>
              <dgm:constr type="w" for="ch" forName="Child4" refType="w" fact="0.3196"/>
              <dgm:constr type="h" for="ch" forName="Child4" refType="h" fact="0.1046"/>
              <dgm:constr type="l" for="ch" forName="Accent5" refType="w" fact="0.1481"/>
              <dgm:constr type="t" for="ch" forName="Accent5" refType="h" fact="0.6053"/>
              <dgm:constr type="w" for="ch" forName="Accent5" refType="w" fact="0.5331"/>
              <dgm:constr type="h" for="ch" forName="Accent5" refType="h" fact="0.2629"/>
              <dgm:constr type="l" for="ch" forName="Accent6" refType="w" fact="0.038"/>
              <dgm:constr type="t" for="ch" forName="Accent6" refType="h" fact="0.774"/>
              <dgm:constr type="w" for="ch" forName="Accent6" refType="w" fact="0.458"/>
              <dgm:constr type="h" for="ch" forName="Accent6" refType="h" fact="0.226"/>
              <dgm:constr type="l" for="ch" forName="Parent5" refType="w" fact="0.2658"/>
              <dgm:constr type="t" for="ch" forName="Parent5" refType="h" fact="0.7005"/>
              <dgm:constr type="w" for="ch" forName="Parent5" refType="w" fact="0.2975"/>
              <dgm:constr type="h" for="ch" forName="Parent5" refType="h" fact="0.0733"/>
              <dgm:constr type="l" for="ch" forName="Parent6" refType="w" fact="0.1171"/>
              <dgm:constr type="t" for="ch" forName="Parent6" refType="h" fact="0.8519"/>
              <dgm:constr type="w" for="ch" forName="Parent6" refType="w" fact="0.2975"/>
              <dgm:constr type="h" for="ch" forName="Parent6" refType="h" fact="0.0733"/>
              <dgm:constr type="l" for="ch" forName="Child5" refType="w" fact="0.6804"/>
              <dgm:constr type="t" for="ch" forName="Child5" refType="h" fact="0.6833"/>
              <dgm:constr type="w" for="ch" forName="Child5" refType="w" fact="0.3196"/>
              <dgm:constr type="h" for="ch" forName="Child5" refType="h" fact="0.1046"/>
              <dgm:constr type="l" for="ch" forName="Child6" refType="w" fact="0.5348"/>
              <dgm:constr type="t" for="ch" forName="Child6" refType="h" fact="0.8347"/>
              <dgm:constr type="w" for="ch" forName="Child6" refType="w" fact="0.3196"/>
              <dgm:constr type="h" for="ch" forName="Child6" refType="h" fact="0.1046"/>
            </dgm:constrLst>
          </dgm:if>
          <dgm:else name="Name10">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1481"/>
              <dgm:constr type="t" for="ch" forName="Accent1" refType="h" fact="0"/>
              <dgm:constr type="w" for="ch" forName="Accent1" refType="w" fact="0.5331"/>
              <dgm:constr type="h" for="ch" forName="Accent1" refType="h" fact="0.2284"/>
              <dgm:constr type="l" for="ch" forName="Accent2" refType="w" fact="0"/>
              <dgm:constr type="t" for="ch" forName="Accent2" refType="h" fact="0.1312"/>
              <dgm:constr type="w" for="ch" forName="Accent2" refType="w" fact="0.5331"/>
              <dgm:constr type="h" for="ch" forName="Accent2" refType="h" fact="0.2284"/>
              <dgm:constr type="l" for="ch" forName="Accent3" refType="w" fact="0.1481"/>
              <dgm:constr type="t" for="ch" forName="Accent3" refType="h" fact="0.263"/>
              <dgm:constr type="w" for="ch" forName="Accent3" refType="w" fact="0.5331"/>
              <dgm:constr type="h" for="ch" forName="Accent3" refType="h" fact="0.2284"/>
              <dgm:constr type="l" for="ch" forName="Accent4" refType="w" fact="0"/>
              <dgm:constr type="t" for="ch" forName="Accent4" refType="h" fact="0.3945"/>
              <dgm:constr type="w" for="ch" forName="Accent4" refType="w" fact="0.5331"/>
              <dgm:constr type="h" for="ch" forName="Accent4" refType="h" fact="0.2284"/>
              <dgm:constr type="l" for="ch" forName="Parent1" refType="w" fact="0.2658"/>
              <dgm:constr type="t" for="ch" forName="Parent1" refType="h" fact="0.0827"/>
              <dgm:constr type="w" for="ch" forName="Parent1" refType="w" fact="0.2975"/>
              <dgm:constr type="h" for="ch" forName="Parent1" refType="h" fact="0.0637"/>
              <dgm:constr type="l" for="ch" forName="Parent2" refType="w" fact="0.1171"/>
              <dgm:constr type="t" for="ch" forName="Parent2" refType="h" fact="0.2142"/>
              <dgm:constr type="w" for="ch" forName="Parent2" refType="w" fact="0.2975"/>
              <dgm:constr type="h" for="ch" forName="Parent2" refType="h" fact="0.0637"/>
              <dgm:constr type="l" for="ch" forName="Parent3" refType="w" fact="0.2658"/>
              <dgm:constr type="t" for="ch" forName="Parent3" refType="h" fact="0.3457"/>
              <dgm:constr type="w" for="ch" forName="Parent3" refType="w" fact="0.2975"/>
              <dgm:constr type="h" for="ch" forName="Parent3" refType="h" fact="0.0637"/>
              <dgm:constr type="l" for="ch" forName="Parent4" refType="w" fact="0.1171"/>
              <dgm:constr type="t" for="ch" forName="Parent4" refType="h" fact="0.4772"/>
              <dgm:constr type="w" for="ch" forName="Parent4" refType="w" fact="0.2975"/>
              <dgm:constr type="h" for="ch" forName="Parent4" refType="h" fact="0.0637"/>
              <dgm:constr type="l" for="ch" forName="Child1" refType="w" fact="0.6804"/>
              <dgm:constr type="t" for="ch" forName="Child1" refType="h" fact="0.0678"/>
              <dgm:constr type="w" for="ch" forName="Child1" refType="w" fact="0.3196"/>
              <dgm:constr type="h" for="ch" forName="Child1" refType="h" fact="0.0908"/>
              <dgm:constr type="l" for="ch" forName="Child2" refType="w" fact="0.5348"/>
              <dgm:constr type="t" for="ch" forName="Child2" refType="h" fact="0.2006"/>
              <dgm:constr type="w" for="ch" forName="Child2" refType="w" fact="0.3196"/>
              <dgm:constr type="h" for="ch" forName="Child2" refType="h" fact="0.0908"/>
              <dgm:constr type="l" for="ch" forName="Child3" refType="w" fact="0.6804"/>
              <dgm:constr type="t" for="ch" forName="Child3" refType="h" fact="0.3308"/>
              <dgm:constr type="w" for="ch" forName="Child3" refType="w" fact="0.3196"/>
              <dgm:constr type="h" for="ch" forName="Child3" refType="h" fact="0.0908"/>
              <dgm:constr type="l" for="ch" forName="Child4" refType="w" fact="0.5348"/>
              <dgm:constr type="t" for="ch" forName="Child4" refType="h" fact="0.4623"/>
              <dgm:constr type="w" for="ch" forName="Child4" refType="w" fact="0.3196"/>
              <dgm:constr type="h" for="ch" forName="Child4" refType="h" fact="0.0908"/>
              <dgm:constr type="l" for="ch" forName="Accent5" refType="w" fact="0.1481"/>
              <dgm:constr type="t" for="ch" forName="Accent5" refType="h" fact="0.5258"/>
              <dgm:constr type="w" for="ch" forName="Accent5" refType="w" fact="0.5331"/>
              <dgm:constr type="h" for="ch" forName="Accent5" refType="h" fact="0.2284"/>
              <dgm:constr type="l" for="ch" forName="Accent6" refType="w" fact="0"/>
              <dgm:constr type="t" for="ch" forName="Accent6" refType="h" fact="0.6573"/>
              <dgm:constr type="w" for="ch" forName="Accent6" refType="w" fact="0.5331"/>
              <dgm:constr type="h" for="ch" forName="Accent6" refType="h" fact="0.2284"/>
              <dgm:constr type="l" for="ch" forName="Accent7" refType="w" fact="0.186"/>
              <dgm:constr type="t" for="ch" forName="Accent7" refType="h" fact="0.8037"/>
              <dgm:constr type="w" for="ch" forName="Accent7" refType="w" fact="0.458"/>
              <dgm:constr type="h" for="ch" forName="Accent7" refType="h" fact="0.1963"/>
              <dgm:constr type="l" for="ch" forName="Parent5" refType="w" fact="0.2658"/>
              <dgm:constr type="t" for="ch" forName="Parent5" refType="h" fact="0.6085"/>
              <dgm:constr type="w" for="ch" forName="Parent5" refType="w" fact="0.2975"/>
              <dgm:constr type="h" for="ch" forName="Parent5" refType="h" fact="0.0637"/>
              <dgm:constr type="l" for="ch" forName="Parent6" refType="w" fact="0.1171"/>
              <dgm:constr type="t" for="ch" forName="Parent6" refType="h" fact="0.74"/>
              <dgm:constr type="w" for="ch" forName="Parent6" refType="w" fact="0.2975"/>
              <dgm:constr type="h" for="ch" forName="Parent6" refType="h" fact="0.0637"/>
              <dgm:constr type="l" for="ch" forName="Parent7" refType="w" fact="0.2658"/>
              <dgm:constr type="t" for="ch" forName="Parent7" refType="h" fact="0.8715"/>
              <dgm:constr type="w" for="ch" forName="Parent7" refType="w" fact="0.2975"/>
              <dgm:constr type="h" for="ch" forName="Parent7" refType="h" fact="0.0637"/>
              <dgm:constr type="l" for="ch" forName="Child5" refType="w" fact="0.6804"/>
              <dgm:constr type="t" for="ch" forName="Child5" refType="h" fact="0.5936"/>
              <dgm:constr type="w" for="ch" forName="Child5" refType="w" fact="0.3196"/>
              <dgm:constr type="h" for="ch" forName="Child5" refType="h" fact="0.0908"/>
              <dgm:constr type="l" for="ch" forName="Child6" refType="w" fact="0.5348"/>
              <dgm:constr type="t" for="ch" forName="Child6" refType="h" fact="0.7251"/>
              <dgm:constr type="w" for="ch" forName="Child6" refType="w" fact="0.3196"/>
              <dgm:constr type="h" for="ch" forName="Child6" refType="h" fact="0.0908"/>
              <dgm:constr type="l" for="ch" forName="Child7" refType="w" fact="0.6804"/>
              <dgm:constr type="t" for="ch" forName="Child7" refType="h" fact="0.8579"/>
              <dgm:constr type="w" for="ch" forName="Child7" refType="w" fact="0.3196"/>
              <dgm:constr type="h" for="ch" forName="Child7" refType="h" fact="0.0908"/>
            </dgm:constrLst>
          </dgm:else>
        </dgm:choose>
      </dgm:if>
      <dgm:else name="Name11">
        <dgm:choose name="Name12">
          <dgm:if name="Name13" axis="ch" ptType="node" func="cnt" op="equ" val="1">
            <dgm:alg type="composite">
              <dgm:param type="ar" val="1.5999"/>
            </dgm:alg>
            <dgm:constrLst>
              <dgm:constr type="primFontSz" for="des" forName="Child1" val="65"/>
              <dgm:constr type="primFontSz" for="des" forName="Parent1" val="65"/>
              <dgm:constr type="primFontSz" for="des" forName="Child1" refType="primFontSz" refFor="des" refForName="Parent1" op="lte"/>
              <dgm:constr type="l" for="ch" forName="Child1" refType="w" fact="0.625"/>
              <dgm:constr type="t" for="ch" forName="Child1" refType="h" fact="0.2981"/>
              <dgm:constr type="w" for="ch" forName="Child1" refType="w" fact="0.375"/>
              <dgm:constr type="h" for="ch" forName="Child1" refType="h" fact="0.4001"/>
              <dgm:constr type="l" for="ch" forName="Accent1" refType="w" fact="0"/>
              <dgm:constr type="t" for="ch" forName="Accent1" refType="h" fact="0"/>
              <dgm:constr type="w" for="ch" forName="Accent1" refType="w" fact="0.6249"/>
              <dgm:constr type="h" for="ch" forName="Accent1" refType="h"/>
              <dgm:constr type="l" for="ch" forName="Parent1" refType="w" fact="0.138"/>
              <dgm:constr type="t" for="ch" forName="Parent1" refType="h" fact="0.362"/>
              <dgm:constr type="w" for="ch" forName="Parent1" refType="w" fact="0.3487"/>
              <dgm:constr type="h" for="ch" forName="Parent1" refType="h" fact="0.2789"/>
            </dgm:constrLst>
          </dgm:if>
          <dgm:if name="Name14" axis="ch" ptType="node" func="cnt" op="equ" val="2">
            <dgm:alg type="composite">
              <dgm:param type="ar" val="1.2026"/>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Parent2" refType="primFontSz" refFor="des" refForName="Parent1" op="equ"/>
              <dgm:constr type="primFontSz" for="des" forName="Child2" refType="primFontSz" refFor="des" refForName="Child1" op="equ"/>
              <dgm:constr type="l" for="ch" forName="Accent1" refType="w" fact="-0.0407"/>
              <dgm:constr type="t" for="ch" forName="Accent1" refType="h" fact="0"/>
              <dgm:constr type="w" for="ch" forName="Accent1" refType="w" fact="0.5542"/>
              <dgm:constr type="h" for="ch" forName="Accent1" refType="h" fact="0.6665"/>
              <dgm:constr type="l" for="ch" forName="Accent2" refType="w" fact="0.1533"/>
              <dgm:constr type="t" for="ch" forName="Accent2" refType="h" fact="0.4272"/>
              <dgm:constr type="w" for="ch" forName="Accent2" refType="w" fact="0.4761"/>
              <dgm:constr type="h" for="ch" forName="Accent2" refType="h" fact="0.5728"/>
              <dgm:constr type="l" for="ch" forName="Parent1" refType="w" fact="0.0822"/>
              <dgm:constr type="t" for="ch" forName="Parent1" refType="h" fact="0.2413"/>
              <dgm:constr type="w" for="ch" forName="Parent1" refType="w" fact="0.3092"/>
              <dgm:constr type="h" for="ch" forName="Parent1" refType="h" fact="0.1859"/>
              <dgm:constr type="l" for="ch" forName="Parent2" refType="w" fact="0.2368"/>
              <dgm:constr type="t" for="ch" forName="Parent2" refType="h" fact="0.625"/>
              <dgm:constr type="w" for="ch" forName="Parent2" refType="w" fact="0.3092"/>
              <dgm:constr type="h" for="ch" forName="Parent2" refType="h" fact="0.1859"/>
              <dgm:constr type="l" for="ch" forName="Child1" refType="w" fact="0.5164"/>
              <dgm:constr type="t" for="ch" forName="Child1" refType="h" fact="0.1978"/>
              <dgm:constr type="w" for="ch" forName="Child1" refType="w" fact="0.3322"/>
              <dgm:constr type="h" for="ch" forName="Child1" refType="h" fact="0.265"/>
              <dgm:constr type="l" for="ch" forName="Child2" refType="w" fact="0.6678"/>
              <dgm:constr type="t" for="ch" forName="Child2" refType="h" fact="0.5855"/>
              <dgm:constr type="w" for="ch" forName="Child2" refType="w" fact="0.3322"/>
              <dgm:constr type="h" for="ch" forName="Child2" refType="h" fact="0.265"/>
            </dgm:constrLst>
          </dgm:if>
          <dgm:if name="Name15" axis="ch" ptType="node" func="cnt" op="equ" val="3">
            <dgm:alg type="composite">
              <dgm:param type="ar" val="0.9039"/>
            </dgm:alg>
            <dgm:shape xmlns:r="http://schemas.openxmlformats.org/officeDocument/2006/relationships" r:blip="">
              <dgm:adjLst/>
            </dgm:shape>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Parent2" refType="primFontSz" refFor="des" refForName="Parent1" op="equ"/>
              <dgm:constr type="primFontSz" for="des" forName="Parent3" refType="primFontSz" refFor="des" refForName="Parent1" op="equ"/>
              <dgm:constr type="primFontSz" for="des" forName="Child2" refType="primFontSz" refFor="des" refForName="Child1" op="equ"/>
              <dgm:constr type="primFontSz" for="des" forName="Child3" refType="primFontSz" refFor="des" refForName="Child1" op="equ"/>
              <dgm:constr type="l" for="ch" forName="Accent1" refType="w" fact="0"/>
              <dgm:constr type="t" for="ch" forName="Accent1" refType="h" fact="0"/>
              <dgm:constr type="w" for="ch" forName="Accent1" refType="w" fact="0.5325"/>
              <dgm:constr type="h" for="ch" forName="Accent1" refType="h" fact="0.4814"/>
              <dgm:constr type="l" for="ch" forName="Accent2" refType="w" fact="0.1479"/>
              <dgm:constr type="t" for="ch" forName="Accent2" refType="h" fact="0.2766"/>
              <dgm:constr type="w" for="ch" forName="Accent2" refType="w" fact="0.5325"/>
              <dgm:constr type="h" for="ch" forName="Accent2" refType="h" fact="0.4814"/>
              <dgm:constr type="l" for="ch" forName="Accent3" refType="w" fact="0.0378"/>
              <dgm:constr type="t" for="ch" forName="Accent3" refType="h" fact="0.5863"/>
              <dgm:constr type="w" for="ch" forName="Accent3" refType="w" fact="0.4575"/>
              <dgm:constr type="h" for="ch" forName="Accent3" refType="h" fact="0.4137"/>
              <dgm:constr type="l" for="ch" forName="Parent1" refType="w" fact="0.1183"/>
              <dgm:constr type="t" for="ch" forName="Parent1" refType="h" fact="0.1738"/>
              <dgm:constr type="w" for="ch" forName="Parent1" refType="w" fact="0.2959"/>
              <dgm:constr type="h" for="ch" forName="Parent1" refType="h" fact="0.1337"/>
              <dgm:constr type="l" for="ch" forName="Parent2" refType="w" fact="0.2656"/>
              <dgm:constr type="t" for="ch" forName="Parent2" refType="h" fact="0.452"/>
              <dgm:constr type="w" for="ch" forName="Parent2" refType="w" fact="0.2959"/>
              <dgm:constr type="h" for="ch" forName="Parent2" refType="h" fact="0.1337"/>
              <dgm:constr type="l" for="ch" forName="Parent3" refType="w" fact="0.1183"/>
              <dgm:constr type="t" for="ch" forName="Parent3" refType="h" fact="0.7306"/>
              <dgm:constr type="w" for="ch" forName="Parent3" refType="w" fact="0.2959"/>
              <dgm:constr type="h" for="ch" forName="Parent3" refType="h" fact="0.1337"/>
              <dgm:constr type="l" for="ch" forName="Child1" refType="w" fact="0.5325"/>
              <dgm:constr type="t" for="ch" forName="Child1" refType="h" fact="0.1435"/>
              <dgm:constr type="w" for="ch" forName="Child1" refType="w" fact="0.3195"/>
              <dgm:constr type="h" for="ch" forName="Child1" refType="h" fact="0.1926"/>
              <dgm:constr type="l" for="ch" forName="Child2" refType="w" fact="0.6805"/>
              <dgm:constr type="t" for="ch" forName="Child2" refType="h" fact="0.4217"/>
              <dgm:constr type="w" for="ch" forName="Child2" refType="w" fact="0.3195"/>
              <dgm:constr type="h" for="ch" forName="Child2" refType="h" fact="0.1926"/>
              <dgm:constr type="l" for="ch" forName="Child3" refType="w" fact="0.5325"/>
              <dgm:constr type="t" for="ch" forName="Child3" refType="h" fact="0.6998"/>
              <dgm:constr type="w" for="ch" forName="Child3" refType="w" fact="0.3195"/>
              <dgm:constr type="h" for="ch" forName="Child3" refType="h" fact="0.1926"/>
            </dgm:constrLst>
          </dgm:if>
          <dgm:if name="Name16" axis="ch" ptType="node" func="cnt" op="equ" val="4">
            <dgm:alg type="composite">
              <dgm:param type="ar" val="0.7073"/>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l" for="ch" forName="Accent1" refType="w" fact="0"/>
              <dgm:constr type="t" for="ch" forName="Accent1" refType="h" fact="0"/>
              <dgm:constr type="w" for="ch" forName="Accent1" refType="w" fact="0.5331"/>
              <dgm:constr type="h" for="ch" forName="Accent1" refType="h" fact="0.3771"/>
              <dgm:constr type="l" for="ch" forName="Accent2" refType="w" fact="0.1481"/>
              <dgm:constr type="t" for="ch" forName="Accent2" refType="h" fact="0.2167"/>
              <dgm:constr type="w" for="ch" forName="Accent2" refType="w" fact="0.5331"/>
              <dgm:constr type="h" for="ch" forName="Accent2" refType="h" fact="0.3771"/>
              <dgm:constr type="l" for="ch" forName="Accent3" refType="w" fact="0"/>
              <dgm:constr type="t" for="ch" forName="Accent3" refType="h" fact="0.4342"/>
              <dgm:constr type="w" for="ch" forName="Accent3" refType="w" fact="0.5331"/>
              <dgm:constr type="h" for="ch" forName="Accent3" refType="h" fact="0.3771"/>
              <dgm:constr type="l" for="ch" forName="Accent4" refType="w" fact="0.186"/>
              <dgm:constr type="t" for="ch" forName="Accent4" refType="h" fact="0.6759"/>
              <dgm:constr type="w" for="ch" forName="Accent4" refType="w" fact="0.458"/>
              <dgm:constr type="h" for="ch" forName="Accent4" refType="h" fact="0.3241"/>
              <dgm:constr type="l" for="ch" forName="Parent1" refType="w" fact="0.1171"/>
              <dgm:constr type="t" for="ch" forName="Parent1" refType="h" fact="0.1365"/>
              <dgm:constr type="w" for="ch" forName="Parent1" refType="w" fact="0.2975"/>
              <dgm:constr type="h" for="ch" forName="Parent1" refType="h" fact="0.1052"/>
              <dgm:constr type="l" for="ch" forName="Parent2" refType="w" fact="0.2658"/>
              <dgm:constr type="t" for="ch" forName="Parent2" refType="h" fact="0.3536"/>
              <dgm:constr type="w" for="ch" forName="Parent2" refType="w" fact="0.2975"/>
              <dgm:constr type="h" for="ch" forName="Parent2" refType="h" fact="0.1052"/>
              <dgm:constr type="l" for="ch" forName="Parent3" refType="w" fact="0.1171"/>
              <dgm:constr type="t" for="ch" forName="Parent3" refType="h" fact="0.5707"/>
              <dgm:constr type="w" for="ch" forName="Parent3" refType="w" fact="0.2975"/>
              <dgm:constr type="h" for="ch" forName="Parent3" refType="h" fact="0.1052"/>
              <dgm:constr type="l" for="ch" forName="Parent4" refType="w" fact="0.2658"/>
              <dgm:constr type="t" for="ch" forName="Parent4" refType="h" fact="0.7878"/>
              <dgm:constr type="w" for="ch" forName="Parent4" refType="w" fact="0.2975"/>
              <dgm:constr type="h" for="ch" forName="Parent4" refType="h" fact="0.1052"/>
              <dgm:constr type="l" for="ch" forName="Child1" refType="w" fact="0.5348"/>
              <dgm:constr type="t" for="ch" forName="Child1" refType="h" fact="0.1119"/>
              <dgm:constr type="w" for="ch" forName="Child1" refType="w" fact="0.3196"/>
              <dgm:constr type="h" for="ch" forName="Child1" refType="h" fact="0.15"/>
              <dgm:constr type="l" for="ch" forName="Child2" refType="w" fact="0.6804"/>
              <dgm:constr type="t" for="ch" forName="Child2" refType="h" fact="0.3312"/>
              <dgm:constr type="w" for="ch" forName="Child2" refType="w" fact="0.3196"/>
              <dgm:constr type="h" for="ch" forName="Child2" refType="h" fact="0.15"/>
              <dgm:constr type="l" for="ch" forName="Child3" refType="w" fact="0.5348"/>
              <dgm:constr type="t" for="ch" forName="Child3" refType="h" fact="0.5461"/>
              <dgm:constr type="w" for="ch" forName="Child3" refType="w" fact="0.3196"/>
              <dgm:constr type="h" for="ch" forName="Child3" refType="h" fact="0.15"/>
              <dgm:constr type="l" for="ch" forName="Child4" refType="w" fact="0.6804"/>
              <dgm:constr type="t" for="ch" forName="Child4" refType="h" fact="0.7632"/>
              <dgm:constr type="w" for="ch" forName="Child4" refType="w" fact="0.3196"/>
              <dgm:constr type="h" for="ch" forName="Child4" refType="h" fact="0.15"/>
            </dgm:constrLst>
          </dgm:if>
          <dgm:if name="Name17" axis="ch" ptType="node" func="cnt" op="equ" val="5">
            <dgm:alg type="composite">
              <dgm:param type="ar" val="0.581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l" for="ch" forName="Accent1" refType="w" fact="0"/>
              <dgm:constr type="t" for="ch" forName="Accent1" refType="h" fact="0"/>
              <dgm:constr type="w" for="ch" forName="Accent1" refType="w" fact="0.5331"/>
              <dgm:constr type="h" for="ch" forName="Accent1" refType="h" fact="0.3098"/>
              <dgm:constr type="l" for="ch" forName="Accent2" refType="w" fact="0.1481"/>
              <dgm:constr type="t" for="ch" forName="Accent2" refType="h" fact="0.178"/>
              <dgm:constr type="w" for="ch" forName="Accent2" refType="w" fact="0.5331"/>
              <dgm:constr type="h" for="ch" forName="Accent2" refType="h" fact="0.3098"/>
              <dgm:constr type="l" for="ch" forName="Accent3" refType="w" fact="0"/>
              <dgm:constr type="t" for="ch" forName="Accent3" refType="h" fact="0.3568"/>
              <dgm:constr type="w" for="ch" forName="Accent3" refType="w" fact="0.5331"/>
              <dgm:constr type="h" for="ch" forName="Accent3" refType="h" fact="0.3098"/>
              <dgm:constr type="l" for="ch" forName="Accent4" refType="w" fact="0.1481"/>
              <dgm:constr type="t" for="ch" forName="Accent4" refType="h" fact="0.5351"/>
              <dgm:constr type="w" for="ch" forName="Accent4" refType="w" fact="0.5331"/>
              <dgm:constr type="h" for="ch" forName="Accent4" refType="h" fact="0.3098"/>
              <dgm:constr type="l" for="ch" forName="Accent5" refType="w" fact="0.0378"/>
              <dgm:constr type="t" for="ch" forName="Accent5" refType="h" fact="0.7337"/>
              <dgm:constr type="w" for="ch" forName="Accent5" refType="w" fact="0.458"/>
              <dgm:constr type="h" for="ch" forName="Accent5" refType="h" fact="0.2663"/>
              <dgm:constr type="l" for="ch" forName="Parent1" refType="w" fact="0.1171"/>
              <dgm:constr type="t" for="ch" forName="Parent1" refType="h" fact="0.1122"/>
              <dgm:constr type="w" for="ch" forName="Parent1" refType="w" fact="0.2975"/>
              <dgm:constr type="h" for="ch" forName="Parent1" refType="h" fact="0.0864"/>
              <dgm:constr type="l" for="ch" forName="Parent2" refType="w" fact="0.2658"/>
              <dgm:constr type="t" for="ch" forName="Parent2" refType="h" fact="0.2906"/>
              <dgm:constr type="w" for="ch" forName="Parent2" refType="w" fact="0.2975"/>
              <dgm:constr type="h" for="ch" forName="Parent2" refType="h" fact="0.0864"/>
              <dgm:constr type="l" for="ch" forName="Parent3" refType="w" fact="0.1171"/>
              <dgm:constr type="t" for="ch" forName="Parent3" refType="h" fact="0.4689"/>
              <dgm:constr type="w" for="ch" forName="Parent3" refType="w" fact="0.2975"/>
              <dgm:constr type="h" for="ch" forName="Parent3" refType="h" fact="0.0864"/>
              <dgm:constr type="l" for="ch" forName="Parent4" refType="w" fact="0.2658"/>
              <dgm:constr type="t" for="ch" forName="Parent4" refType="h" fact="0.6473"/>
              <dgm:constr type="w" for="ch" forName="Parent4" refType="w" fact="0.2975"/>
              <dgm:constr type="h" for="ch" forName="Parent4" refType="h" fact="0.0864"/>
              <dgm:constr type="l" for="ch" forName="Parent5" refType="w" fact="0.1171"/>
              <dgm:constr type="t" for="ch" forName="Parent5" refType="h" fact="0.8257"/>
              <dgm:constr type="w" for="ch" forName="Parent5" refType="w" fact="0.2975"/>
              <dgm:constr type="h" for="ch" forName="Parent5" refType="h" fact="0.0864"/>
              <dgm:constr type="l" for="ch" forName="Child1" refType="w" fact="0.5348"/>
              <dgm:constr type="t" for="ch" forName="Child1" refType="h" fact="0.0919"/>
              <dgm:constr type="w" for="ch" forName="Child1" refType="w" fact="0.3196"/>
              <dgm:constr type="h" for="ch" forName="Child1" refType="h" fact="0.1232"/>
              <dgm:constr type="l" for="ch" forName="Child2" refType="w" fact="0.6804"/>
              <dgm:constr type="t" for="ch" forName="Child2" refType="h" fact="0.2722"/>
              <dgm:constr type="w" for="ch" forName="Child2" refType="w" fact="0.3196"/>
              <dgm:constr type="h" for="ch" forName="Child2" refType="h" fact="0.1232"/>
              <dgm:constr type="l" for="ch" forName="Child3" refType="w" fact="0.5348"/>
              <dgm:constr type="t" for="ch" forName="Child3" refType="h" fact="0.4487"/>
              <dgm:constr type="w" for="ch" forName="Child3" refType="w" fact="0.3196"/>
              <dgm:constr type="h" for="ch" forName="Child3" refType="h" fact="0.1232"/>
              <dgm:constr type="l" for="ch" forName="Child4" refType="w" fact="0.6804"/>
              <dgm:constr type="t" for="ch" forName="Child4" refType="h" fact="0.6271"/>
              <dgm:constr type="w" for="ch" forName="Child4" refType="w" fact="0.3196"/>
              <dgm:constr type="h" for="ch" forName="Child4" refType="h" fact="0.1232"/>
              <dgm:constr type="l" for="ch" forName="Child5" refType="w" fact="0.5348"/>
              <dgm:constr type="t" for="ch" forName="Child5" refType="h" fact="0.8073"/>
              <dgm:constr type="w" for="ch" forName="Child5" refType="w" fact="0.3196"/>
              <dgm:constr type="h" for="ch" forName="Child5" refType="h" fact="0.1232"/>
            </dgm:constrLst>
          </dgm:if>
          <dgm:if name="Name18" axis="ch" ptType="node" func="cnt" op="equ" val="6">
            <dgm:alg type="composite">
              <dgm:param type="ar" val="0.4931"/>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l" for="ch" forName="Accent1" refType="w" fact="0"/>
              <dgm:constr type="t" for="ch" forName="Accent1" refType="h" fact="0"/>
              <dgm:constr type="w" for="ch" forName="Accent1" refType="w" fact="0.5331"/>
              <dgm:constr type="h" for="ch" forName="Accent1" refType="h" fact="0.2629"/>
              <dgm:constr type="l" for="ch" forName="Accent2" refType="w" fact="0.1481"/>
              <dgm:constr type="t" for="ch" forName="Accent2" refType="h" fact="0.1511"/>
              <dgm:constr type="w" for="ch" forName="Accent2" refType="w" fact="0.5331"/>
              <dgm:constr type="h" for="ch" forName="Accent2" refType="h" fact="0.2629"/>
              <dgm:constr type="l" for="ch" forName="Accent3" refType="w" fact="0"/>
              <dgm:constr type="t" for="ch" forName="Accent3" refType="h" fact="0.3027"/>
              <dgm:constr type="w" for="ch" forName="Accent3" refType="w" fact="0.5331"/>
              <dgm:constr type="h" for="ch" forName="Accent3" refType="h" fact="0.2629"/>
              <dgm:constr type="l" for="ch" forName="Accent4" refType="w" fact="0.1481"/>
              <dgm:constr type="t" for="ch" forName="Accent4" refType="h" fact="0.4541"/>
              <dgm:constr type="w" for="ch" forName="Accent4" refType="w" fact="0.5331"/>
              <dgm:constr type="h" for="ch" forName="Accent4" refType="h" fact="0.2629"/>
              <dgm:constr type="l" for="ch" forName="Accent5" refType="w" fact="0"/>
              <dgm:constr type="t" for="ch" forName="Accent5" refType="h" fact="0.6053"/>
              <dgm:constr type="w" for="ch" forName="Accent5" refType="w" fact="0.5331"/>
              <dgm:constr type="h" for="ch" forName="Accent5" refType="h" fact="0.2629"/>
              <dgm:constr type="l" for="ch" forName="Accent6" refType="w" fact="0.186"/>
              <dgm:constr type="t" for="ch" forName="Accent6" refType="h" fact="0.774"/>
              <dgm:constr type="w" for="ch" forName="Accent6" refType="w" fact="0.458"/>
              <dgm:constr type="h" for="ch" forName="Accent6" refType="h" fact="0.226"/>
              <dgm:constr type="l" for="ch" forName="Parent1" refType="w" fact="0.1171"/>
              <dgm:constr type="t" for="ch" forName="Parent1" refType="h" fact="0.0952"/>
              <dgm:constr type="w" for="ch" forName="Parent1" refType="w" fact="0.2975"/>
              <dgm:constr type="h" for="ch" forName="Parent1" refType="h" fact="0.0733"/>
              <dgm:constr type="l" for="ch" forName="Parent2" refType="w" fact="0.2658"/>
              <dgm:constr type="t" for="ch" forName="Parent2" refType="h" fact="0.2466"/>
              <dgm:constr type="w" for="ch" forName="Parent2" refType="w" fact="0.2975"/>
              <dgm:constr type="h" for="ch" forName="Parent2" refType="h" fact="0.0733"/>
              <dgm:constr type="l" for="ch" forName="Parent3" refType="w" fact="0.1171"/>
              <dgm:constr type="t" for="ch" forName="Parent3" refType="h" fact="0.3979"/>
              <dgm:constr type="w" for="ch" forName="Parent3" refType="w" fact="0.2975"/>
              <dgm:constr type="h" for="ch" forName="Parent3" refType="h" fact="0.0733"/>
              <dgm:constr type="l" for="ch" forName="Parent4" refType="w" fact="0.2658"/>
              <dgm:constr type="t" for="ch" forName="Parent4" refType="h" fact="0.5493"/>
              <dgm:constr type="w" for="ch" forName="Parent4" refType="w" fact="0.2975"/>
              <dgm:constr type="h" for="ch" forName="Parent4" refType="h" fact="0.0733"/>
              <dgm:constr type="l" for="ch" forName="Parent5" refType="w" fact="0.1171"/>
              <dgm:constr type="t" for="ch" forName="Parent5" refType="h" fact="0.7005"/>
              <dgm:constr type="w" for="ch" forName="Parent5" refType="w" fact="0.2975"/>
              <dgm:constr type="h" for="ch" forName="Parent5" refType="h" fact="0.0733"/>
              <dgm:constr type="l" for="ch" forName="Parent6" refType="w" fact="0.2658"/>
              <dgm:constr type="t" for="ch" forName="Parent6" refType="h" fact="0.8519"/>
              <dgm:constr type="w" for="ch" forName="Parent6" refType="w" fact="0.2975"/>
              <dgm:constr type="h" for="ch" forName="Parent6" refType="h" fact="0.0733"/>
              <dgm:constr type="l" for="ch" forName="Child1" refType="w" fact="0.5348"/>
              <dgm:constr type="t" for="ch" forName="Child1" refType="h" fact="0.078"/>
              <dgm:constr type="w" for="ch" forName="Child1" refType="w" fact="0.3196"/>
              <dgm:constr type="h" for="ch" forName="Child1" refType="h" fact="0.1046"/>
              <dgm:constr type="l" for="ch" forName="Child2" refType="w" fact="0.6804"/>
              <dgm:constr type="t" for="ch" forName="Child2" refType="h" fact="0.231"/>
              <dgm:constr type="w" for="ch" forName="Child2" refType="w" fact="0.3196"/>
              <dgm:constr type="h" for="ch" forName="Child2" refType="h" fact="0.1046"/>
              <dgm:constr type="l" for="ch" forName="Child3" refType="w" fact="0.5348"/>
              <dgm:constr type="t" for="ch" forName="Child3" refType="h" fact="0.3808"/>
              <dgm:constr type="w" for="ch" forName="Child3" refType="w" fact="0.3196"/>
              <dgm:constr type="h" for="ch" forName="Child3" refType="h" fact="0.1046"/>
              <dgm:constr type="l" for="ch" forName="Child4" refType="w" fact="0.6804"/>
              <dgm:constr type="t" for="ch" forName="Child4" refType="h" fact="0.5322"/>
              <dgm:constr type="w" for="ch" forName="Child4" refType="w" fact="0.3196"/>
              <dgm:constr type="h" for="ch" forName="Child4" refType="h" fact="0.1046"/>
              <dgm:constr type="l" for="ch" forName="Child5" refType="w" fact="0.5348"/>
              <dgm:constr type="t" for="ch" forName="Child5" refType="h" fact="0.6833"/>
              <dgm:constr type="w" for="ch" forName="Child5" refType="w" fact="0.3196"/>
              <dgm:constr type="h" for="ch" forName="Child5" refType="h" fact="0.1046"/>
              <dgm:constr type="l" for="ch" forName="Child6" refType="w" fact="0.6804"/>
              <dgm:constr type="t" for="ch" forName="Child6" refType="h" fact="0.8347"/>
              <dgm:constr type="w" for="ch" forName="Child6" refType="w" fact="0.3196"/>
              <dgm:constr type="h" for="ch" forName="Child6" refType="h" fact="0.1046"/>
            </dgm:constrLst>
          </dgm:if>
          <dgm:else name="Name19">
            <dgm:alg type="composite">
              <dgm:param type="ar" val="0.4284"/>
            </dgm:alg>
            <dgm:constrLst>
              <dgm:constr type="primFontSz" for="des" forName="Child1" val="65"/>
              <dgm:constr type="primFontSz" for="des" forName="Parent1" val="65"/>
              <dgm:constr type="primFontSz" for="des" forName="Child1" refType="primFontSz" refFor="des" refForName="Parent1" op="lte"/>
              <dgm:constr type="primFontSz" for="des" forName="Child2" refType="primFontSz" refFor="des" refForName="Parent1" op="lte"/>
              <dgm:constr type="primFontSz" for="des" forName="Child3" refType="primFontSz" refFor="des" refForName="Parent1" op="lte"/>
              <dgm:constr type="primFontSz" for="des" forName="Child4" refType="primFontSz" refFor="des" refForName="Parent1" op="lte"/>
              <dgm:constr type="primFontSz" for="des" forName="Child5" refType="primFontSz" refFor="des" refForName="Parent1" op="lte"/>
              <dgm:constr type="primFontSz" for="des" forName="Child6" refType="primFontSz" refFor="des" refForName="Parent1" op="lte"/>
              <dgm:constr type="primFontSz" for="des" forName="Child7" refType="primFontSz" refFor="des" refForName="Parent1" op="lte"/>
              <dgm:constr type="primFontSz" for="des" forName="Child1" refType="primFontSz" refFor="des" refForName="Parent2" op="lte"/>
              <dgm:constr type="primFontSz" for="des" forName="Child2" refType="primFontSz" refFor="des" refForName="Parent2" op="lte"/>
              <dgm:constr type="primFontSz" for="des" forName="Child3" refType="primFontSz" refFor="des" refForName="Parent2" op="lte"/>
              <dgm:constr type="primFontSz" for="des" forName="Child4" refType="primFontSz" refFor="des" refForName="Parent2" op="lte"/>
              <dgm:constr type="primFontSz" for="des" forName="Child5" refType="primFontSz" refFor="des" refForName="Parent2" op="lte"/>
              <dgm:constr type="primFontSz" for="des" forName="Child6" refType="primFontSz" refFor="des" refForName="Parent2" op="lte"/>
              <dgm:constr type="primFontSz" for="des" forName="Child7" refType="primFontSz" refFor="des" refForName="Parent2" op="lte"/>
              <dgm:constr type="primFontSz" for="des" forName="Child1" refType="primFontSz" refFor="des" refForName="Parent3" op="lte"/>
              <dgm:constr type="primFontSz" for="des" forName="Child2" refType="primFontSz" refFor="des" refForName="Parent3" op="lte"/>
              <dgm:constr type="primFontSz" for="des" forName="Child3" refType="primFontSz" refFor="des" refForName="Parent3" op="lte"/>
              <dgm:constr type="primFontSz" for="des" forName="Child4" refType="primFontSz" refFor="des" refForName="Parent3" op="lte"/>
              <dgm:constr type="primFontSz" for="des" forName="Child5" refType="primFontSz" refFor="des" refForName="Parent3" op="lte"/>
              <dgm:constr type="primFontSz" for="des" forName="Child6" refType="primFontSz" refFor="des" refForName="Parent3" op="lte"/>
              <dgm:constr type="primFontSz" for="des" forName="Child7" refType="primFontSz" refFor="des" refForName="Parent3" op="lte"/>
              <dgm:constr type="primFontSz" for="des" forName="Child1" refType="primFontSz" refFor="des" refForName="Parent4" op="lte"/>
              <dgm:constr type="primFontSz" for="des" forName="Child2" refType="primFontSz" refFor="des" refForName="Parent4" op="lte"/>
              <dgm:constr type="primFontSz" for="des" forName="Child3" refType="primFontSz" refFor="des" refForName="Parent4" op="lte"/>
              <dgm:constr type="primFontSz" for="des" forName="Child4" refType="primFontSz" refFor="des" refForName="Parent4" op="lte"/>
              <dgm:constr type="primFontSz" for="des" forName="Child5" refType="primFontSz" refFor="des" refForName="Parent4" op="lte"/>
              <dgm:constr type="primFontSz" for="des" forName="Child6" refType="primFontSz" refFor="des" refForName="Parent4" op="lte"/>
              <dgm:constr type="primFontSz" for="des" forName="Child7" refType="primFontSz" refFor="des" refForName="Parent4" op="lte"/>
              <dgm:constr type="primFontSz" for="des" forName="Child1" refType="primFontSz" refFor="des" refForName="Parent5" op="lte"/>
              <dgm:constr type="primFontSz" for="des" forName="Child2" refType="primFontSz" refFor="des" refForName="Parent5" op="lte"/>
              <dgm:constr type="primFontSz" for="des" forName="Child3" refType="primFontSz" refFor="des" refForName="Parent5" op="lte"/>
              <dgm:constr type="primFontSz" for="des" forName="Child4" refType="primFontSz" refFor="des" refForName="Parent5" op="lte"/>
              <dgm:constr type="primFontSz" for="des" forName="Child5" refType="primFontSz" refFor="des" refForName="Parent5" op="lte"/>
              <dgm:constr type="primFontSz" for="des" forName="Child6" refType="primFontSz" refFor="des" refForName="Parent5" op="lte"/>
              <dgm:constr type="primFontSz" for="des" forName="Child7" refType="primFontSz" refFor="des" refForName="Parent5" op="lte"/>
              <dgm:constr type="primFontSz" for="des" forName="Child1" refType="primFontSz" refFor="des" refForName="Parent6" op="lte"/>
              <dgm:constr type="primFontSz" for="des" forName="Child2" refType="primFontSz" refFor="des" refForName="Parent6" op="lte"/>
              <dgm:constr type="primFontSz" for="des" forName="Child3" refType="primFontSz" refFor="des" refForName="Parent6" op="lte"/>
              <dgm:constr type="primFontSz" for="des" forName="Child4" refType="primFontSz" refFor="des" refForName="Parent6" op="lte"/>
              <dgm:constr type="primFontSz" for="des" forName="Child5" refType="primFontSz" refFor="des" refForName="Parent6" op="lte"/>
              <dgm:constr type="primFontSz" for="des" forName="Child6" refType="primFontSz" refFor="des" refForName="Parent6" op="lte"/>
              <dgm:constr type="primFontSz" for="des" forName="Child7" refType="primFontSz" refFor="des" refForName="Parent6" op="lte"/>
              <dgm:constr type="primFontSz" for="des" forName="Child1" refType="primFontSz" refFor="des" refForName="Parent7" op="lte"/>
              <dgm:constr type="primFontSz" for="des" forName="Child2" refType="primFontSz" refFor="des" refForName="Parent7" op="lte"/>
              <dgm:constr type="primFontSz" for="des" forName="Child3" refType="primFontSz" refFor="des" refForName="Parent7" op="lte"/>
              <dgm:constr type="primFontSz" for="des" forName="Child4" refType="primFontSz" refFor="des" refForName="Parent7" op="lte"/>
              <dgm:constr type="primFontSz" for="des" forName="Child5" refType="primFontSz" refFor="des" refForName="Parent7" op="lte"/>
              <dgm:constr type="primFontSz" for="des" forName="Child6" refType="primFontSz" refFor="des" refForName="Parent7" op="lte"/>
              <dgm:constr type="primFontSz" for="des" forName="Child7" refType="primFontSz" refFor="des" refForName="Parent7" op="lte"/>
              <dgm:constr type="primFontSz" for="des" forName="Parent2" refType="primFontSz" refFor="des" refForName="Parent1" op="equ"/>
              <dgm:constr type="primFontSz" for="des" forName="Parent3" refType="primFontSz" refFor="des" refForName="Parent1" op="equ"/>
              <dgm:constr type="primFontSz" for="des" forName="Parent4" refType="primFontSz" refFor="des" refForName="Parent1" op="equ"/>
              <dgm:constr type="primFontSz" for="des" forName="Parent5" refType="primFontSz" refFor="des" refForName="Parent1" op="equ"/>
              <dgm:constr type="primFontSz" for="des" forName="Parent6" refType="primFontSz" refFor="des" refForName="Parent1" op="equ"/>
              <dgm:constr type="primFontSz" for="des" forName="Parent7" refType="primFontSz" refFor="des" refForName="Parent1" op="equ"/>
              <dgm:constr type="primFontSz" for="des" forName="Child2" refType="primFontSz" refFor="des" refForName="Child1" op="equ"/>
              <dgm:constr type="primFontSz" for="des" forName="Child3" refType="primFontSz" refFor="des" refForName="Child1" op="equ"/>
              <dgm:constr type="primFontSz" for="des" forName="Child4" refType="primFontSz" refFor="des" refForName="Child1" op="equ"/>
              <dgm:constr type="primFontSz" for="des" forName="Child5" refType="primFontSz" refFor="des" refForName="Child1" op="equ"/>
              <dgm:constr type="primFontSz" for="des" forName="Child6" refType="primFontSz" refFor="des" refForName="Child1" op="equ"/>
              <dgm:constr type="primFontSz" for="des" forName="Child7" refType="primFontSz" refFor="des" refForName="Child1" op="equ"/>
              <dgm:constr type="l" for="ch" forName="Accent1" refType="w" fact="0"/>
              <dgm:constr type="t" for="ch" forName="Accent1" refType="h" fact="0"/>
              <dgm:constr type="w" for="ch" forName="Accent1" refType="w" fact="0.5331"/>
              <dgm:constr type="h" for="ch" forName="Accent1" refType="h" fact="0.2284"/>
              <dgm:constr type="l" for="ch" forName="Accent2" refType="w" fact="0.1481"/>
              <dgm:constr type="t" for="ch" forName="Accent2" refType="h" fact="0.1312"/>
              <dgm:constr type="w" for="ch" forName="Accent2" refType="w" fact="0.5331"/>
              <dgm:constr type="h" for="ch" forName="Accent2" refType="h" fact="0.2284"/>
              <dgm:constr type="l" for="ch" forName="Accent3" refType="w" fact="0"/>
              <dgm:constr type="t" for="ch" forName="Accent3" refType="h" fact="0.263"/>
              <dgm:constr type="w" for="ch" forName="Accent3" refType="w" fact="0.5331"/>
              <dgm:constr type="h" for="ch" forName="Accent3" refType="h" fact="0.2284"/>
              <dgm:constr type="l" for="ch" forName="Accent4" refType="w" fact="0.1481"/>
              <dgm:constr type="t" for="ch" forName="Accent4" refType="h" fact="0.3945"/>
              <dgm:constr type="w" for="ch" forName="Accent4" refType="w" fact="0.5331"/>
              <dgm:constr type="h" for="ch" forName="Accent4" refType="h" fact="0.2284"/>
              <dgm:constr type="l" for="ch" forName="Accent5" refType="w" fact="0"/>
              <dgm:constr type="t" for="ch" forName="Accent5" refType="h" fact="0.5258"/>
              <dgm:constr type="w" for="ch" forName="Accent5" refType="w" fact="0.5331"/>
              <dgm:constr type="h" for="ch" forName="Accent5" refType="h" fact="0.2284"/>
              <dgm:constr type="l" for="ch" forName="Accent6" refType="w" fact="0.1481"/>
              <dgm:constr type="t" for="ch" forName="Accent6" refType="h" fact="0.6573"/>
              <dgm:constr type="w" for="ch" forName="Accent6" refType="w" fact="0.5331"/>
              <dgm:constr type="h" for="ch" forName="Accent6" refType="h" fact="0.2284"/>
              <dgm:constr type="l" for="ch" forName="Accent7" refType="w" fact="0.0378"/>
              <dgm:constr type="t" for="ch" forName="Accent7" refType="h" fact="0.8037"/>
              <dgm:constr type="w" for="ch" forName="Accent7" refType="w" fact="0.458"/>
              <dgm:constr type="h" for="ch" forName="Accent7" refType="h" fact="0.1963"/>
              <dgm:constr type="l" for="ch" forName="Parent1" refType="w" fact="0.1171"/>
              <dgm:constr type="t" for="ch" forName="Parent1" refType="h" fact="0.0827"/>
              <dgm:constr type="w" for="ch" forName="Parent1" refType="w" fact="0.2975"/>
              <dgm:constr type="h" for="ch" forName="Parent1" refType="h" fact="0.0637"/>
              <dgm:constr type="l" for="ch" forName="Parent2" refType="w" fact="0.2658"/>
              <dgm:constr type="t" for="ch" forName="Parent2" refType="h" fact="0.2142"/>
              <dgm:constr type="w" for="ch" forName="Parent2" refType="w" fact="0.2975"/>
              <dgm:constr type="h" for="ch" forName="Parent2" refType="h" fact="0.0637"/>
              <dgm:constr type="l" for="ch" forName="Parent3" refType="w" fact="0.1171"/>
              <dgm:constr type="t" for="ch" forName="Parent3" refType="h" fact="0.3457"/>
              <dgm:constr type="w" for="ch" forName="Parent3" refType="w" fact="0.2975"/>
              <dgm:constr type="h" for="ch" forName="Parent3" refType="h" fact="0.0637"/>
              <dgm:constr type="l" for="ch" forName="Parent4" refType="w" fact="0.2658"/>
              <dgm:constr type="t" for="ch" forName="Parent4" refType="h" fact="0.4772"/>
              <dgm:constr type="w" for="ch" forName="Parent4" refType="w" fact="0.2975"/>
              <dgm:constr type="h" for="ch" forName="Parent4" refType="h" fact="0.0637"/>
              <dgm:constr type="l" for="ch" forName="Parent5" refType="w" fact="0.1171"/>
              <dgm:constr type="t" for="ch" forName="Parent5" refType="h" fact="0.6085"/>
              <dgm:constr type="w" for="ch" forName="Parent5" refType="w" fact="0.2975"/>
              <dgm:constr type="h" for="ch" forName="Parent5" refType="h" fact="0.0637"/>
              <dgm:constr type="l" for="ch" forName="Parent6" refType="w" fact="0.2658"/>
              <dgm:constr type="t" for="ch" forName="Parent6" refType="h" fact="0.74"/>
              <dgm:constr type="w" for="ch" forName="Parent6" refType="w" fact="0.2975"/>
              <dgm:constr type="h" for="ch" forName="Parent6" refType="h" fact="0.0637"/>
              <dgm:constr type="l" for="ch" forName="Parent7" refType="w" fact="0.1171"/>
              <dgm:constr type="t" for="ch" forName="Parent7" refType="h" fact="0.8715"/>
              <dgm:constr type="w" for="ch" forName="Parent7" refType="w" fact="0.2975"/>
              <dgm:constr type="h" for="ch" forName="Parent7" refType="h" fact="0.0637"/>
              <dgm:constr type="l" for="ch" forName="Child1" refType="w" fact="0.5348"/>
              <dgm:constr type="t" for="ch" forName="Child1" refType="h" fact="0.0678"/>
              <dgm:constr type="w" for="ch" forName="Child1" refType="w" fact="0.3196"/>
              <dgm:constr type="h" for="ch" forName="Child1" refType="h" fact="0.0908"/>
              <dgm:constr type="l" for="ch" forName="Child2" refType="w" fact="0.6804"/>
              <dgm:constr type="t" for="ch" forName="Child2" refType="h" fact="0.2006"/>
              <dgm:constr type="w" for="ch" forName="Child2" refType="w" fact="0.3196"/>
              <dgm:constr type="h" for="ch" forName="Child2" refType="h" fact="0.0908"/>
              <dgm:constr type="l" for="ch" forName="Child3" refType="w" fact="0.5348"/>
              <dgm:constr type="t" for="ch" forName="Child3" refType="h" fact="0.3308"/>
              <dgm:constr type="w" for="ch" forName="Child3" refType="w" fact="0.3196"/>
              <dgm:constr type="h" for="ch" forName="Child3" refType="h" fact="0.0908"/>
              <dgm:constr type="l" for="ch" forName="Child4" refType="w" fact="0.6804"/>
              <dgm:constr type="t" for="ch" forName="Child4" refType="h" fact="0.4623"/>
              <dgm:constr type="w" for="ch" forName="Child4" refType="w" fact="0.3196"/>
              <dgm:constr type="h" for="ch" forName="Child4" refType="h" fact="0.0908"/>
              <dgm:constr type="l" for="ch" forName="Child5" refType="w" fact="0.5348"/>
              <dgm:constr type="t" for="ch" forName="Child5" refType="h" fact="0.5936"/>
              <dgm:constr type="w" for="ch" forName="Child5" refType="w" fact="0.3196"/>
              <dgm:constr type="h" for="ch" forName="Child5" refType="h" fact="0.0908"/>
              <dgm:constr type="l" for="ch" forName="Child6" refType="w" fact="0.6804"/>
              <dgm:constr type="t" for="ch" forName="Child6" refType="h" fact="0.7251"/>
              <dgm:constr type="w" for="ch" forName="Child6" refType="w" fact="0.3196"/>
              <dgm:constr type="h" for="ch" forName="Child6" refType="h" fact="0.0908"/>
              <dgm:constr type="l" for="ch" forName="Child7" refType="w" fact="0.5348"/>
              <dgm:constr type="t" for="ch" forName="Child7" refType="h" fact="0.8579"/>
              <dgm:constr type="w" for="ch" forName="Child7" refType="w" fact="0.3196"/>
              <dgm:constr type="h" for="ch" forName="Child7" refType="h" fact="0.0908"/>
            </dgm:constrLst>
          </dgm:else>
        </dgm:choose>
      </dgm:else>
    </dgm:choose>
    <dgm:forEach name="wrapper" axis="self" ptType="parTrans">
      <dgm:forEach name="accentRepeat" axis="self">
        <dgm:layoutNode name="Accent" styleLbl="node1">
          <dgm:alg type="sp"/>
          <dgm:choose name="Name20">
            <dgm:if name="Name21" func="var" arg="dir" op="equ" val="norm">
              <dgm:choose name="Name22">
                <dgm:if name="Name23" axis="precedSib" ptType="node" func="cnt" op="equ" val="0">
                  <dgm:choose name="Name24">
                    <dgm:if name="Name25" axis="followSib" ptType="node" func="cnt" op="equ" val="0">
                      <dgm:shape xmlns:r="http://schemas.openxmlformats.org/officeDocument/2006/relationships" type="circularArrow" r:blip="">
                        <dgm:adjLst>
                          <dgm:adj idx="1" val="0.1098"/>
                          <dgm:adj idx="2" val="19.0387"/>
                          <dgm:adj idx="3" val="150"/>
                          <dgm:adj idx="4" val="180"/>
                          <dgm:adj idx="5" val="0.125"/>
                        </dgm:adjLst>
                      </dgm:shape>
                    </dgm:if>
                    <dgm:else name="Name26">
                      <dgm:shape xmlns:r="http://schemas.openxmlformats.org/officeDocument/2006/relationships" type="circularArrow" r:blip="">
                        <dgm:adjLst>
                          <dgm:adj idx="1" val="0.1098"/>
                          <dgm:adj idx="2" val="19.0387"/>
                          <dgm:adj idx="3" val="75"/>
                          <dgm:adj idx="4" val="180"/>
                          <dgm:adj idx="5" val="0.125"/>
                        </dgm:adjLst>
                      </dgm:shape>
                    </dgm:else>
                  </dgm:choose>
                </dgm:if>
                <dgm:else name="Name27">
                  <dgm:choose name="Name28">
                    <dgm:if name="Name29" axis="followSib" ptType="node" func="cnt" op="equ" val="0">
                      <dgm:choose name="Name30">
                        <dgm:if name="Name31" axis="precedSib" ptType="node" func="cnt" op="equ" val="1">
                          <dgm:shape xmlns:r="http://schemas.openxmlformats.org/officeDocument/2006/relationships" type="blockArc" r:blip="">
                            <dgm:adjLst>
                              <dgm:adj idx="1" val="0"/>
                              <dgm:adj idx="2" val="-45"/>
                              <dgm:adj idx="3" val="0.1274"/>
                            </dgm:adjLst>
                          </dgm:shape>
                        </dgm:if>
                        <dgm:if name="Name32" axis="precedSib" ptType="node" func="cnt" op="equ" val="2">
                          <dgm:shape xmlns:r="http://schemas.openxmlformats.org/officeDocument/2006/relationships" type="blockArc" r:blip="">
                            <dgm:adjLst>
                              <dgm:adj idx="1" val="-135"/>
                              <dgm:adj idx="2" val="180"/>
                              <dgm:adj idx="3" val="0.1274"/>
                            </dgm:adjLst>
                          </dgm:shape>
                        </dgm:if>
                        <dgm:if name="Name33" axis="precedSib" ptType="node" func="cnt" op="equ" val="3">
                          <dgm:shape xmlns:r="http://schemas.openxmlformats.org/officeDocument/2006/relationships" type="blockArc" r:blip="">
                            <dgm:adjLst>
                              <dgm:adj idx="1" val="0"/>
                              <dgm:adj idx="2" val="-45"/>
                              <dgm:adj idx="3" val="0.1274"/>
                            </dgm:adjLst>
                          </dgm:shape>
                        </dgm:if>
                        <dgm:if name="Name34" axis="precedSib" ptType="node" func="cnt" op="equ" val="4">
                          <dgm:shape xmlns:r="http://schemas.openxmlformats.org/officeDocument/2006/relationships" type="blockArc" r:blip="">
                            <dgm:adjLst>
                              <dgm:adj idx="1" val="-135"/>
                              <dgm:adj idx="2" val="180"/>
                              <dgm:adj idx="3" val="0.1274"/>
                            </dgm:adjLst>
                          </dgm:shape>
                        </dgm:if>
                        <dgm:if name="Name35" axis="precedSib" ptType="node" func="cnt" op="equ" val="5">
                          <dgm:shape xmlns:r="http://schemas.openxmlformats.org/officeDocument/2006/relationships" type="blockArc" r:blip="">
                            <dgm:adjLst>
                              <dgm:adj idx="1" val="0"/>
                              <dgm:adj idx="2" val="-45"/>
                              <dgm:adj idx="3" val="0.1274"/>
                            </dgm:adjLst>
                          </dgm:shape>
                        </dgm:if>
                        <dgm:if name="Name36" axis="precedSib" ptType="node" func="cnt" op="equ" val="6">
                          <dgm:shape xmlns:r="http://schemas.openxmlformats.org/officeDocument/2006/relationships" type="blockArc" r:blip="">
                            <dgm:adjLst>
                              <dgm:adj idx="1" val="-135"/>
                              <dgm:adj idx="2" val="180"/>
                              <dgm:adj idx="3" val="0.1274"/>
                            </dgm:adjLst>
                          </dgm:shape>
                        </dgm:if>
                        <dgm:else name="Name37"/>
                      </dgm:choose>
                    </dgm:if>
                    <dgm:else name="Name38">
                      <dgm:choose name="Name39">
                        <dgm:if name="Name40" axis="precedSib" ptType="node" func="cnt" op="equ" val="0">
                          <dgm:shape xmlns:r="http://schemas.openxmlformats.org/officeDocument/2006/relationships" type="blockArc" r:blip="">
                            <dgm:adjLst>
                              <dgm:adj idx="1" val="-133.1632"/>
                              <dgm:adj idx="2" val="65"/>
                              <dgm:adj idx="3" val="0.13"/>
                            </dgm:adjLst>
                          </dgm:shape>
                        </dgm:if>
                        <dgm:if name="Name41" axis="precedSib" ptType="node" func="cnt" op="equ" val="1">
                          <dgm:shape xmlns:r="http://schemas.openxmlformats.org/officeDocument/2006/relationships" type="leftCircularArrow" r:blip="">
                            <dgm:adjLst>
                              <dgm:adj idx="1" val="0.1098"/>
                              <dgm:adj idx="2" val="19.0387"/>
                              <dgm:adj idx="3" val="105"/>
                              <dgm:adj idx="4" val="-45"/>
                              <dgm:adj idx="5" val="0.125"/>
                            </dgm:adjLst>
                          </dgm:shape>
                        </dgm:if>
                        <dgm:if name="Name42" axis="precedSib" ptType="node" func="cnt" op="equ" val="2">
                          <dgm:shape xmlns:r="http://schemas.openxmlformats.org/officeDocument/2006/relationships" type="circularArrow" r:blip="">
                            <dgm:adjLst>
                              <dgm:adj idx="1" val="0.1098"/>
                              <dgm:adj idx="2" val="19.0387"/>
                              <dgm:adj idx="3" val="75"/>
                              <dgm:adj idx="4" val="-135"/>
                              <dgm:adj idx="5" val="0.125"/>
                            </dgm:adjLst>
                          </dgm:shape>
                        </dgm:if>
                        <dgm:if name="Name43" axis="precedSib" ptType="node" func="cnt" op="equ" val="3">
                          <dgm:shape xmlns:r="http://schemas.openxmlformats.org/officeDocument/2006/relationships" type="leftCircularArrow" r:blip="">
                            <dgm:adjLst>
                              <dgm:adj idx="1" val="0.1098"/>
                              <dgm:adj idx="2" val="19.0387"/>
                              <dgm:adj idx="3" val="105"/>
                              <dgm:adj idx="4" val="-45"/>
                              <dgm:adj idx="5" val="0.125"/>
                            </dgm:adjLst>
                          </dgm:shape>
                        </dgm:if>
                        <dgm:if name="Name44" axis="precedSib" ptType="node" func="cnt" op="equ" val="4">
                          <dgm:shape xmlns:r="http://schemas.openxmlformats.org/officeDocument/2006/relationships" type="circularArrow" r:blip="">
                            <dgm:adjLst>
                              <dgm:adj idx="1" val="0.1098"/>
                              <dgm:adj idx="2" val="19.0387"/>
                              <dgm:adj idx="3" val="75"/>
                              <dgm:adj idx="4" val="-135"/>
                              <dgm:adj idx="5" val="0.125"/>
                            </dgm:adjLst>
                          </dgm:shape>
                        </dgm:if>
                        <dgm:if name="Name45" axis="precedSib" ptType="node" func="cnt" op="equ" val="5">
                          <dgm:shape xmlns:r="http://schemas.openxmlformats.org/officeDocument/2006/relationships" type="leftCircularArrow" r:blip="">
                            <dgm:adjLst>
                              <dgm:adj idx="1" val="0.1098"/>
                              <dgm:adj idx="2" val="19.0387"/>
                              <dgm:adj idx="3" val="105"/>
                              <dgm:adj idx="4" val="-45"/>
                              <dgm:adj idx="5" val="0.125"/>
                            </dgm:adjLst>
                          </dgm:shape>
                        </dgm:if>
                        <dgm:if name="Name46" axis="precedSib" ptType="node" func="cnt" op="equ" val="6">
                          <dgm:shape xmlns:r="http://schemas.openxmlformats.org/officeDocument/2006/relationships" type="blockArc" r:blip="">
                            <dgm:adjLst>
                              <dgm:adj idx="1" val="-135"/>
                              <dgm:adj idx="2" val="180"/>
                              <dgm:adj idx="3" val="0.1274"/>
                            </dgm:adjLst>
                          </dgm:shape>
                        </dgm:if>
                        <dgm:else name="Name47"/>
                      </dgm:choose>
                    </dgm:else>
                  </dgm:choose>
                </dgm:else>
              </dgm:choose>
            </dgm:if>
            <dgm:else name="Name48">
              <dgm:choose name="Name49">
                <dgm:if name="Name50" axis="precedSib" ptType="node" func="cnt" op="equ" val="0">
                  <dgm:choose name="Name51">
                    <dgm:if name="Name52" axis="followSib" ptType="node" func="cnt" op="equ" val="0">
                      <dgm:shape xmlns:r="http://schemas.openxmlformats.org/officeDocument/2006/relationships" type="leftCircularArrow" r:blip="">
                        <dgm:adjLst>
                          <dgm:adj idx="1" val="0.1098"/>
                          <dgm:adj idx="2" val="19.0387"/>
                          <dgm:adj idx="3" val="30"/>
                          <dgm:adj idx="4" val="0"/>
                          <dgm:adj idx="5" val="0.125"/>
                        </dgm:adjLst>
                      </dgm:shape>
                    </dgm:if>
                    <dgm:else name="Name53">
                      <dgm:shape xmlns:r="http://schemas.openxmlformats.org/officeDocument/2006/relationships" type="leftCircularArrow" r:blip="">
                        <dgm:adjLst>
                          <dgm:adj idx="1" val="0.1098"/>
                          <dgm:adj idx="2" val="19.0387"/>
                          <dgm:adj idx="3" val="105"/>
                          <dgm:adj idx="4" val="0"/>
                          <dgm:adj idx="5" val="0.125"/>
                        </dgm:adjLst>
                      </dgm:shape>
                    </dgm:else>
                  </dgm:choose>
                </dgm:if>
                <dgm:else name="Name54">
                  <dgm:choose name="Name55">
                    <dgm:if name="Name56" axis="followSib" ptType="node" func="cnt" op="equ" val="0">
                      <dgm:choose name="Name57">
                        <dgm:if name="Name58" axis="precedSib" ptType="node" func="cnt" op="equ" val="1">
                          <dgm:shape xmlns:r="http://schemas.openxmlformats.org/officeDocument/2006/relationships" type="blockArc" r:blip="">
                            <dgm:adjLst>
                              <dgm:adj idx="1" val="-135"/>
                              <dgm:adj idx="2" val="180"/>
                              <dgm:adj idx="3" val="0.1274"/>
                            </dgm:adjLst>
                          </dgm:shape>
                        </dgm:if>
                        <dgm:if name="Name59" axis="precedSib" ptType="node" func="cnt" op="equ" val="2">
                          <dgm:shape xmlns:r="http://schemas.openxmlformats.org/officeDocument/2006/relationships" type="blockArc" r:blip="">
                            <dgm:adjLst>
                              <dgm:adj idx="1" val="0"/>
                              <dgm:adj idx="2" val="-45"/>
                              <dgm:adj idx="3" val="0.1274"/>
                            </dgm:adjLst>
                          </dgm:shape>
                        </dgm:if>
                        <dgm:if name="Name60" axis="precedSib" ptType="node" func="cnt" op="equ" val="3">
                          <dgm:shape xmlns:r="http://schemas.openxmlformats.org/officeDocument/2006/relationships" type="blockArc" r:blip="">
                            <dgm:adjLst>
                              <dgm:adj idx="1" val="-135"/>
                              <dgm:adj idx="2" val="180"/>
                              <dgm:adj idx="3" val="0.1274"/>
                            </dgm:adjLst>
                          </dgm:shape>
                        </dgm:if>
                        <dgm:if name="Name61" axis="precedSib" ptType="node" func="cnt" op="equ" val="4">
                          <dgm:shape xmlns:r="http://schemas.openxmlformats.org/officeDocument/2006/relationships" type="blockArc" r:blip="">
                            <dgm:adjLst>
                              <dgm:adj idx="1" val="0"/>
                              <dgm:adj idx="2" val="-45"/>
                              <dgm:adj idx="3" val="0.1274"/>
                            </dgm:adjLst>
                          </dgm:shape>
                        </dgm:if>
                        <dgm:if name="Name62" axis="precedSib" ptType="node" func="cnt" op="equ" val="5">
                          <dgm:shape xmlns:r="http://schemas.openxmlformats.org/officeDocument/2006/relationships" type="blockArc" r:blip="">
                            <dgm:adjLst>
                              <dgm:adj idx="1" val="-135"/>
                              <dgm:adj idx="2" val="180"/>
                              <dgm:adj idx="3" val="0.1274"/>
                            </dgm:adjLst>
                          </dgm:shape>
                        </dgm:if>
                        <dgm:if name="Name63" axis="precedSib" ptType="node" func="cnt" op="equ" val="6">
                          <dgm:shape xmlns:r="http://schemas.openxmlformats.org/officeDocument/2006/relationships" type="blockArc" r:blip="">
                            <dgm:adjLst>
                              <dgm:adj idx="1" val="0"/>
                              <dgm:adj idx="2" val="-45"/>
                              <dgm:adj idx="3" val="0.1274"/>
                            </dgm:adjLst>
                          </dgm:shape>
                        </dgm:if>
                        <dgm:else name="Name64"/>
                      </dgm:choose>
                    </dgm:if>
                    <dgm:else name="Name65">
                      <dgm:choose name="Name66">
                        <dgm:if name="Name67" axis="precedSib" ptType="node" func="cnt" op="equ" val="0">
                          <dgm:shape xmlns:r="http://schemas.openxmlformats.org/officeDocument/2006/relationships" type="blockArc" r:blip="">
                            <dgm:adjLst>
                              <dgm:adj idx="1" val="-133.1632"/>
                              <dgm:adj idx="2" val="65"/>
                              <dgm:adj idx="3" val="0.13"/>
                            </dgm:adjLst>
                          </dgm:shape>
                        </dgm:if>
                        <dgm:if name="Name68" axis="precedSib" ptType="node" func="cnt" op="equ" val="1">
                          <dgm:shape xmlns:r="http://schemas.openxmlformats.org/officeDocument/2006/relationships" type="circularArrow" r:blip="">
                            <dgm:adjLst>
                              <dgm:adj idx="1" val="0.1098"/>
                              <dgm:adj idx="2" val="19.0387"/>
                              <dgm:adj idx="3" val="75"/>
                              <dgm:adj idx="4" val="-135"/>
                              <dgm:adj idx="5" val="0.125"/>
                            </dgm:adjLst>
                          </dgm:shape>
                        </dgm:if>
                        <dgm:if name="Name69" axis="precedSib" ptType="node" func="cnt" op="equ" val="2">
                          <dgm:shape xmlns:r="http://schemas.openxmlformats.org/officeDocument/2006/relationships" type="leftCircularArrow" r:blip="">
                            <dgm:adjLst>
                              <dgm:adj idx="1" val="0.1098"/>
                              <dgm:adj idx="2" val="19.0387"/>
                              <dgm:adj idx="3" val="105"/>
                              <dgm:adj idx="4" val="-45"/>
                              <dgm:adj idx="5" val="0.125"/>
                            </dgm:adjLst>
                          </dgm:shape>
                        </dgm:if>
                        <dgm:if name="Name70" axis="precedSib" ptType="node" func="cnt" op="equ" val="3">
                          <dgm:shape xmlns:r="http://schemas.openxmlformats.org/officeDocument/2006/relationships" type="circularArrow" r:blip="">
                            <dgm:adjLst>
                              <dgm:adj idx="1" val="0.1098"/>
                              <dgm:adj idx="2" val="19.0387"/>
                              <dgm:adj idx="3" val="75"/>
                              <dgm:adj idx="4" val="-135"/>
                              <dgm:adj idx="5" val="0.125"/>
                            </dgm:adjLst>
                          </dgm:shape>
                        </dgm:if>
                        <dgm:if name="Name71" axis="precedSib" ptType="node" func="cnt" op="equ" val="4">
                          <dgm:shape xmlns:r="http://schemas.openxmlformats.org/officeDocument/2006/relationships" type="leftCircularArrow" r:blip="">
                            <dgm:adjLst>
                              <dgm:adj idx="1" val="0.1098"/>
                              <dgm:adj idx="2" val="19.0387"/>
                              <dgm:adj idx="3" val="105"/>
                              <dgm:adj idx="4" val="-45"/>
                              <dgm:adj idx="5" val="0.125"/>
                            </dgm:adjLst>
                          </dgm:shape>
                        </dgm:if>
                        <dgm:if name="Name72" axis="precedSib" ptType="node" func="cnt" op="equ" val="5">
                          <dgm:shape xmlns:r="http://schemas.openxmlformats.org/officeDocument/2006/relationships" type="circularArrow" r:blip="">
                            <dgm:adjLst>
                              <dgm:adj idx="1" val="0.1098"/>
                              <dgm:adj idx="2" val="19.0387"/>
                              <dgm:adj idx="3" val="75"/>
                              <dgm:adj idx="4" val="-135"/>
                              <dgm:adj idx="5" val="0.125"/>
                            </dgm:adjLst>
                          </dgm:shape>
                        </dgm:if>
                        <dgm:if name="Name73" axis="precedSib" ptType="node" func="cnt" op="equ" val="6">
                          <dgm:shape xmlns:r="http://schemas.openxmlformats.org/officeDocument/2006/relationships" type="blockArc" r:blip="">
                            <dgm:adjLst>
                              <dgm:adj idx="1" val="0"/>
                              <dgm:adj idx="2" val="-45"/>
                              <dgm:adj idx="3" val="0.1274"/>
                            </dgm:adjLst>
                          </dgm:shape>
                        </dgm:if>
                        <dgm:else name="Name74"/>
                      </dgm:choose>
                    </dgm:else>
                  </dgm:choose>
                </dgm:else>
              </dgm:choose>
            </dgm:else>
          </dgm:choose>
          <dgm:presOf/>
        </dgm:layoutNode>
      </dgm:forEach>
    </dgm:forEach>
    <dgm:forEach name="Name75" axis="ch" ptType="node" cnt="1">
      <dgm:layoutNode name="Accent1">
        <dgm:alg type="sp"/>
        <dgm:shape xmlns:r="http://schemas.openxmlformats.org/officeDocument/2006/relationships" r:blip="">
          <dgm:adjLst/>
        </dgm:shape>
        <dgm:presOf/>
        <dgm:constrLst/>
        <dgm:forEach name="Name76" ref="accentRepeat"/>
      </dgm:layoutNode>
      <dgm:choose name="Name77">
        <dgm:if name="Name78" axis="ch" ptType="node" func="cnt" op="gte" val="1">
          <dgm:layoutNode name="Child1"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79"/>
      </dgm:choose>
      <dgm:layoutNode name="Parent1"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0" axis="ch" ptType="node" st="2" cnt="1">
      <dgm:layoutNode name="Accent2">
        <dgm:alg type="sp"/>
        <dgm:shape xmlns:r="http://schemas.openxmlformats.org/officeDocument/2006/relationships" r:blip="">
          <dgm:adjLst/>
        </dgm:shape>
        <dgm:presOf/>
        <dgm:constrLst/>
        <dgm:forEach name="Name81" ref="accentRepeat"/>
      </dgm:layoutNode>
      <dgm:choose name="Name82">
        <dgm:if name="Name83" axis="ch" ptType="node" func="cnt" op="gte" val="1">
          <dgm:layoutNode name="Child2"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4"/>
      </dgm:choose>
      <dgm:layoutNode name="Parent2"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85" axis="ch" ptType="node" st="3" cnt="1">
      <dgm:layoutNode name="Accent3">
        <dgm:alg type="sp"/>
        <dgm:shape xmlns:r="http://schemas.openxmlformats.org/officeDocument/2006/relationships" r:blip="">
          <dgm:adjLst/>
        </dgm:shape>
        <dgm:presOf/>
        <dgm:constrLst/>
        <dgm:forEach name="Name86" ref="accentRepeat"/>
      </dgm:layoutNode>
      <dgm:choose name="Name87">
        <dgm:if name="Name88" axis="ch" ptType="node" func="cnt" op="gte" val="1">
          <dgm:layoutNode name="Child3"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89"/>
      </dgm:choose>
      <dgm:layoutNode name="Parent3"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0" axis="ch" ptType="node" st="4" cnt="1">
      <dgm:layoutNode name="Accent4">
        <dgm:alg type="sp"/>
        <dgm:shape xmlns:r="http://schemas.openxmlformats.org/officeDocument/2006/relationships" r:blip="">
          <dgm:adjLst/>
        </dgm:shape>
        <dgm:presOf/>
        <dgm:constrLst/>
        <dgm:forEach name="Name91" ref="accentRepeat"/>
      </dgm:layoutNode>
      <dgm:choose name="Name92">
        <dgm:if name="Name93" axis="ch" ptType="node" func="cnt" op="gte" val="1">
          <dgm:layoutNode name="Child4"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4"/>
      </dgm:choose>
      <dgm:layoutNode name="Parent4"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95" axis="ch" ptType="node" st="5" cnt="1">
      <dgm:layoutNode name="Accent5">
        <dgm:alg type="sp"/>
        <dgm:shape xmlns:r="http://schemas.openxmlformats.org/officeDocument/2006/relationships" r:blip="">
          <dgm:adjLst/>
        </dgm:shape>
        <dgm:presOf/>
        <dgm:constrLst/>
        <dgm:forEach name="Name96" ref="accentRepeat"/>
      </dgm:layoutNode>
      <dgm:choose name="Name97">
        <dgm:if name="Name98" axis="ch" ptType="node" func="cnt" op="gte" val="1">
          <dgm:layoutNode name="Child5"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99"/>
      </dgm:choose>
      <dgm:layoutNode name="Parent5"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0" axis="ch" ptType="node" st="6" cnt="1">
      <dgm:layoutNode name="Accent6">
        <dgm:alg type="sp"/>
        <dgm:shape xmlns:r="http://schemas.openxmlformats.org/officeDocument/2006/relationships" r:blip="">
          <dgm:adjLst/>
        </dgm:shape>
        <dgm:presOf/>
        <dgm:constrLst/>
        <dgm:forEach name="Name101" ref="accentRepeat"/>
      </dgm:layoutNode>
      <dgm:choose name="Name102">
        <dgm:if name="Name103" axis="ch" ptType="node" func="cnt" op="gte" val="1">
          <dgm:layoutNode name="Child6"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4"/>
      </dgm:choose>
      <dgm:layoutNode name="Parent6"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forEach name="Name105" axis="ch" ptType="node" st="7" cnt="1">
      <dgm:layoutNode name="Accent7">
        <dgm:alg type="sp"/>
        <dgm:shape xmlns:r="http://schemas.openxmlformats.org/officeDocument/2006/relationships" r:blip="">
          <dgm:adjLst/>
        </dgm:shape>
        <dgm:presOf/>
        <dgm:constrLst/>
        <dgm:forEach name="Name106" ref="accentRepeat"/>
      </dgm:layoutNode>
      <dgm:choose name="Name107">
        <dgm:if name="Name108" axis="ch" ptType="node" func="cnt" op="gte" val="1">
          <dgm:layoutNode name="Child7" styleLbl="revTx">
            <dgm:varLst>
              <dgm:chMax val="0"/>
              <dgm:chPref val="0"/>
              <dgm:bulletEnabled val="1"/>
            </dgm:varLst>
            <dgm:alg type="tx">
              <dgm:param type="stBulletLvl" val="1"/>
              <dgm:param type="parTxLTRAlign" val="l"/>
              <dgm:param type="txAnchorVertCh" val="mid"/>
            </dgm:alg>
            <dgm:shape xmlns:r="http://schemas.openxmlformats.org/officeDocument/2006/relationships" type="rect" r:blip="">
              <dgm:adjLst/>
            </dgm:shape>
            <dgm:presOf axis="des"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if>
        <dgm:else name="Name109"/>
      </dgm:choose>
      <dgm:layoutNode name="Parent7" styleLbl="revTx">
        <dgm:varLst>
          <dgm:chMax val="1"/>
          <dgm:chPref val="1"/>
          <dgm:bulletEnabled val="1"/>
        </dgm:varLst>
        <dgm:alg type="tx">
          <dgm:param type="shpTxLTRAlignCh" val="ctr"/>
          <dgm:param type="txAnchorVertCh" val="mid"/>
        </dgm:alg>
        <dgm:shape xmlns:r="http://schemas.openxmlformats.org/officeDocument/2006/relationships" type="rect"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primFontSz" val="5" fact="NaN" max="NaN"/>
        </dgm:ruleLst>
      </dgm:layoutNod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ink/ink1.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2T15:23:44.377"/>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160 1736,'-21'-65,"17"23,0 0,5-76,2 79,-3 1,-1 0,-12-71,-35-161,36 198,6 45,2 1,-1-36,2 27,-8-54,4 54,-1-55,9-92,-2-88,-10 209,5 36</inkml:trace>
</inkml:ink>
</file>

<file path=ppt/ink/ink2.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2T15:23:44.378"/>
    </inkml:context>
    <inkml:brush xml:id="br0">
      <inkml:brushProperty name="width" value="0.3" units="cm"/>
      <inkml:brushProperty name="height" value="0.6" units="cm"/>
      <inkml:brushProperty name="color" value="#EF0C4D"/>
      <inkml:brushProperty name="tip" value="rectangle"/>
      <inkml:brushProperty name="rasterOp" value="maskPen"/>
      <inkml:brushProperty name="ignorePressure" value="1"/>
    </inkml:brush>
  </inkml:definitions>
  <inkml:trace contextRef="#ctx0" brushRef="#br0">0 1,'1'15,"1"-2,-1 3,1-1,1-1,-1 0,2 0,1 0,8 19,9 13,26 47,12 19,-13-16,5-3,75 107,-25-34,6 18,-57-89,-23-51,37 45,5 8,-54-71</inkml:trace>
</inkml:ink>
</file>

<file path=ppt/ink/ink3.xml><?xml version="1.0" encoding="utf-8"?>
<inkml:ink xmlns:inkml="http://www.w3.org/2003/InkML">
  <inkml:definitions>
    <inkml:context xml:id="ctx0">
      <inkml:inkSource xml:id="inkSrc0">
        <inkml:traceFormat>
          <inkml:channel name="X" type="integer" min="-2.14748E9" max="2.14748E9" units="cm"/>
          <inkml:channel name="Y" type="integer" min="-2.14748E9" max="2.14748E9" units="cm"/>
        </inkml:traceFormat>
        <inkml:channelProperties>
          <inkml:channelProperty channel="X" name="resolution" value="1000" units="1/cm"/>
          <inkml:channelProperty channel="Y" name="resolution" value="1000" units="1/cm"/>
        </inkml:channelProperties>
      </inkml:inkSource>
      <inkml:timestamp xml:id="ts0" timeString="2024-01-12T15:23:44.379"/>
    </inkml:context>
    <inkml:brush xml:id="br0">
      <inkml:brushProperty name="width" value="0.3" units="cm"/>
      <inkml:brushProperty name="height" value="0.6" units="cm"/>
      <inkml:brushProperty name="color" value="#A2D762"/>
      <inkml:brushProperty name="tip" value="rectangle"/>
      <inkml:brushProperty name="rasterOp" value="maskPen"/>
      <inkml:brushProperty name="ignorePressure" value="1"/>
    </inkml:brush>
  </inkml:definitions>
  <inkml:trace contextRef="#ctx0" brushRef="#br0">4400 279,'-35'4,"-46"6,57-5,3-2,-4-1,3-1,-1-1,-36-4,57 3,-62-12,-64-25,40 5,-103-36,57 36,-29-7,124 26,2 0,0 1,-1 1,-73-6,101 17,0 1,-3 0,3 1,-1 0,1 2,-1-1,0 1,1 1,0-1,-2 3,3-2,-1 2,0 2,1-2,0 2,0-2,0 3,-10 12,3-2,-1-1,-1 1,0-4,-34 25,-85 37,136-74,-39 17,1-2,-1-2,-74 19,27-6,15-4,18-7,2 3,-71 38,16-8,29-8,-8 1,-58 22,-58 20,48-33,128-47,1 1,-2-2,2-2,-40 1,43-4,1 0,-1 2,0 1,1 1,-1 1,1 1,-23 12,-66 47,71-39,1-4,1-2,-69 25,76-35,4 2,-2 1,2 2,-36 27,-23 12,71-47,-2-1,2-2,0 1,0-2,-25 3,-18 4,52-8,-1 1,0-1,1 1,0 1,0-1,0 0,0 1,0 0,1 2,-1-1,1-1,0 2,0-2,0 2,2 0,-2-1,0 1,-1 8,1-6,2-2,-1 4,1-2,0 1,0-1,1 0,-1-1,1 3,1-2,0 1,0-1,0 1,1 0,2 12,-1-15,1 0,-1-1,1 1,0-1,0 0,0 0,2-1,-2 3,0-3,1 0,1 1,-1-2,1 0,-1 1,1-1,0 0,-1 0,13 3,8 4,0-2,43 8,-45-11,47 9,1-4,116 1,164-36,-275 15,-43 6,-1-1,62-16,6-13,111-46,-125 47,-61 25,-3 0,46-22,95-58,5-2,-78 36,2 4,121-43,-110 42,-24 11,-24 14,-42 18,2 0,-1 1,1 1,-1 2,3-1,17-2,25-3,-1-3,-1-3,1-5,64-30,-43 17,91-24,-83 46,-70 10,0 1,-1-1,2-1,-1-1,16-7,122-57,-136 60,0 1,0 1,2 2,-2 0,0 1,1 2,1 0,21 3,-13-1,-1-2,54-8,25-21,-80 22</inkml:trace>
</inkml:ink>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7650" name="Rectangle 2">
            <a:extLst>
              <a:ext uri="{FF2B5EF4-FFF2-40B4-BE49-F238E27FC236}">
                <a16:creationId xmlns:a16="http://schemas.microsoft.com/office/drawing/2014/main" id="{874199AE-CDC5-0035-DC88-93F031EF5808}"/>
              </a:ext>
            </a:extLst>
          </p:cNvPr>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atin typeface="Times"/>
                <a:ea typeface="+mn-ea"/>
              </a:defRPr>
            </a:lvl1pPr>
          </a:lstStyle>
          <a:p>
            <a:pPr>
              <a:defRPr/>
            </a:pPr>
            <a:endParaRPr lang="en-GB"/>
          </a:p>
        </p:txBody>
      </p:sp>
      <p:sp>
        <p:nvSpPr>
          <p:cNvPr id="27651" name="Rectangle 3">
            <a:extLst>
              <a:ext uri="{FF2B5EF4-FFF2-40B4-BE49-F238E27FC236}">
                <a16:creationId xmlns:a16="http://schemas.microsoft.com/office/drawing/2014/main" id="{CCC8AEBD-5A96-5F80-6ACC-C10BE55412F3}"/>
              </a:ext>
            </a:extLst>
          </p:cNvPr>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atin typeface="Times"/>
                <a:ea typeface="+mn-ea"/>
              </a:defRPr>
            </a:lvl1pPr>
          </a:lstStyle>
          <a:p>
            <a:pPr>
              <a:defRPr/>
            </a:pPr>
            <a:endParaRPr lang="en-GB"/>
          </a:p>
        </p:txBody>
      </p:sp>
      <p:sp>
        <p:nvSpPr>
          <p:cNvPr id="18436" name="Rectangle 4">
            <a:extLst>
              <a:ext uri="{FF2B5EF4-FFF2-40B4-BE49-F238E27FC236}">
                <a16:creationId xmlns:a16="http://schemas.microsoft.com/office/drawing/2014/main" id="{07E1ABF2-AC9F-3D3C-0167-E095C1BC5102}"/>
              </a:ext>
            </a:extLst>
          </p:cNvPr>
          <p:cNvSpPr>
            <a:spLocks noGrp="1" noRot="1" noChangeAspect="1" noChangeArrowheads="1" noTextEdit="1"/>
          </p:cNvSpPr>
          <p:nvPr>
            <p:ph type="sldImg" idx="2"/>
          </p:nvPr>
        </p:nvSpPr>
        <p:spPr bwMode="auto">
          <a:xfrm>
            <a:off x="381000" y="685800"/>
            <a:ext cx="6096000" cy="3429000"/>
          </a:xfrm>
          <a:prstGeom prst="rect">
            <a:avLst/>
          </a:prstGeom>
          <a:noFill/>
          <a:ln w="9525">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7653" name="Rectangle 5">
            <a:extLst>
              <a:ext uri="{FF2B5EF4-FFF2-40B4-BE49-F238E27FC236}">
                <a16:creationId xmlns:a16="http://schemas.microsoft.com/office/drawing/2014/main" id="{9EDB558F-ABE7-B019-6784-804DD98E9E56}"/>
              </a:ext>
            </a:extLst>
          </p:cNvPr>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GB" noProof="0"/>
              <a:t>Click to edit Master text styles</a:t>
            </a:r>
          </a:p>
          <a:p>
            <a:pPr lvl="1"/>
            <a:r>
              <a:rPr lang="en-GB" noProof="0"/>
              <a:t>Second level</a:t>
            </a:r>
          </a:p>
          <a:p>
            <a:pPr lvl="2"/>
            <a:r>
              <a:rPr lang="en-GB" noProof="0"/>
              <a:t>Third level</a:t>
            </a:r>
          </a:p>
          <a:p>
            <a:pPr lvl="3"/>
            <a:r>
              <a:rPr lang="en-GB" noProof="0"/>
              <a:t>Fourth level</a:t>
            </a:r>
          </a:p>
          <a:p>
            <a:pPr lvl="4"/>
            <a:r>
              <a:rPr lang="en-GB" noProof="0"/>
              <a:t>Fifth level</a:t>
            </a:r>
          </a:p>
        </p:txBody>
      </p:sp>
      <p:sp>
        <p:nvSpPr>
          <p:cNvPr id="27654" name="Rectangle 6">
            <a:extLst>
              <a:ext uri="{FF2B5EF4-FFF2-40B4-BE49-F238E27FC236}">
                <a16:creationId xmlns:a16="http://schemas.microsoft.com/office/drawing/2014/main" id="{A49C5094-31F8-2524-D85D-35AFE45D009B}"/>
              </a:ext>
            </a:extLst>
          </p:cNvPr>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atin typeface="Times"/>
                <a:ea typeface="+mn-ea"/>
              </a:defRPr>
            </a:lvl1pPr>
          </a:lstStyle>
          <a:p>
            <a:pPr>
              <a:defRPr/>
            </a:pPr>
            <a:endParaRPr lang="en-GB"/>
          </a:p>
        </p:txBody>
      </p:sp>
      <p:sp>
        <p:nvSpPr>
          <p:cNvPr id="27655" name="Rectangle 7">
            <a:extLst>
              <a:ext uri="{FF2B5EF4-FFF2-40B4-BE49-F238E27FC236}">
                <a16:creationId xmlns:a16="http://schemas.microsoft.com/office/drawing/2014/main" id="{C48095E9-00CD-4573-C258-7226A0947994}"/>
              </a:ext>
            </a:extLst>
          </p:cNvPr>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fld id="{583DA1C6-337C-4F15-BC64-3ADE9070DBCA}" type="slidenum">
              <a:rPr lang="en-GB" altLang="en-US"/>
              <a:pPr/>
              <a:t>‹#›</a:t>
            </a:fld>
            <a:endParaRPr lang="en-GB" altLang="en-US"/>
          </a:p>
        </p:txBody>
      </p:sp>
    </p:spTree>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Times"/>
        <a:ea typeface="ＭＳ Ｐゴシック" charset="-128"/>
        <a:cs typeface="ＭＳ Ｐゴシック" charset="-128"/>
      </a:defRPr>
    </a:lvl1pPr>
    <a:lvl2pPr marL="457200" algn="l" rtl="0" eaLnBrk="0" fontAlgn="base" hangingPunct="0">
      <a:spcBef>
        <a:spcPct val="30000"/>
      </a:spcBef>
      <a:spcAft>
        <a:spcPct val="0"/>
      </a:spcAft>
      <a:defRPr sz="1200" kern="1200">
        <a:solidFill>
          <a:schemeClr val="tx1"/>
        </a:solidFill>
        <a:latin typeface="Times"/>
        <a:ea typeface="ＭＳ Ｐゴシック" charset="-128"/>
        <a:cs typeface="+mn-cs"/>
      </a:defRPr>
    </a:lvl2pPr>
    <a:lvl3pPr marL="914400" algn="l" rtl="0" eaLnBrk="0" fontAlgn="base" hangingPunct="0">
      <a:spcBef>
        <a:spcPct val="30000"/>
      </a:spcBef>
      <a:spcAft>
        <a:spcPct val="0"/>
      </a:spcAft>
      <a:defRPr sz="1200" kern="1200">
        <a:solidFill>
          <a:schemeClr val="tx1"/>
        </a:solidFill>
        <a:latin typeface="Times"/>
        <a:ea typeface="ＭＳ Ｐゴシック" charset="-128"/>
        <a:cs typeface="+mn-cs"/>
      </a:defRPr>
    </a:lvl3pPr>
    <a:lvl4pPr marL="1371600" algn="l" rtl="0" eaLnBrk="0" fontAlgn="base" hangingPunct="0">
      <a:spcBef>
        <a:spcPct val="30000"/>
      </a:spcBef>
      <a:spcAft>
        <a:spcPct val="0"/>
      </a:spcAft>
      <a:defRPr sz="1200" kern="1200">
        <a:solidFill>
          <a:schemeClr val="tx1"/>
        </a:solidFill>
        <a:latin typeface="Times"/>
        <a:ea typeface="ＭＳ Ｐゴシック" charset="-128"/>
        <a:cs typeface="+mn-cs"/>
      </a:defRPr>
    </a:lvl4pPr>
    <a:lvl5pPr marL="1828800" algn="l" rtl="0" eaLnBrk="0" fontAlgn="base" hangingPunct="0">
      <a:spcBef>
        <a:spcPct val="30000"/>
      </a:spcBef>
      <a:spcAft>
        <a:spcPct val="0"/>
      </a:spcAft>
      <a:defRPr sz="1200" kern="1200">
        <a:solidFill>
          <a:schemeClr val="tx1"/>
        </a:solidFill>
        <a:latin typeface="Times"/>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3403C9C7-FE43-6786-3562-2B27D052DB19}"/>
              </a:ext>
              <a:ext uri="{C183D7F6-B498-43B3-948B-1728B52AA6E4}">
                <adec:decorative xmlns:adec="http://schemas.microsoft.com/office/drawing/2017/decorative" val="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76697" y="-99392"/>
            <a:ext cx="12545394" cy="7056784"/>
          </a:xfrm>
          <a:prstGeom prst="rect">
            <a:avLst/>
          </a:prstGeom>
        </p:spPr>
      </p:pic>
      <p:sp>
        <p:nvSpPr>
          <p:cNvPr id="2" name="Title 1"/>
          <p:cNvSpPr>
            <a:spLocks noGrp="1"/>
          </p:cNvSpPr>
          <p:nvPr>
            <p:ph type="ctrTitle"/>
          </p:nvPr>
        </p:nvSpPr>
        <p:spPr>
          <a:xfrm>
            <a:off x="1061392" y="2673887"/>
            <a:ext cx="10363200" cy="578494"/>
          </a:xfrm>
        </p:spPr>
        <p:txBody>
          <a:bodyPr/>
          <a:lstStyle>
            <a:lvl1pPr>
              <a:defRPr>
                <a:solidFill>
                  <a:schemeClr val="bg1"/>
                </a:solidFill>
              </a:defRPr>
            </a:lvl1pPr>
          </a:lstStyle>
          <a:p>
            <a:r>
              <a:rPr lang="en-US"/>
              <a:t>Click to edit Master title style</a:t>
            </a:r>
            <a:endParaRPr lang="en-GB" dirty="0"/>
          </a:p>
        </p:txBody>
      </p:sp>
      <p:sp>
        <p:nvSpPr>
          <p:cNvPr id="3" name="Subtitle 2"/>
          <p:cNvSpPr>
            <a:spLocks noGrp="1"/>
          </p:cNvSpPr>
          <p:nvPr>
            <p:ph type="subTitle" idx="1"/>
          </p:nvPr>
        </p:nvSpPr>
        <p:spPr>
          <a:xfrm>
            <a:off x="1061392" y="3260576"/>
            <a:ext cx="8534400" cy="1752600"/>
          </a:xfrm>
        </p:spPr>
        <p:txBody>
          <a:bodyPr/>
          <a:lstStyle>
            <a:lvl1pPr marL="0" indent="0" algn="l">
              <a:buNone/>
              <a:defRPr sz="2400">
                <a:solidFill>
                  <a:schemeClr val="bg1"/>
                </a:solidFill>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en-GB" dirty="0"/>
          </a:p>
        </p:txBody>
      </p:sp>
    </p:spTree>
    <p:extLst>
      <p:ext uri="{BB962C8B-B14F-4D97-AF65-F5344CB8AC3E}">
        <p14:creationId xmlns:p14="http://schemas.microsoft.com/office/powerpoint/2010/main" val="1233608161"/>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xAndChart" preserve="1">
  <p:cSld name="Title, Text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277600" cy="685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06400" y="1371600"/>
            <a:ext cx="5537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hart Placeholder 3"/>
          <p:cNvSpPr>
            <a:spLocks noGrp="1"/>
          </p:cNvSpPr>
          <p:nvPr>
            <p:ph type="chart" sz="half" idx="2"/>
          </p:nvPr>
        </p:nvSpPr>
        <p:spPr>
          <a:xfrm>
            <a:off x="6146800" y="1371600"/>
            <a:ext cx="5537200" cy="4038600"/>
          </a:xfrm>
        </p:spPr>
        <p:txBody>
          <a:bodyPr/>
          <a:lstStyle/>
          <a:p>
            <a:pPr lvl="0"/>
            <a:r>
              <a:rPr lang="en-US" noProof="0"/>
              <a:t>Click icon to add chart</a:t>
            </a:r>
            <a:endParaRPr lang="en-GB" noProof="0" dirty="0"/>
          </a:p>
        </p:txBody>
      </p:sp>
    </p:spTree>
    <p:extLst>
      <p:ext uri="{BB962C8B-B14F-4D97-AF65-F5344CB8AC3E}">
        <p14:creationId xmlns:p14="http://schemas.microsoft.com/office/powerpoint/2010/main" val="243275271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292488939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406400" y="1371600"/>
            <a:ext cx="5537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371600"/>
            <a:ext cx="5537200" cy="40386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168553580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Tree>
    <p:extLst>
      <p:ext uri="{BB962C8B-B14F-4D97-AF65-F5344CB8AC3E}">
        <p14:creationId xmlns:p14="http://schemas.microsoft.com/office/powerpoint/2010/main" val="25238007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69FED160-1545-1F1A-221D-650382E7A139}"/>
              </a:ext>
            </a:extLst>
          </p:cNvPr>
          <p:cNvSpPr/>
          <p:nvPr userDrawn="1"/>
        </p:nvSpPr>
        <p:spPr bwMode="auto">
          <a:xfrm>
            <a:off x="9048328" y="5877272"/>
            <a:ext cx="2952328" cy="864096"/>
          </a:xfrm>
          <a:prstGeom prst="rect">
            <a:avLst/>
          </a:prstGeom>
          <a:solidFill>
            <a:schemeClr val="bg1"/>
          </a:solidFill>
          <a:ln w="9525" cap="flat" cmpd="sng" algn="ctr">
            <a:no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GB" sz="2400" b="0" i="0" u="none" strike="noStrike" cap="none" normalizeH="0" baseline="0">
              <a:ln>
                <a:noFill/>
              </a:ln>
              <a:solidFill>
                <a:schemeClr val="tx1"/>
              </a:solidFill>
              <a:effectLst/>
              <a:latin typeface="Times"/>
            </a:endParaRPr>
          </a:p>
        </p:txBody>
      </p:sp>
    </p:spTree>
    <p:extLst>
      <p:ext uri="{BB962C8B-B14F-4D97-AF65-F5344CB8AC3E}">
        <p14:creationId xmlns:p14="http://schemas.microsoft.com/office/powerpoint/2010/main" val="37270188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objAndTx" preserve="1">
  <p:cSld name="Title, Content and Tex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277600" cy="685800"/>
          </a:xfrm>
        </p:spPr>
        <p:txBody>
          <a:bodyPr/>
          <a:lstStyle/>
          <a:p>
            <a:r>
              <a:rPr lang="en-US"/>
              <a:t>Click to edit Master title style</a:t>
            </a:r>
            <a:endParaRPr lang="en-GB"/>
          </a:p>
        </p:txBody>
      </p:sp>
      <p:sp>
        <p:nvSpPr>
          <p:cNvPr id="3" name="Content Placeholder 2"/>
          <p:cNvSpPr>
            <a:spLocks noGrp="1"/>
          </p:cNvSpPr>
          <p:nvPr>
            <p:ph sz="half" idx="1"/>
          </p:nvPr>
        </p:nvSpPr>
        <p:spPr>
          <a:xfrm>
            <a:off x="406400" y="1371600"/>
            <a:ext cx="5537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6146800" y="1371600"/>
            <a:ext cx="5537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345591219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277600" cy="685800"/>
          </a:xfrm>
        </p:spPr>
        <p:txBody>
          <a:bodyPr/>
          <a:lstStyle/>
          <a:p>
            <a:r>
              <a:rPr lang="en-US"/>
              <a:t>Click to edit Master title style</a:t>
            </a:r>
            <a:endParaRPr lang="en-GB"/>
          </a:p>
        </p:txBody>
      </p:sp>
      <p:sp>
        <p:nvSpPr>
          <p:cNvPr id="3" name="Chart Placeholder 2"/>
          <p:cNvSpPr>
            <a:spLocks noGrp="1"/>
          </p:cNvSpPr>
          <p:nvPr>
            <p:ph type="chart" idx="1"/>
          </p:nvPr>
        </p:nvSpPr>
        <p:spPr>
          <a:xfrm>
            <a:off x="406400" y="1371600"/>
            <a:ext cx="11277600" cy="4038600"/>
          </a:xfrm>
        </p:spPr>
        <p:txBody>
          <a:bodyPr/>
          <a:lstStyle/>
          <a:p>
            <a:pPr lvl="0"/>
            <a:r>
              <a:rPr lang="en-US" noProof="0"/>
              <a:t>Click icon to add chart</a:t>
            </a:r>
            <a:endParaRPr lang="en-GB" noProof="0" dirty="0"/>
          </a:p>
        </p:txBody>
      </p:sp>
    </p:spTree>
    <p:extLst>
      <p:ext uri="{BB962C8B-B14F-4D97-AF65-F5344CB8AC3E}">
        <p14:creationId xmlns:p14="http://schemas.microsoft.com/office/powerpoint/2010/main" val="253942253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277600" cy="685800"/>
          </a:xfrm>
        </p:spPr>
        <p:txBody>
          <a:bodyPr/>
          <a:lstStyle/>
          <a:p>
            <a:r>
              <a:rPr lang="en-US"/>
              <a:t>Click to edit Master title style</a:t>
            </a:r>
            <a:endParaRPr lang="en-GB"/>
          </a:p>
        </p:txBody>
      </p:sp>
      <p:sp>
        <p:nvSpPr>
          <p:cNvPr id="3" name="Table Placeholder 2"/>
          <p:cNvSpPr>
            <a:spLocks noGrp="1"/>
          </p:cNvSpPr>
          <p:nvPr>
            <p:ph type="tbl" idx="1"/>
          </p:nvPr>
        </p:nvSpPr>
        <p:spPr>
          <a:xfrm>
            <a:off x="406400" y="1371600"/>
            <a:ext cx="11277600" cy="4038600"/>
          </a:xfrm>
        </p:spPr>
        <p:txBody>
          <a:bodyPr/>
          <a:lstStyle/>
          <a:p>
            <a:pPr lvl="0"/>
            <a:r>
              <a:rPr lang="en-US" noProof="0"/>
              <a:t>Click icon to add table</a:t>
            </a:r>
            <a:endParaRPr lang="en-GB" noProof="0" dirty="0"/>
          </a:p>
        </p:txBody>
      </p:sp>
    </p:spTree>
    <p:extLst>
      <p:ext uri="{BB962C8B-B14F-4D97-AF65-F5344CB8AC3E}">
        <p14:creationId xmlns:p14="http://schemas.microsoft.com/office/powerpoint/2010/main" val="156604599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06400" y="228600"/>
            <a:ext cx="11277600" cy="685800"/>
          </a:xfrm>
        </p:spPr>
        <p:txBody>
          <a:bodyPr/>
          <a:lstStyle/>
          <a:p>
            <a:r>
              <a:rPr lang="en-US"/>
              <a:t>Click to edit Master title style</a:t>
            </a:r>
            <a:endParaRPr lang="en-GB"/>
          </a:p>
        </p:txBody>
      </p:sp>
      <p:sp>
        <p:nvSpPr>
          <p:cNvPr id="3" name="Text Placeholder 2"/>
          <p:cNvSpPr>
            <a:spLocks noGrp="1"/>
          </p:cNvSpPr>
          <p:nvPr>
            <p:ph type="body" sz="half" idx="1"/>
          </p:nvPr>
        </p:nvSpPr>
        <p:spPr>
          <a:xfrm>
            <a:off x="406400" y="1371600"/>
            <a:ext cx="5537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46800" y="1371600"/>
            <a:ext cx="5537200" cy="40386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GB"/>
          </a:p>
        </p:txBody>
      </p:sp>
    </p:spTree>
    <p:extLst>
      <p:ext uri="{BB962C8B-B14F-4D97-AF65-F5344CB8AC3E}">
        <p14:creationId xmlns:p14="http://schemas.microsoft.com/office/powerpoint/2010/main" val="6716851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image" Target="../media/image1.png"/><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theme" Target="../theme/theme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8" name="Rectangle 2">
            <a:extLst>
              <a:ext uri="{FF2B5EF4-FFF2-40B4-BE49-F238E27FC236}">
                <a16:creationId xmlns:a16="http://schemas.microsoft.com/office/drawing/2014/main" id="{7105DD52-5D36-B658-23C7-516D746511C5}"/>
              </a:ext>
            </a:extLst>
          </p:cNvPr>
          <p:cNvSpPr>
            <a:spLocks noGrp="1" noChangeArrowheads="1"/>
          </p:cNvSpPr>
          <p:nvPr>
            <p:ph type="title"/>
          </p:nvPr>
        </p:nvSpPr>
        <p:spPr bwMode="auto">
          <a:xfrm>
            <a:off x="406400" y="228600"/>
            <a:ext cx="1127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p>
            <a:pPr lvl="0"/>
            <a:r>
              <a:rPr lang="en-US" altLang="en-US"/>
              <a:t>Click to edit Master title style</a:t>
            </a:r>
            <a:endParaRPr lang="en-GB" altLang="en-US"/>
          </a:p>
        </p:txBody>
      </p:sp>
      <p:sp>
        <p:nvSpPr>
          <p:cNvPr id="1029" name="Rectangle 3">
            <a:extLst>
              <a:ext uri="{FF2B5EF4-FFF2-40B4-BE49-F238E27FC236}">
                <a16:creationId xmlns:a16="http://schemas.microsoft.com/office/drawing/2014/main" id="{48D3D804-7326-BDEB-EDAC-348903B4A677}"/>
              </a:ext>
            </a:extLst>
          </p:cNvPr>
          <p:cNvSpPr>
            <a:spLocks noGrp="1" noChangeArrowheads="1"/>
          </p:cNvSpPr>
          <p:nvPr>
            <p:ph type="body" idx="1"/>
          </p:nvPr>
        </p:nvSpPr>
        <p:spPr bwMode="auto">
          <a:xfrm>
            <a:off x="406400" y="1371600"/>
            <a:ext cx="11277600" cy="4038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endParaRPr lang="en-GB" altLang="en-US"/>
          </a:p>
        </p:txBody>
      </p:sp>
      <p:pic>
        <p:nvPicPr>
          <p:cNvPr id="3" name="Picture 2">
            <a:extLst>
              <a:ext uri="{FF2B5EF4-FFF2-40B4-BE49-F238E27FC236}">
                <a16:creationId xmlns:a16="http://schemas.microsoft.com/office/drawing/2014/main" id="{9A89C192-8C25-FF36-5178-F9A771887B99}"/>
              </a:ext>
              <a:ext uri="{C183D7F6-B498-43B3-948B-1728B52AA6E4}">
                <adec:decorative xmlns:adec="http://schemas.microsoft.com/office/drawing/2017/decorative" val="1"/>
              </a:ext>
            </a:extLst>
          </p:cNvPr>
          <p:cNvPicPr>
            <a:picLocks noChangeAspect="1"/>
          </p:cNvPicPr>
          <p:nvPr userDrawn="1"/>
        </p:nvPicPr>
        <p:blipFill>
          <a:blip r:embed="rId12">
            <a:extLst>
              <a:ext uri="{28A0092B-C50C-407E-A947-70E740481C1C}">
                <a14:useLocalDpi xmlns:a14="http://schemas.microsoft.com/office/drawing/2010/main" val="0"/>
              </a:ext>
            </a:extLst>
          </a:blip>
          <a:stretch>
            <a:fillRect/>
          </a:stretch>
        </p:blipFill>
        <p:spPr>
          <a:xfrm>
            <a:off x="9082554" y="5949280"/>
            <a:ext cx="2846094" cy="711524"/>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2" r:id="rId3"/>
    <p:sldLayoutId id="2147483654" r:id="rId4"/>
    <p:sldLayoutId id="2147483655" r:id="rId5"/>
    <p:sldLayoutId id="2147483660" r:id="rId6"/>
    <p:sldLayoutId id="2147483661" r:id="rId7"/>
    <p:sldLayoutId id="2147483662" r:id="rId8"/>
    <p:sldLayoutId id="2147483663" r:id="rId9"/>
    <p:sldLayoutId id="2147483664" r:id="rId10"/>
  </p:sldLayoutIdLst>
  <p:txStyles>
    <p:titleStyle>
      <a:lvl1pPr algn="l" rtl="0" eaLnBrk="1" fontAlgn="base" hangingPunct="1">
        <a:spcBef>
          <a:spcPct val="0"/>
        </a:spcBef>
        <a:spcAft>
          <a:spcPct val="0"/>
        </a:spcAft>
        <a:defRPr sz="3600" b="1">
          <a:solidFill>
            <a:srgbClr val="07358A"/>
          </a:solidFill>
          <a:latin typeface="+mj-lt"/>
          <a:ea typeface="ＭＳ Ｐゴシック" charset="-128"/>
          <a:cs typeface="ＭＳ Ｐゴシック" charset="-128"/>
        </a:defRPr>
      </a:lvl1pPr>
      <a:lvl2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07358A"/>
          </a:solidFill>
          <a:latin typeface="Arial" charset="0"/>
        </a:defRPr>
      </a:lvl6pPr>
      <a:lvl7pPr marL="914400" algn="l" rtl="0" eaLnBrk="1" fontAlgn="base" hangingPunct="1">
        <a:spcBef>
          <a:spcPct val="0"/>
        </a:spcBef>
        <a:spcAft>
          <a:spcPct val="0"/>
        </a:spcAft>
        <a:defRPr sz="3600" b="1">
          <a:solidFill>
            <a:srgbClr val="07358A"/>
          </a:solidFill>
          <a:latin typeface="Arial" charset="0"/>
        </a:defRPr>
      </a:lvl7pPr>
      <a:lvl8pPr marL="1371600" algn="l" rtl="0" eaLnBrk="1" fontAlgn="base" hangingPunct="1">
        <a:spcBef>
          <a:spcPct val="0"/>
        </a:spcBef>
        <a:spcAft>
          <a:spcPct val="0"/>
        </a:spcAft>
        <a:defRPr sz="3600" b="1">
          <a:solidFill>
            <a:srgbClr val="07358A"/>
          </a:solidFill>
          <a:latin typeface="Arial" charset="0"/>
        </a:defRPr>
      </a:lvl8pPr>
      <a:lvl9pPr marL="1828800" algn="l" rtl="0" eaLnBrk="1" fontAlgn="base" hangingPunct="1">
        <a:spcBef>
          <a:spcPct val="0"/>
        </a:spcBef>
        <a:spcAft>
          <a:spcPct val="0"/>
        </a:spcAft>
        <a:defRPr sz="3600" b="1">
          <a:solidFill>
            <a:srgbClr val="07358A"/>
          </a:solidFill>
          <a:latin typeface="Arial" charset="0"/>
        </a:defRPr>
      </a:lvl9pPr>
    </p:titleStyle>
    <p:bodyStyle>
      <a:lvl1pPr marL="342900" indent="-342900" algn="l" rtl="0" eaLnBrk="1" fontAlgn="base" hangingPunct="1">
        <a:spcBef>
          <a:spcPct val="20000"/>
        </a:spcBef>
        <a:spcAft>
          <a:spcPct val="0"/>
        </a:spcAft>
        <a:buChar char="•"/>
        <a:defRPr sz="32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Times" panose="02020603050405020304" pitchFamily="18" charset="0"/>
        <a:buChar char="•"/>
        <a:defRPr sz="2800">
          <a:solidFill>
            <a:schemeClr val="tx1"/>
          </a:solidFill>
          <a:latin typeface="+mn-lt"/>
          <a:ea typeface="ＭＳ Ｐゴシック" charset="-128"/>
        </a:defRPr>
      </a:lvl2pPr>
      <a:lvl3pPr marL="1143000" indent="-228600" algn="l" rtl="0" eaLnBrk="1" fontAlgn="base" hangingPunct="1">
        <a:spcBef>
          <a:spcPct val="20000"/>
        </a:spcBef>
        <a:spcAft>
          <a:spcPct val="0"/>
        </a:spcAft>
        <a:buFont typeface="Times" panose="02020603050405020304" pitchFamily="18" charset="0"/>
        <a:buChar char="•"/>
        <a:defRPr sz="2800">
          <a:solidFill>
            <a:schemeClr val="tx1"/>
          </a:solidFill>
          <a:latin typeface="+mn-lt"/>
          <a:ea typeface="ＭＳ Ｐゴシック" charset="-128"/>
        </a:defRPr>
      </a:lvl3pPr>
      <a:lvl4pPr marL="1600200" indent="-228600" algn="l" rtl="0" eaLnBrk="1" fontAlgn="base" hangingPunct="1">
        <a:spcBef>
          <a:spcPct val="20000"/>
        </a:spcBef>
        <a:spcAft>
          <a:spcPct val="0"/>
        </a:spcAft>
        <a:buFont typeface="Times" panose="02020603050405020304" pitchFamily="18" charset="0"/>
        <a:buChar char="•"/>
        <a:defRPr sz="2400">
          <a:solidFill>
            <a:schemeClr val="tx1"/>
          </a:solidFill>
          <a:latin typeface="+mn-lt"/>
          <a:ea typeface="ＭＳ Ｐゴシック" charset="-128"/>
        </a:defRPr>
      </a:lvl4pPr>
      <a:lvl5pPr marL="2057400" indent="-228600" algn="l" rtl="0" eaLnBrk="1" fontAlgn="base" hangingPunct="1">
        <a:spcBef>
          <a:spcPct val="20000"/>
        </a:spcBef>
        <a:spcAft>
          <a:spcPct val="0"/>
        </a:spcAft>
        <a:buFont typeface="Times" panose="02020603050405020304" pitchFamily="18" charset="0"/>
        <a:buChar char="•"/>
        <a:defRPr sz="2400">
          <a:solidFill>
            <a:schemeClr val="tx1"/>
          </a:solidFill>
          <a:latin typeface="+mn-lt"/>
          <a:ea typeface="ＭＳ Ｐゴシック" charset="-128"/>
        </a:defRPr>
      </a:lvl5pPr>
      <a:lvl6pPr marL="2514600" indent="-228600" algn="l" rtl="0" eaLnBrk="1" fontAlgn="base" hangingPunct="1">
        <a:spcBef>
          <a:spcPct val="20000"/>
        </a:spcBef>
        <a:spcAft>
          <a:spcPct val="0"/>
        </a:spcAft>
        <a:buFont typeface="Times"/>
        <a:buChar char="•"/>
        <a:defRPr sz="2400">
          <a:solidFill>
            <a:schemeClr val="tx1"/>
          </a:solidFill>
          <a:latin typeface="+mn-lt"/>
        </a:defRPr>
      </a:lvl6pPr>
      <a:lvl7pPr marL="2971800" indent="-228600" algn="l" rtl="0" eaLnBrk="1" fontAlgn="base" hangingPunct="1">
        <a:spcBef>
          <a:spcPct val="20000"/>
        </a:spcBef>
        <a:spcAft>
          <a:spcPct val="0"/>
        </a:spcAft>
        <a:buFont typeface="Times"/>
        <a:buChar char="•"/>
        <a:defRPr sz="2400">
          <a:solidFill>
            <a:schemeClr val="tx1"/>
          </a:solidFill>
          <a:latin typeface="+mn-lt"/>
        </a:defRPr>
      </a:lvl7pPr>
      <a:lvl8pPr marL="3429000" indent="-228600" algn="l" rtl="0" eaLnBrk="1" fontAlgn="base" hangingPunct="1">
        <a:spcBef>
          <a:spcPct val="20000"/>
        </a:spcBef>
        <a:spcAft>
          <a:spcPct val="0"/>
        </a:spcAft>
        <a:buFont typeface="Times"/>
        <a:buChar char="•"/>
        <a:defRPr sz="2400">
          <a:solidFill>
            <a:schemeClr val="tx1"/>
          </a:solidFill>
          <a:latin typeface="+mn-lt"/>
        </a:defRPr>
      </a:lvl8pPr>
      <a:lvl9pPr marL="3886200" indent="-228600" algn="l" rtl="0" eaLnBrk="1" fontAlgn="base" hangingPunct="1">
        <a:spcBef>
          <a:spcPct val="20000"/>
        </a:spcBef>
        <a:spcAft>
          <a:spcPct val="0"/>
        </a:spcAft>
        <a:buFont typeface="Times"/>
        <a:buChar char="•"/>
        <a:defRPr sz="24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3.jpeg"/><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8" Type="http://schemas.openxmlformats.org/officeDocument/2006/relationships/image" Target="../media/image19.png"/><Relationship Id="rId13" Type="http://schemas.microsoft.com/office/2007/relationships/diagramDrawing" Target="../diagrams/drawing1.xml"/><Relationship Id="rId3" Type="http://schemas.openxmlformats.org/officeDocument/2006/relationships/customXml" Target="../ink/ink1.xml"/><Relationship Id="rId7" Type="http://schemas.openxmlformats.org/officeDocument/2006/relationships/customXml" Target="../ink/ink3.xml"/><Relationship Id="rId12" Type="http://schemas.openxmlformats.org/officeDocument/2006/relationships/diagramColors" Target="../diagrams/colors1.xml"/><Relationship Id="rId2" Type="http://schemas.openxmlformats.org/officeDocument/2006/relationships/image" Target="../media/image15.jpeg"/><Relationship Id="rId1" Type="http://schemas.openxmlformats.org/officeDocument/2006/relationships/slideLayout" Target="../slideLayouts/slideLayout3.xml"/><Relationship Id="rId6" Type="http://schemas.openxmlformats.org/officeDocument/2006/relationships/image" Target="../media/image18.png"/><Relationship Id="rId11" Type="http://schemas.openxmlformats.org/officeDocument/2006/relationships/diagramQuickStyle" Target="../diagrams/quickStyle1.xml"/><Relationship Id="rId5" Type="http://schemas.openxmlformats.org/officeDocument/2006/relationships/customXml" Target="../ink/ink2.xml"/><Relationship Id="rId10" Type="http://schemas.openxmlformats.org/officeDocument/2006/relationships/diagramLayout" Target="../diagrams/layout1.xml"/><Relationship Id="rId4" Type="http://schemas.openxmlformats.org/officeDocument/2006/relationships/image" Target="../media/image17.png"/><Relationship Id="rId9" Type="http://schemas.openxmlformats.org/officeDocument/2006/relationships/diagramData" Target="../diagrams/data1.xml"/></Relationships>
</file>

<file path=ppt/slides/_rels/slide13.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3.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3.xml"/></Relationships>
</file>

<file path=ppt/slides/_rels/slide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5.xml"/></Relationships>
</file>

<file path=ppt/slides/_rels/slide2.xml.rels><?xml version="1.0" encoding="UTF-8" standalone="yes"?>
<Relationships xmlns="http://schemas.openxmlformats.org/package/2006/relationships"><Relationship Id="rId3" Type="http://schemas.openxmlformats.org/officeDocument/2006/relationships/hyperlink" Target="https://iwc.iow.gov.uk/azservices/documents/2821-IW-Local-Flood-Risk-Management-Strategy-2016.pdf" TargetMode="External"/><Relationship Id="rId2" Type="http://schemas.openxmlformats.org/officeDocument/2006/relationships/hyperlink" Target="http://www.environment-agency.gov.uk/" TargetMode="External"/><Relationship Id="rId1" Type="http://schemas.openxmlformats.org/officeDocument/2006/relationships/slideLayout" Target="../slideLayouts/slideLayout3.xml"/></Relationships>
</file>

<file path=ppt/slides/_rels/slide3.xml.rels><?xml version="1.0" encoding="UTF-8" standalone="yes"?>
<Relationships xmlns="http://schemas.openxmlformats.org/package/2006/relationships"><Relationship Id="rId8" Type="http://schemas.openxmlformats.org/officeDocument/2006/relationships/oleObject" Target="../embeddings/oleObject2.bin"/><Relationship Id="rId3" Type="http://schemas.openxmlformats.org/officeDocument/2006/relationships/hyperlink" Target="http://www.coastalwight.gov.uk/Templates/pdfs/leaflet.pdf" TargetMode="External"/><Relationship Id="rId7" Type="http://schemas.openxmlformats.org/officeDocument/2006/relationships/image" Target="../media/image6.emf"/><Relationship Id="rId2" Type="http://schemas.openxmlformats.org/officeDocument/2006/relationships/image" Target="../media/image3.jpeg"/><Relationship Id="rId1" Type="http://schemas.openxmlformats.org/officeDocument/2006/relationships/slideLayout" Target="../slideLayouts/slideLayout3.xml"/><Relationship Id="rId6" Type="http://schemas.openxmlformats.org/officeDocument/2006/relationships/oleObject" Target="../embeddings/oleObject1.bin"/><Relationship Id="rId5" Type="http://schemas.openxmlformats.org/officeDocument/2006/relationships/image" Target="../media/image5.jpeg"/><Relationship Id="rId4" Type="http://schemas.openxmlformats.org/officeDocument/2006/relationships/image" Target="../media/image4.png"/><Relationship Id="rId9" Type="http://schemas.openxmlformats.org/officeDocument/2006/relationships/image" Target="../media/image7.emf"/></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2.emf"/><Relationship Id="rId2" Type="http://schemas.openxmlformats.org/officeDocument/2006/relationships/image" Target="../media/image11.png"/><Relationship Id="rId1" Type="http://schemas.openxmlformats.org/officeDocument/2006/relationships/slideLayout" Target="../slideLayouts/slideLayout3.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FBC278-E079-2473-0F40-23252AA3EC62}"/>
              </a:ext>
            </a:extLst>
          </p:cNvPr>
          <p:cNvSpPr>
            <a:spLocks noGrp="1"/>
          </p:cNvSpPr>
          <p:nvPr>
            <p:ph type="ctrTitle"/>
          </p:nvPr>
        </p:nvSpPr>
        <p:spPr/>
        <p:txBody>
          <a:bodyPr/>
          <a:lstStyle/>
          <a:p>
            <a:r>
              <a:rPr lang="en-GB" dirty="0"/>
              <a:t>Flooding and Coastal Erosion</a:t>
            </a:r>
          </a:p>
        </p:txBody>
      </p:sp>
      <p:sp>
        <p:nvSpPr>
          <p:cNvPr id="3" name="Subtitle 2">
            <a:extLst>
              <a:ext uri="{FF2B5EF4-FFF2-40B4-BE49-F238E27FC236}">
                <a16:creationId xmlns:a16="http://schemas.microsoft.com/office/drawing/2014/main" id="{F3A1FB8B-DAB8-9854-92F9-B2FFC7BFE9E0}"/>
              </a:ext>
            </a:extLst>
          </p:cNvPr>
          <p:cNvSpPr>
            <a:spLocks noGrp="1"/>
          </p:cNvSpPr>
          <p:nvPr>
            <p:ph type="subTitle" idx="1"/>
          </p:nvPr>
        </p:nvSpPr>
        <p:spPr/>
        <p:txBody>
          <a:bodyPr/>
          <a:lstStyle/>
          <a:p>
            <a:r>
              <a:rPr lang="en-GB" dirty="0"/>
              <a:t>Managing emergencies on the Isle of Wight</a:t>
            </a:r>
          </a:p>
        </p:txBody>
      </p:sp>
    </p:spTree>
    <p:extLst>
      <p:ext uri="{BB962C8B-B14F-4D97-AF65-F5344CB8AC3E}">
        <p14:creationId xmlns:p14="http://schemas.microsoft.com/office/powerpoint/2010/main" val="271471165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Title 14">
            <a:extLst>
              <a:ext uri="{FF2B5EF4-FFF2-40B4-BE49-F238E27FC236}">
                <a16:creationId xmlns:a16="http://schemas.microsoft.com/office/drawing/2014/main" id="{B4BEC2DC-2F6B-7959-32DA-5A46116FBF32}"/>
              </a:ext>
            </a:extLst>
          </p:cNvPr>
          <p:cNvSpPr>
            <a:spLocks noGrp="1"/>
          </p:cNvSpPr>
          <p:nvPr>
            <p:ph type="title"/>
          </p:nvPr>
        </p:nvSpPr>
        <p:spPr/>
        <p:txBody>
          <a:bodyPr/>
          <a:lstStyle/>
          <a:p>
            <a:r>
              <a:rPr lang="en-GB" dirty="0"/>
              <a:t>Coastal Protection Management </a:t>
            </a:r>
          </a:p>
        </p:txBody>
      </p:sp>
      <p:sp>
        <p:nvSpPr>
          <p:cNvPr id="16" name="Content Placeholder 15">
            <a:extLst>
              <a:ext uri="{FF2B5EF4-FFF2-40B4-BE49-F238E27FC236}">
                <a16:creationId xmlns:a16="http://schemas.microsoft.com/office/drawing/2014/main" id="{4CD209F7-AEC3-7E7E-A0F7-8134B7BEAE0F}"/>
              </a:ext>
            </a:extLst>
          </p:cNvPr>
          <p:cNvSpPr>
            <a:spLocks noGrp="1"/>
          </p:cNvSpPr>
          <p:nvPr>
            <p:ph sz="half" idx="1"/>
          </p:nvPr>
        </p:nvSpPr>
        <p:spPr>
          <a:xfrm>
            <a:off x="406400" y="1196752"/>
            <a:ext cx="5537200" cy="4824536"/>
          </a:xfrm>
        </p:spPr>
        <p:txBody>
          <a:bodyPr/>
          <a:lstStyle/>
          <a:p>
            <a:r>
              <a:rPr lang="en-GB" sz="2400" dirty="0">
                <a:solidFill>
                  <a:schemeClr val="accent2"/>
                </a:solidFill>
              </a:rPr>
              <a:t>IWC Coastal Protection </a:t>
            </a:r>
            <a:r>
              <a:rPr lang="en-GB" sz="2400" dirty="0"/>
              <a:t>– rev budget £80k pa</a:t>
            </a:r>
          </a:p>
          <a:p>
            <a:r>
              <a:rPr lang="en-GB" sz="2400" dirty="0"/>
              <a:t>47 per cent of IW defences are maintained by IWC (22km in total)</a:t>
            </a:r>
          </a:p>
          <a:p>
            <a:r>
              <a:rPr lang="en-GB" sz="2400" dirty="0"/>
              <a:t>Planned &amp; reactive maintenance</a:t>
            </a:r>
          </a:p>
          <a:p>
            <a:r>
              <a:rPr lang="en-GB" sz="2400" dirty="0"/>
              <a:t>Monthly walkover inspections defects and safety repairs</a:t>
            </a:r>
          </a:p>
          <a:p>
            <a:r>
              <a:rPr lang="en-GB" sz="2400" dirty="0"/>
              <a:t>Capital programme urgent works</a:t>
            </a:r>
          </a:p>
          <a:p>
            <a:r>
              <a:rPr lang="en-GB" sz="2400" dirty="0"/>
              <a:t>Emergency Works</a:t>
            </a:r>
          </a:p>
          <a:p>
            <a:r>
              <a:rPr lang="en-GB" sz="2400" dirty="0"/>
              <a:t>Oversight of MMO exempted coastal protection activities </a:t>
            </a:r>
          </a:p>
          <a:p>
            <a:endParaRPr lang="en-GB" dirty="0"/>
          </a:p>
        </p:txBody>
      </p:sp>
      <p:sp>
        <p:nvSpPr>
          <p:cNvPr id="17" name="Text Placeholder 16">
            <a:extLst>
              <a:ext uri="{FF2B5EF4-FFF2-40B4-BE49-F238E27FC236}">
                <a16:creationId xmlns:a16="http://schemas.microsoft.com/office/drawing/2014/main" id="{518DF901-8EE2-2024-0FD2-7339FC0894FD}"/>
              </a:ext>
            </a:extLst>
          </p:cNvPr>
          <p:cNvSpPr>
            <a:spLocks noGrp="1"/>
          </p:cNvSpPr>
          <p:nvPr>
            <p:ph type="body" sz="half" idx="2"/>
          </p:nvPr>
        </p:nvSpPr>
        <p:spPr>
          <a:xfrm>
            <a:off x="6146800" y="1371600"/>
            <a:ext cx="5537200" cy="4213448"/>
          </a:xfrm>
        </p:spPr>
        <p:txBody>
          <a:bodyPr/>
          <a:lstStyle/>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400" b="0" i="0" u="none" strike="noStrike" kern="0" cap="none" spc="0" normalizeH="0" baseline="0" noProof="0" dirty="0">
                <a:ln>
                  <a:noFill/>
                </a:ln>
                <a:solidFill>
                  <a:schemeClr val="accent2"/>
                </a:solidFill>
                <a:effectLst/>
                <a:uLnTx/>
                <a:uFillTx/>
                <a:latin typeface="Arial" panose="020B0604020202020204" pitchFamily="34" charset="0"/>
                <a:ea typeface="ＭＳ Ｐゴシック" charset="-128"/>
                <a:cs typeface="Arial" panose="020B0604020202020204" pitchFamily="34" charset="0"/>
              </a:rPr>
              <a:t>Coastal Partners SLA (Havant CC)</a:t>
            </a:r>
          </a:p>
          <a:p>
            <a:pPr marL="742950" marR="0" lvl="1" indent="-285750" algn="l" defTabSz="914400" rtl="0" eaLnBrk="1" fontAlgn="base" latinLnBrk="0" hangingPunct="1">
              <a:lnSpc>
                <a:spcPct val="100000"/>
              </a:lnSpc>
              <a:spcBef>
                <a:spcPct val="20000"/>
              </a:spcBef>
              <a:spcAft>
                <a:spcPct val="0"/>
              </a:spcAft>
              <a:buClrTx/>
              <a:buSzTx/>
              <a:buFont typeface="Times" panose="02020603050405020304" pitchFamily="18" charset="0"/>
              <a:buChar char="•"/>
              <a:tabLst/>
              <a:defRPr/>
            </a:pP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Annual T98 inspections of all IWC assets</a:t>
            </a:r>
          </a:p>
          <a:p>
            <a:pPr marL="742950" marR="0" lvl="1" indent="-285750" algn="l" defTabSz="914400" rtl="0" eaLnBrk="1" fontAlgn="base" latinLnBrk="0" hangingPunct="1">
              <a:lnSpc>
                <a:spcPct val="100000"/>
              </a:lnSpc>
              <a:spcBef>
                <a:spcPct val="20000"/>
              </a:spcBef>
              <a:spcAft>
                <a:spcPct val="0"/>
              </a:spcAft>
              <a:buClrTx/>
              <a:buSzTx/>
              <a:buFont typeface="Times" panose="02020603050405020304" pitchFamily="18" charset="0"/>
              <a:buChar char="•"/>
              <a:tabLst/>
              <a:defRPr/>
            </a:pP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Project Management Ventnor Urgent Works</a:t>
            </a:r>
          </a:p>
          <a:p>
            <a:pPr marL="342900" marR="0" lvl="0" indent="-342900" algn="l" defTabSz="914400" rtl="0" eaLnBrk="1" fontAlgn="base" latinLnBrk="0" hangingPunct="1">
              <a:lnSpc>
                <a:spcPct val="100000"/>
              </a:lnSpc>
              <a:spcBef>
                <a:spcPct val="20000"/>
              </a:spcBef>
              <a:spcAft>
                <a:spcPct val="0"/>
              </a:spcAft>
              <a:buClrTx/>
              <a:buSzTx/>
              <a:buFontTx/>
              <a:buChar char="•"/>
              <a:tabLst/>
              <a:defRPr/>
            </a:pPr>
            <a:endPar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endParaRPr>
          </a:p>
          <a:p>
            <a:pPr marL="342900" marR="0" lvl="0" indent="-342900" algn="l" defTabSz="914400" rtl="0" eaLnBrk="1" fontAlgn="base" latinLnBrk="0" hangingPunct="1">
              <a:lnSpc>
                <a:spcPct val="100000"/>
              </a:lnSpc>
              <a:spcBef>
                <a:spcPct val="20000"/>
              </a:spcBef>
              <a:spcAft>
                <a:spcPct val="0"/>
              </a:spcAft>
              <a:buClrTx/>
              <a:buSzTx/>
              <a:buFontTx/>
              <a:buChar char="•"/>
              <a:tabLst/>
              <a:defRPr/>
            </a:pPr>
            <a:r>
              <a:rPr kumimoji="0" lang="en-GB" sz="2400" b="0" i="0" u="none" strike="noStrike" kern="0" cap="none" spc="0" normalizeH="0" baseline="0" noProof="0" dirty="0">
                <a:ln>
                  <a:noFill/>
                </a:ln>
                <a:solidFill>
                  <a:schemeClr val="accent2"/>
                </a:solidFill>
                <a:effectLst/>
                <a:uLnTx/>
                <a:uFillTx/>
                <a:latin typeface="Arial" panose="020B0604020202020204" pitchFamily="34" charset="0"/>
                <a:ea typeface="ＭＳ Ｐゴシック" charset="-128"/>
                <a:cs typeface="Arial" panose="020B0604020202020204" pitchFamily="34" charset="0"/>
              </a:rPr>
              <a:t>Environment Agency MoU - £60m</a:t>
            </a:r>
          </a:p>
          <a:p>
            <a:pPr marL="742950" marR="0" lvl="1" indent="-285750" algn="l" defTabSz="914400" rtl="0" eaLnBrk="1" fontAlgn="base" latinLnBrk="0" hangingPunct="1">
              <a:lnSpc>
                <a:spcPct val="100000"/>
              </a:lnSpc>
              <a:spcBef>
                <a:spcPct val="20000"/>
              </a:spcBef>
              <a:spcAft>
                <a:spcPct val="0"/>
              </a:spcAft>
              <a:buClrTx/>
              <a:buSzTx/>
              <a:buFont typeface="Times" panose="02020603050405020304" pitchFamily="18" charset="0"/>
              <a:buChar char="•"/>
              <a:tabLst/>
              <a:defRPr/>
            </a:pP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Major Capital Schemes </a:t>
            </a:r>
          </a:p>
          <a:p>
            <a:pPr marL="1143000" marR="0" lvl="2" indent="-228600" algn="l" defTabSz="914400" rtl="0" eaLnBrk="1" fontAlgn="base" latinLnBrk="0" hangingPunct="1">
              <a:lnSpc>
                <a:spcPct val="100000"/>
              </a:lnSpc>
              <a:spcBef>
                <a:spcPct val="20000"/>
              </a:spcBef>
              <a:spcAft>
                <a:spcPct val="0"/>
              </a:spcAft>
              <a:buClrTx/>
              <a:buSzTx/>
              <a:buFont typeface="Times" panose="02020603050405020304" pitchFamily="18"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Ventnor Slope stabilisation and coastal protection</a:t>
            </a:r>
          </a:p>
          <a:p>
            <a:pPr marL="1143000" marR="0" lvl="2" indent="-228600" algn="l" defTabSz="914400" rtl="0" eaLnBrk="1" fontAlgn="base" latinLnBrk="0" hangingPunct="1">
              <a:lnSpc>
                <a:spcPct val="100000"/>
              </a:lnSpc>
              <a:spcBef>
                <a:spcPct val="20000"/>
              </a:spcBef>
              <a:spcAft>
                <a:spcPct val="0"/>
              </a:spcAft>
              <a:buClrTx/>
              <a:buSzTx/>
              <a:buFont typeface="Times" panose="02020603050405020304" pitchFamily="18"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Shanklin sea defences repair  upgrade</a:t>
            </a:r>
          </a:p>
          <a:p>
            <a:pPr marL="1143000" marR="0" lvl="2" indent="-228600" algn="l" defTabSz="914400" rtl="0" eaLnBrk="1" fontAlgn="base" latinLnBrk="0" hangingPunct="1">
              <a:lnSpc>
                <a:spcPct val="100000"/>
              </a:lnSpc>
              <a:spcBef>
                <a:spcPct val="20000"/>
              </a:spcBef>
              <a:spcAft>
                <a:spcPct val="0"/>
              </a:spcAft>
              <a:buClrTx/>
              <a:buSzTx/>
              <a:buFont typeface="Times" panose="02020603050405020304" pitchFamily="18"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Yaverland sea defences repair  upgrade</a:t>
            </a:r>
          </a:p>
          <a:p>
            <a:pPr marL="1143000" marR="0" lvl="2" indent="-228600" algn="l" defTabSz="914400" rtl="0" eaLnBrk="1" fontAlgn="base" latinLnBrk="0" hangingPunct="1">
              <a:lnSpc>
                <a:spcPct val="100000"/>
              </a:lnSpc>
              <a:spcBef>
                <a:spcPct val="20000"/>
              </a:spcBef>
              <a:spcAft>
                <a:spcPct val="0"/>
              </a:spcAft>
              <a:buClrTx/>
              <a:buSzTx/>
              <a:buFont typeface="Times" panose="02020603050405020304" pitchFamily="18" charset="0"/>
              <a:buChar char="•"/>
              <a:tabLst/>
              <a:defRPr/>
            </a:pPr>
            <a:r>
              <a:rPr kumimoji="0" lang="en-GB" sz="16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Embankment Road repairs</a:t>
            </a:r>
          </a:p>
          <a:p>
            <a:pPr marL="742950" marR="0" lvl="1" indent="-285750" algn="l" defTabSz="914400" rtl="0" eaLnBrk="1" fontAlgn="base" latinLnBrk="0" hangingPunct="1">
              <a:lnSpc>
                <a:spcPct val="100000"/>
              </a:lnSpc>
              <a:spcBef>
                <a:spcPct val="20000"/>
              </a:spcBef>
              <a:spcAft>
                <a:spcPct val="0"/>
              </a:spcAft>
              <a:buClrTx/>
              <a:buSzTx/>
              <a:buFont typeface="Times" panose="02020603050405020304" pitchFamily="18" charset="0"/>
              <a:buChar char="•"/>
              <a:tabLst/>
              <a:defRPr/>
            </a:pPr>
            <a:r>
              <a:rPr kumimoji="0" lang="en-GB" sz="18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cs typeface="Arial" panose="020B0604020202020204" pitchFamily="34" charset="0"/>
              </a:rPr>
              <a:t>Property Flood Resilience – E. Cowes</a:t>
            </a:r>
          </a:p>
          <a:p>
            <a:endParaRPr lang="en-GB" dirty="0"/>
          </a:p>
        </p:txBody>
      </p:sp>
    </p:spTree>
    <p:extLst>
      <p:ext uri="{BB962C8B-B14F-4D97-AF65-F5344CB8AC3E}">
        <p14:creationId xmlns:p14="http://schemas.microsoft.com/office/powerpoint/2010/main" val="19874256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B4EC8C4-1B77-939D-F1A4-C6A87F359A57}"/>
              </a:ext>
            </a:extLst>
          </p:cNvPr>
          <p:cNvSpPr>
            <a:spLocks noGrp="1"/>
          </p:cNvSpPr>
          <p:nvPr>
            <p:ph type="title"/>
          </p:nvPr>
        </p:nvSpPr>
        <p:spPr/>
        <p:txBody>
          <a:bodyPr/>
          <a:lstStyle/>
          <a:p>
            <a:r>
              <a:rPr lang="en-GB" dirty="0"/>
              <a:t>Emergency Works – decaying infrastructure</a:t>
            </a:r>
          </a:p>
        </p:txBody>
      </p:sp>
      <p:pic>
        <p:nvPicPr>
          <p:cNvPr id="6" name="Content Placeholder 5" descr="A hole in a rock wall&#10;&#10;Description automatically generated with medium confidence">
            <a:extLst>
              <a:ext uri="{FF2B5EF4-FFF2-40B4-BE49-F238E27FC236}">
                <a16:creationId xmlns:a16="http://schemas.microsoft.com/office/drawing/2014/main" id="{CD24C383-2951-6DAB-D889-0B05780C57AF}"/>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663952" y="944240"/>
            <a:ext cx="6289344" cy="4717008"/>
          </a:xfrm>
        </p:spPr>
      </p:pic>
      <p:pic>
        <p:nvPicPr>
          <p:cNvPr id="7" name="Content Placeholder 6" descr="A picture containing outdoor, sky, ocean, sandy&#10;&#10;Description automatically generated">
            <a:extLst>
              <a:ext uri="{FF2B5EF4-FFF2-40B4-BE49-F238E27FC236}">
                <a16:creationId xmlns:a16="http://schemas.microsoft.com/office/drawing/2014/main" id="{FA1781AC-2E49-1662-9A11-8F4667183922}"/>
              </a:ext>
            </a:extLst>
          </p:cNvPr>
          <p:cNvPicPr>
            <a:picLocks noGrp="1" noChangeAspect="1"/>
          </p:cNvPicPr>
          <p:nvPr>
            <p:ph sz="half" idx="1"/>
          </p:nvPr>
        </p:nvPicPr>
        <p:blipFill rotWithShape="1">
          <a:blip r:embed="rId3" cstate="email">
            <a:extLst>
              <a:ext uri="{28A0092B-C50C-407E-A947-70E740481C1C}">
                <a14:useLocalDpi xmlns:a14="http://schemas.microsoft.com/office/drawing/2010/main"/>
              </a:ext>
            </a:extLst>
          </a:blip>
          <a:srcRect l="11924" r="12551" b="-1"/>
          <a:stretch/>
        </p:blipFill>
        <p:spPr>
          <a:xfrm>
            <a:off x="551384" y="927720"/>
            <a:ext cx="4954331" cy="5589240"/>
          </a:xfrm>
          <a:prstGeom prst="rect">
            <a:avLst/>
          </a:prstGeom>
        </p:spPr>
      </p:pic>
    </p:spTree>
    <p:extLst>
      <p:ext uri="{BB962C8B-B14F-4D97-AF65-F5344CB8AC3E}">
        <p14:creationId xmlns:p14="http://schemas.microsoft.com/office/powerpoint/2010/main" val="37926641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28982E4F-BB4E-D35F-E5FD-B13286FBC112}"/>
              </a:ext>
            </a:extLst>
          </p:cNvPr>
          <p:cNvSpPr>
            <a:spLocks noGrp="1"/>
          </p:cNvSpPr>
          <p:nvPr>
            <p:ph sz="half" idx="1"/>
          </p:nvPr>
        </p:nvSpPr>
        <p:spPr>
          <a:xfrm>
            <a:off x="4222823" y="925688"/>
            <a:ext cx="7044331" cy="4588099"/>
          </a:xfrm>
        </p:spPr>
        <p:txBody>
          <a:bodyPr/>
          <a:lstStyle/>
          <a:p>
            <a:endParaRPr lang="en-GB"/>
          </a:p>
        </p:txBody>
      </p:sp>
      <p:pic>
        <p:nvPicPr>
          <p:cNvPr id="6" name="Content Placeholder 7">
            <a:extLst>
              <a:ext uri="{FF2B5EF4-FFF2-40B4-BE49-F238E27FC236}">
                <a16:creationId xmlns:a16="http://schemas.microsoft.com/office/drawing/2014/main" id="{8C865999-2FA6-FCB6-9AA9-D575EA5C8715}"/>
              </a:ext>
            </a:extLst>
          </p:cNvPr>
          <p:cNvPicPr>
            <a:picLocks noChangeAspect="1"/>
          </p:cNvPicPr>
          <p:nvPr/>
        </p:nvPicPr>
        <p:blipFill>
          <a:blip r:embed="rId2" cstate="email">
            <a:extLst>
              <a:ext uri="{28A0092B-C50C-407E-A947-70E740481C1C}">
                <a14:useLocalDpi xmlns:a14="http://schemas.microsoft.com/office/drawing/2010/main"/>
              </a:ext>
            </a:extLst>
          </a:blip>
          <a:stretch>
            <a:fillRect/>
          </a:stretch>
        </p:blipFill>
        <p:spPr bwMode="auto">
          <a:xfrm>
            <a:off x="4223792" y="116444"/>
            <a:ext cx="6048672" cy="40396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mc:AlternateContent xmlns:mc="http://schemas.openxmlformats.org/markup-compatibility/2006" xmlns:p14="http://schemas.microsoft.com/office/powerpoint/2010/main">
        <mc:Choice Requires="p14">
          <p:contentPart p14:bwMode="auto" r:id="rId3">
            <p14:nvContentPartPr>
              <p14:cNvPr id="7" name="Ink 6">
                <a:extLst>
                  <a:ext uri="{FF2B5EF4-FFF2-40B4-BE49-F238E27FC236}">
                    <a16:creationId xmlns:a16="http://schemas.microsoft.com/office/drawing/2014/main" id="{5D414224-717E-8185-AE06-5A781DD48EDE}"/>
                  </a:ext>
                </a:extLst>
              </p14:cNvPr>
              <p14:cNvContentPartPr/>
              <p14:nvPr/>
            </p14:nvContentPartPr>
            <p14:xfrm>
              <a:off x="6234642" y="3778849"/>
              <a:ext cx="58163" cy="624766"/>
            </p14:xfrm>
          </p:contentPart>
        </mc:Choice>
        <mc:Fallback xmlns="">
          <p:pic>
            <p:nvPicPr>
              <p:cNvPr id="7" name="Ink 6">
                <a:extLst>
                  <a:ext uri="{FF2B5EF4-FFF2-40B4-BE49-F238E27FC236}">
                    <a16:creationId xmlns:a16="http://schemas.microsoft.com/office/drawing/2014/main" id="{5D414224-717E-8185-AE06-5A781DD48EDE}"/>
                  </a:ext>
                </a:extLst>
              </p:cNvPr>
              <p:cNvPicPr/>
              <p:nvPr/>
            </p:nvPicPr>
            <p:blipFill>
              <a:blip r:embed="rId4"/>
              <a:stretch>
                <a:fillRect/>
              </a:stretch>
            </p:blipFill>
            <p:spPr>
              <a:xfrm>
                <a:off x="6180453" y="3670883"/>
                <a:ext cx="166180" cy="840339"/>
              </a:xfrm>
              <a:prstGeom prst="rect">
                <a:avLst/>
              </a:prstGeom>
            </p:spPr>
          </p:pic>
        </mc:Fallback>
      </mc:AlternateContent>
      <mc:AlternateContent xmlns:mc="http://schemas.openxmlformats.org/markup-compatibility/2006" xmlns:p14="http://schemas.microsoft.com/office/powerpoint/2010/main">
        <mc:Choice Requires="p14">
          <p:contentPart p14:bwMode="auto" r:id="rId5">
            <p14:nvContentPartPr>
              <p14:cNvPr id="8" name="Ink 7">
                <a:extLst>
                  <a:ext uri="{FF2B5EF4-FFF2-40B4-BE49-F238E27FC236}">
                    <a16:creationId xmlns:a16="http://schemas.microsoft.com/office/drawing/2014/main" id="{552DB2C8-B9F2-C89E-DDC3-7C8015FDEBAF}"/>
                  </a:ext>
                </a:extLst>
              </p14:cNvPr>
              <p14:cNvContentPartPr/>
              <p14:nvPr/>
            </p14:nvContentPartPr>
            <p14:xfrm>
              <a:off x="7479335" y="3369603"/>
              <a:ext cx="298941" cy="536816"/>
            </p14:xfrm>
          </p:contentPart>
        </mc:Choice>
        <mc:Fallback xmlns="">
          <p:pic>
            <p:nvPicPr>
              <p:cNvPr id="8" name="Ink 7">
                <a:extLst>
                  <a:ext uri="{FF2B5EF4-FFF2-40B4-BE49-F238E27FC236}">
                    <a16:creationId xmlns:a16="http://schemas.microsoft.com/office/drawing/2014/main" id="{552DB2C8-B9F2-C89E-DDC3-7C8015FDEBAF}"/>
                  </a:ext>
                </a:extLst>
              </p:cNvPr>
              <p:cNvPicPr/>
              <p:nvPr/>
            </p:nvPicPr>
            <p:blipFill>
              <a:blip r:embed="rId6"/>
              <a:stretch>
                <a:fillRect/>
              </a:stretch>
            </p:blipFill>
            <p:spPr>
              <a:xfrm>
                <a:off x="7425310" y="3261519"/>
                <a:ext cx="406632" cy="752623"/>
              </a:xfrm>
              <a:prstGeom prst="rect">
                <a:avLst/>
              </a:prstGeom>
            </p:spPr>
          </p:pic>
        </mc:Fallback>
      </mc:AlternateContent>
      <mc:AlternateContent xmlns:mc="http://schemas.openxmlformats.org/markup-compatibility/2006" xmlns:p14="http://schemas.microsoft.com/office/powerpoint/2010/main">
        <mc:Choice Requires="p14">
          <p:contentPart p14:bwMode="auto" r:id="rId7">
            <p14:nvContentPartPr>
              <p14:cNvPr id="9" name="Ink 8">
                <a:extLst>
                  <a:ext uri="{FF2B5EF4-FFF2-40B4-BE49-F238E27FC236}">
                    <a16:creationId xmlns:a16="http://schemas.microsoft.com/office/drawing/2014/main" id="{9EF54389-3F54-1845-72FE-7CA4025E7481}"/>
                  </a:ext>
                </a:extLst>
              </p14:cNvPr>
              <p14:cNvContentPartPr/>
              <p14:nvPr/>
            </p14:nvContentPartPr>
            <p14:xfrm>
              <a:off x="6278202" y="3083638"/>
              <a:ext cx="1584141" cy="606097"/>
            </p14:xfrm>
          </p:contentPart>
        </mc:Choice>
        <mc:Fallback xmlns="">
          <p:pic>
            <p:nvPicPr>
              <p:cNvPr id="9" name="Ink 8">
                <a:extLst>
                  <a:ext uri="{FF2B5EF4-FFF2-40B4-BE49-F238E27FC236}">
                    <a16:creationId xmlns:a16="http://schemas.microsoft.com/office/drawing/2014/main" id="{9EF54389-3F54-1845-72FE-7CA4025E7481}"/>
                  </a:ext>
                </a:extLst>
              </p:cNvPr>
              <p:cNvPicPr/>
              <p:nvPr/>
            </p:nvPicPr>
            <p:blipFill>
              <a:blip r:embed="rId8"/>
              <a:stretch>
                <a:fillRect/>
              </a:stretch>
            </p:blipFill>
            <p:spPr>
              <a:xfrm>
                <a:off x="6224197" y="2975663"/>
                <a:ext cx="1691791" cy="821686"/>
              </a:xfrm>
              <a:prstGeom prst="rect">
                <a:avLst/>
              </a:prstGeom>
            </p:spPr>
          </p:pic>
        </mc:Fallback>
      </mc:AlternateContent>
      <p:sp>
        <p:nvSpPr>
          <p:cNvPr id="10" name="TextBox 9">
            <a:extLst>
              <a:ext uri="{FF2B5EF4-FFF2-40B4-BE49-F238E27FC236}">
                <a16:creationId xmlns:a16="http://schemas.microsoft.com/office/drawing/2014/main" id="{1D27554C-9253-8307-C488-7C3690C53B29}"/>
              </a:ext>
            </a:extLst>
          </p:cNvPr>
          <p:cNvSpPr txBox="1"/>
          <p:nvPr/>
        </p:nvSpPr>
        <p:spPr>
          <a:xfrm>
            <a:off x="6636240" y="3853348"/>
            <a:ext cx="1263426" cy="830997"/>
          </a:xfrm>
          <a:prstGeom prst="rect">
            <a:avLst/>
          </a:prstGeom>
          <a:solidFill>
            <a:srgbClr val="FFFF00"/>
          </a:solidFill>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en-GB" dirty="0">
                <a:solidFill>
                  <a:schemeClr val="tx2"/>
                </a:solidFill>
              </a:rPr>
              <a:t>Seawall Failure </a:t>
            </a:r>
          </a:p>
        </p:txBody>
      </p:sp>
      <p:sp>
        <p:nvSpPr>
          <p:cNvPr id="11" name="TextBox 10">
            <a:extLst>
              <a:ext uri="{FF2B5EF4-FFF2-40B4-BE49-F238E27FC236}">
                <a16:creationId xmlns:a16="http://schemas.microsoft.com/office/drawing/2014/main" id="{910DD8F2-5648-FE29-0420-4F69A3F6D4BC}"/>
              </a:ext>
            </a:extLst>
          </p:cNvPr>
          <p:cNvSpPr txBox="1"/>
          <p:nvPr/>
        </p:nvSpPr>
        <p:spPr>
          <a:xfrm>
            <a:off x="4650383" y="4110178"/>
            <a:ext cx="1778808"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dirty="0"/>
              <a:t>Closure</a:t>
            </a:r>
          </a:p>
        </p:txBody>
      </p:sp>
      <p:sp>
        <p:nvSpPr>
          <p:cNvPr id="12" name="TextBox 11">
            <a:extLst>
              <a:ext uri="{FF2B5EF4-FFF2-40B4-BE49-F238E27FC236}">
                <a16:creationId xmlns:a16="http://schemas.microsoft.com/office/drawing/2014/main" id="{FE81A4D7-7D9B-E4DA-CCD5-BCFBBFE081BA}"/>
              </a:ext>
            </a:extLst>
          </p:cNvPr>
          <p:cNvSpPr txBox="1"/>
          <p:nvPr/>
        </p:nvSpPr>
        <p:spPr>
          <a:xfrm>
            <a:off x="8217404" y="3531476"/>
            <a:ext cx="1507112" cy="461665"/>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wrap="square" rtlCol="0">
            <a:spAutoFit/>
          </a:bodyPr>
          <a:lstStyle/>
          <a:p>
            <a:r>
              <a:rPr lang="en-GB" dirty="0"/>
              <a:t>Closure</a:t>
            </a:r>
          </a:p>
        </p:txBody>
      </p:sp>
      <p:sp>
        <p:nvSpPr>
          <p:cNvPr id="13" name="TextBox 12">
            <a:extLst>
              <a:ext uri="{FF2B5EF4-FFF2-40B4-BE49-F238E27FC236}">
                <a16:creationId xmlns:a16="http://schemas.microsoft.com/office/drawing/2014/main" id="{AF970131-D84B-EE6C-B33E-85F0A7529474}"/>
              </a:ext>
            </a:extLst>
          </p:cNvPr>
          <p:cNvSpPr txBox="1"/>
          <p:nvPr/>
        </p:nvSpPr>
        <p:spPr>
          <a:xfrm>
            <a:off x="4215252" y="5805923"/>
            <a:ext cx="4833074"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800" dirty="0"/>
              <a:t>Properties within the landslide complex</a:t>
            </a:r>
          </a:p>
        </p:txBody>
      </p:sp>
      <p:sp>
        <p:nvSpPr>
          <p:cNvPr id="14" name="TextBox 13">
            <a:extLst>
              <a:ext uri="{FF2B5EF4-FFF2-40B4-BE49-F238E27FC236}">
                <a16:creationId xmlns:a16="http://schemas.microsoft.com/office/drawing/2014/main" id="{E5C51B1D-FDFF-5871-5C62-86BCE5603F2C}"/>
              </a:ext>
            </a:extLst>
          </p:cNvPr>
          <p:cNvSpPr txBox="1"/>
          <p:nvPr/>
        </p:nvSpPr>
        <p:spPr>
          <a:xfrm>
            <a:off x="4215254" y="4611511"/>
            <a:ext cx="4833074" cy="646331"/>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800" dirty="0"/>
              <a:t>Environmental risk from southern water sewar pipe cracking releasing raw sewage</a:t>
            </a:r>
          </a:p>
        </p:txBody>
      </p:sp>
      <p:graphicFrame>
        <p:nvGraphicFramePr>
          <p:cNvPr id="15" name="Diagram 14">
            <a:extLst>
              <a:ext uri="{FF2B5EF4-FFF2-40B4-BE49-F238E27FC236}">
                <a16:creationId xmlns:a16="http://schemas.microsoft.com/office/drawing/2014/main" id="{95BDA10D-384B-885A-9E54-B7D725EBCE09}"/>
              </a:ext>
            </a:extLst>
          </p:cNvPr>
          <p:cNvGraphicFramePr/>
          <p:nvPr>
            <p:extLst>
              <p:ext uri="{D42A27DB-BD31-4B8C-83A1-F6EECF244321}">
                <p14:modId xmlns:p14="http://schemas.microsoft.com/office/powerpoint/2010/main" val="2812025478"/>
              </p:ext>
            </p:extLst>
          </p:nvPr>
        </p:nvGraphicFramePr>
        <p:xfrm>
          <a:off x="-960784" y="-1205205"/>
          <a:ext cx="5860266" cy="9073008"/>
        </p:xfrm>
        <a:graphic>
          <a:graphicData uri="http://schemas.openxmlformats.org/drawingml/2006/diagram">
            <dgm:relIds xmlns:dgm="http://schemas.openxmlformats.org/drawingml/2006/diagram" xmlns:r="http://schemas.openxmlformats.org/officeDocument/2006/relationships" r:dm="rId9" r:lo="rId10" r:qs="rId11" r:cs="rId12"/>
          </a:graphicData>
        </a:graphic>
      </p:graphicFrame>
      <p:sp>
        <p:nvSpPr>
          <p:cNvPr id="16" name="TextBox 15">
            <a:extLst>
              <a:ext uri="{FF2B5EF4-FFF2-40B4-BE49-F238E27FC236}">
                <a16:creationId xmlns:a16="http://schemas.microsoft.com/office/drawing/2014/main" id="{A50614F3-5FED-A23D-16CB-F20C3658CF1F}"/>
              </a:ext>
            </a:extLst>
          </p:cNvPr>
          <p:cNvSpPr txBox="1"/>
          <p:nvPr/>
        </p:nvSpPr>
        <p:spPr>
          <a:xfrm>
            <a:off x="4215253" y="6221549"/>
            <a:ext cx="4833074"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800" dirty="0"/>
              <a:t>Economic losses to the beachfront </a:t>
            </a:r>
          </a:p>
        </p:txBody>
      </p:sp>
      <p:sp>
        <p:nvSpPr>
          <p:cNvPr id="17" name="TextBox 16">
            <a:extLst>
              <a:ext uri="{FF2B5EF4-FFF2-40B4-BE49-F238E27FC236}">
                <a16:creationId xmlns:a16="http://schemas.microsoft.com/office/drawing/2014/main" id="{75DEE522-2F95-AA04-6918-07989D6CB10B}"/>
              </a:ext>
            </a:extLst>
          </p:cNvPr>
          <p:cNvSpPr txBox="1"/>
          <p:nvPr/>
        </p:nvSpPr>
        <p:spPr>
          <a:xfrm>
            <a:off x="4196754" y="5353145"/>
            <a:ext cx="4833074" cy="369332"/>
          </a:xfrm>
          <a:prstGeom prst="rect">
            <a:avLst/>
          </a:prstGeom>
          <a:solidFill>
            <a:schemeClr val="accent6">
              <a:alpha val="50000"/>
            </a:schemeClr>
          </a:solidFill>
          <a:ln>
            <a:noFill/>
          </a:ln>
        </p:spPr>
        <p:style>
          <a:lnRef idx="0">
            <a:scrgbClr r="0" g="0" b="0"/>
          </a:lnRef>
          <a:fillRef idx="0">
            <a:scrgbClr r="0" g="0" b="0"/>
          </a:fillRef>
          <a:effectRef idx="0">
            <a:scrgbClr r="0" g="0" b="0"/>
          </a:effectRef>
          <a:fontRef idx="minor">
            <a:schemeClr val="lt1"/>
          </a:fontRef>
        </p:style>
        <p:txBody>
          <a:bodyPr wrap="square" rtlCol="0">
            <a:spAutoFit/>
          </a:bodyPr>
          <a:lstStyle/>
          <a:p>
            <a:r>
              <a:rPr lang="en-GB" sz="1800" dirty="0"/>
              <a:t>Prevent further damage to defence structures</a:t>
            </a:r>
          </a:p>
        </p:txBody>
      </p:sp>
    </p:spTree>
    <p:extLst>
      <p:ext uri="{BB962C8B-B14F-4D97-AF65-F5344CB8AC3E}">
        <p14:creationId xmlns:p14="http://schemas.microsoft.com/office/powerpoint/2010/main" val="295632256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85A7387-40DF-EE7A-845C-C7C900DBED74}"/>
              </a:ext>
            </a:extLst>
          </p:cNvPr>
          <p:cNvPicPr>
            <a:picLocks noGrp="1" noChangeAspect="1"/>
          </p:cNvPicPr>
          <p:nvPr>
            <p:ph sz="half" idx="1"/>
          </p:nvPr>
        </p:nvPicPr>
        <p:blipFill>
          <a:blip r:embed="rId2"/>
          <a:stretch>
            <a:fillRect/>
          </a:stretch>
        </p:blipFill>
        <p:spPr>
          <a:xfrm>
            <a:off x="-45442" y="0"/>
            <a:ext cx="12237442" cy="6890452"/>
          </a:xfrm>
          <a:prstGeom prst="rect">
            <a:avLst/>
          </a:prstGeom>
        </p:spPr>
      </p:pic>
      <p:sp>
        <p:nvSpPr>
          <p:cNvPr id="2" name="Title 1">
            <a:extLst>
              <a:ext uri="{FF2B5EF4-FFF2-40B4-BE49-F238E27FC236}">
                <a16:creationId xmlns:a16="http://schemas.microsoft.com/office/drawing/2014/main" id="{0FCE4433-A387-8F95-D072-E24310074E1E}"/>
              </a:ext>
            </a:extLst>
          </p:cNvPr>
          <p:cNvSpPr>
            <a:spLocks noGrp="1"/>
          </p:cNvSpPr>
          <p:nvPr>
            <p:ph type="title"/>
          </p:nvPr>
        </p:nvSpPr>
        <p:spPr/>
        <p:txBody>
          <a:bodyPr/>
          <a:lstStyle/>
          <a:p>
            <a:r>
              <a:rPr lang="en-GB" dirty="0">
                <a:solidFill>
                  <a:schemeClr val="bg1"/>
                </a:solidFill>
              </a:rPr>
              <a:t>2023 Oct/November Flooding </a:t>
            </a:r>
          </a:p>
        </p:txBody>
      </p:sp>
      <p:sp>
        <p:nvSpPr>
          <p:cNvPr id="4" name="Content Placeholder 3">
            <a:extLst>
              <a:ext uri="{FF2B5EF4-FFF2-40B4-BE49-F238E27FC236}">
                <a16:creationId xmlns:a16="http://schemas.microsoft.com/office/drawing/2014/main" id="{64D826D9-B9A9-12D8-4427-3262818F0D09}"/>
              </a:ext>
            </a:extLst>
          </p:cNvPr>
          <p:cNvSpPr>
            <a:spLocks noGrp="1"/>
          </p:cNvSpPr>
          <p:nvPr>
            <p:ph sz="half" idx="2"/>
          </p:nvPr>
        </p:nvSpPr>
        <p:spPr>
          <a:xfrm>
            <a:off x="8842159" y="188640"/>
            <a:ext cx="3067762" cy="6669360"/>
          </a:xfrm>
          <a:solidFill>
            <a:schemeClr val="accent5">
              <a:lumMod val="25000"/>
            </a:schemeClr>
          </a:solidFill>
        </p:spPr>
        <p:txBody>
          <a:bodyPr/>
          <a:lstStyle/>
          <a:p>
            <a:r>
              <a:rPr lang="en-GB" sz="2400" b="1" dirty="0">
                <a:solidFill>
                  <a:schemeClr val="bg1"/>
                </a:solidFill>
              </a:rPr>
              <a:t>261 properties and businesses flooded</a:t>
            </a:r>
          </a:p>
          <a:p>
            <a:r>
              <a:rPr lang="en-GB" sz="2400" b="1" dirty="0">
                <a:solidFill>
                  <a:schemeClr val="bg1"/>
                </a:solidFill>
              </a:rPr>
              <a:t>Section 19 investigations</a:t>
            </a:r>
          </a:p>
          <a:p>
            <a:r>
              <a:rPr lang="en-GB" sz="2400" b="1" dirty="0">
                <a:solidFill>
                  <a:schemeClr val="bg1"/>
                </a:solidFill>
              </a:rPr>
              <a:t>Multi-agency working </a:t>
            </a:r>
          </a:p>
          <a:p>
            <a:r>
              <a:rPr lang="en-GB" sz="2400" b="1" dirty="0">
                <a:solidFill>
                  <a:schemeClr val="bg1"/>
                </a:solidFill>
              </a:rPr>
              <a:t>Community capacity building essential</a:t>
            </a:r>
          </a:p>
          <a:p>
            <a:r>
              <a:rPr lang="en-GB" sz="2400" b="1" dirty="0">
                <a:solidFill>
                  <a:schemeClr val="bg1"/>
                </a:solidFill>
              </a:rPr>
              <a:t>Review of Flood Management Strategy and Investment</a:t>
            </a:r>
          </a:p>
          <a:p>
            <a:pPr marL="0" indent="0">
              <a:buNone/>
            </a:pPr>
            <a:endParaRPr lang="en-GB" b="1" dirty="0">
              <a:solidFill>
                <a:schemeClr val="bg1"/>
              </a:solidFill>
            </a:endParaRPr>
          </a:p>
          <a:p>
            <a:endParaRPr lang="en-GB" b="1" dirty="0">
              <a:solidFill>
                <a:schemeClr val="bg1"/>
              </a:solidFill>
            </a:endParaRPr>
          </a:p>
        </p:txBody>
      </p:sp>
    </p:spTree>
    <p:extLst>
      <p:ext uri="{BB962C8B-B14F-4D97-AF65-F5344CB8AC3E}">
        <p14:creationId xmlns:p14="http://schemas.microsoft.com/office/powerpoint/2010/main" val="117551847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3">
            <a:extLst>
              <a:ext uri="{FF2B5EF4-FFF2-40B4-BE49-F238E27FC236}">
                <a16:creationId xmlns:a16="http://schemas.microsoft.com/office/drawing/2014/main" id="{92CC4D60-EF07-C766-32A9-72AF63F64FF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544512" cy="6850732"/>
          </a:xfrm>
          <a:prstGeom prst="rect">
            <a:avLst/>
          </a:prstGeom>
          <a:noFill/>
          <a:ln>
            <a:noFill/>
          </a:ln>
          <a:effectLst/>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525">
                <a:solidFill>
                  <a:srgbClr val="000000"/>
                </a:solidFill>
                <a:round/>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2" name="Title 1">
            <a:extLst>
              <a:ext uri="{FF2B5EF4-FFF2-40B4-BE49-F238E27FC236}">
                <a16:creationId xmlns:a16="http://schemas.microsoft.com/office/drawing/2014/main" id="{1E763EED-66A1-6859-E534-554B18ACED3A}"/>
              </a:ext>
            </a:extLst>
          </p:cNvPr>
          <p:cNvSpPr>
            <a:spLocks noGrp="1"/>
          </p:cNvSpPr>
          <p:nvPr>
            <p:ph type="title"/>
          </p:nvPr>
        </p:nvSpPr>
        <p:spPr/>
        <p:txBody>
          <a:bodyPr/>
          <a:lstStyle/>
          <a:p>
            <a:r>
              <a:rPr lang="en-GB" dirty="0">
                <a:solidFill>
                  <a:schemeClr val="bg1"/>
                </a:solidFill>
              </a:rPr>
              <a:t>Dec 2023 – Major Landslide in Bonchurch</a:t>
            </a:r>
          </a:p>
        </p:txBody>
      </p:sp>
      <p:sp>
        <p:nvSpPr>
          <p:cNvPr id="6" name="Rectangle 4">
            <a:extLst>
              <a:ext uri="{FF2B5EF4-FFF2-40B4-BE49-F238E27FC236}">
                <a16:creationId xmlns:a16="http://schemas.microsoft.com/office/drawing/2014/main" id="{F47D8CB0-E427-3434-5A4F-DBCB8DE8292C}"/>
              </a:ext>
            </a:extLst>
          </p:cNvPr>
          <p:cNvSpPr>
            <a:spLocks noChangeArrowheads="1"/>
          </p:cNvSpPr>
          <p:nvPr/>
        </p:nvSpPr>
        <p:spPr bwMode="auto">
          <a:xfrm>
            <a:off x="263352" y="1142999"/>
            <a:ext cx="3888432" cy="5486401"/>
          </a:xfrm>
          <a:prstGeom prst="rect">
            <a:avLst/>
          </a:prstGeom>
          <a:solidFill>
            <a:srgbClr val="000000"/>
          </a:solidFill>
          <a:ln w="9360">
            <a:solidFill>
              <a:srgbClr val="FFFFFF"/>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Lst>
        </p:spPr>
        <p:txBody>
          <a:bodyPr lIns="90000" tIns="46800" rIns="90000" bIns="46800"/>
          <a:lstStyle>
            <a:lvl1pPr marL="341313" indent="-341313" defTabSz="449263">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1pPr>
            <a:lvl2pPr defTabSz="449263">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2pPr>
            <a:lvl3pPr defTabSz="449263">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3pPr>
            <a:lvl4pPr defTabSz="449263">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4pPr>
            <a:lvl5pPr defTabSz="449263">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5pPr>
            <a:lvl6pPr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6pPr>
            <a:lvl7pPr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7pPr>
            <a:lvl8pPr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8pPr>
            <a:lvl9pPr defTabSz="449263" eaLnBrk="0" fontAlgn="base" hangingPunct="0">
              <a:spcBef>
                <a:spcPct val="0"/>
              </a:spcBef>
              <a:spcAft>
                <a:spcPct val="0"/>
              </a:spcAft>
              <a:tabLst>
                <a:tab pos="341313" algn="l"/>
                <a:tab pos="788988" algn="l"/>
                <a:tab pos="1238250" algn="l"/>
                <a:tab pos="1687513" algn="l"/>
                <a:tab pos="2136775" algn="l"/>
                <a:tab pos="2586038" algn="l"/>
                <a:tab pos="3035300" algn="l"/>
                <a:tab pos="3484563" algn="l"/>
                <a:tab pos="3933825" algn="l"/>
                <a:tab pos="4383088" algn="l"/>
                <a:tab pos="4832350" algn="l"/>
                <a:tab pos="5281613" algn="l"/>
                <a:tab pos="5730875" algn="l"/>
                <a:tab pos="6180138" algn="l"/>
                <a:tab pos="6629400" algn="l"/>
                <a:tab pos="7078663" algn="l"/>
                <a:tab pos="7527925" algn="l"/>
                <a:tab pos="7977188" algn="l"/>
                <a:tab pos="8426450" algn="l"/>
                <a:tab pos="8875713" algn="l"/>
                <a:tab pos="9324975" algn="l"/>
              </a:tabLst>
              <a:defRPr sz="2400">
                <a:solidFill>
                  <a:schemeClr val="tx1"/>
                </a:solidFill>
                <a:latin typeface="Times" panose="02020603050405020304" pitchFamily="18" charset="0"/>
              </a:defRPr>
            </a:lvl9pPr>
          </a:lstStyle>
          <a:p>
            <a:pPr eaLnBrk="1" hangingPunct="1">
              <a:spcBef>
                <a:spcPts val="450"/>
              </a:spcBef>
              <a:buClr>
                <a:srgbClr val="F9E814"/>
              </a:buClr>
              <a:buSzPct val="100000"/>
              <a:buFont typeface="Arial" panose="020B0604020202020204" pitchFamily="34" charset="0"/>
              <a:buChar char="•"/>
            </a:pPr>
            <a:r>
              <a:rPr lang="en-GB" sz="2000" b="0" i="0" dirty="0">
                <a:solidFill>
                  <a:schemeClr val="bg1"/>
                </a:solidFill>
                <a:effectLst/>
                <a:latin typeface="+mn-lt"/>
              </a:rPr>
              <a:t>ancient deep-seated landslide complex extending some 2km offshore from the Last Glacial Period, 11,700 years ago</a:t>
            </a:r>
          </a:p>
          <a:p>
            <a:pPr eaLnBrk="1" hangingPunct="1">
              <a:spcBef>
                <a:spcPts val="450"/>
              </a:spcBef>
              <a:buClr>
                <a:srgbClr val="F9E814"/>
              </a:buClr>
              <a:buSzPct val="100000"/>
              <a:buFont typeface="Arial" panose="020B0604020202020204" pitchFamily="34" charset="0"/>
              <a:buChar char="•"/>
            </a:pPr>
            <a:r>
              <a:rPr lang="en-GB" altLang="en-US" sz="2000" dirty="0">
                <a:solidFill>
                  <a:schemeClr val="bg1"/>
                </a:solidFill>
                <a:latin typeface="+mn-lt"/>
                <a:cs typeface="Lucida Sans Unicode" panose="020B0602030504020204" pitchFamily="34" charset="0"/>
              </a:rPr>
              <a:t>Apparent stability of Undercliff allowed occupation and development</a:t>
            </a:r>
          </a:p>
          <a:p>
            <a:pPr eaLnBrk="1" hangingPunct="1">
              <a:spcBef>
                <a:spcPts val="450"/>
              </a:spcBef>
              <a:buClr>
                <a:srgbClr val="F9E814"/>
              </a:buClr>
              <a:buSzPct val="100000"/>
              <a:buFont typeface="Arial" panose="020B0604020202020204" pitchFamily="34" charset="0"/>
              <a:buChar char="•"/>
            </a:pPr>
            <a:r>
              <a:rPr lang="en-GB" altLang="en-US" sz="2000" dirty="0">
                <a:solidFill>
                  <a:schemeClr val="bg1"/>
                </a:solidFill>
                <a:latin typeface="+mn-lt"/>
                <a:cs typeface="Lucida Sans Unicode" panose="020B0602030504020204" pitchFamily="34" charset="0"/>
              </a:rPr>
              <a:t>Rapid urban development took place in Victorian period (early to mid 1800s)</a:t>
            </a:r>
          </a:p>
          <a:p>
            <a:pPr eaLnBrk="1" hangingPunct="1">
              <a:spcBef>
                <a:spcPts val="450"/>
              </a:spcBef>
              <a:buClr>
                <a:srgbClr val="F9E814"/>
              </a:buClr>
              <a:buSzPct val="100000"/>
              <a:buFont typeface="Arial" panose="020B0604020202020204" pitchFamily="34" charset="0"/>
              <a:buChar char="•"/>
            </a:pPr>
            <a:r>
              <a:rPr lang="en-GB" altLang="en-US" sz="2000" dirty="0">
                <a:solidFill>
                  <a:schemeClr val="bg1"/>
                </a:solidFill>
                <a:latin typeface="+mn-lt"/>
                <a:cs typeface="Lucida Sans Unicode" panose="020B0602030504020204" pitchFamily="34" charset="0"/>
              </a:rPr>
              <a:t>Population of Undercliff currently &gt;6000</a:t>
            </a:r>
          </a:p>
        </p:txBody>
      </p:sp>
    </p:spTree>
    <p:extLst>
      <p:ext uri="{BB962C8B-B14F-4D97-AF65-F5344CB8AC3E}">
        <p14:creationId xmlns:p14="http://schemas.microsoft.com/office/powerpoint/2010/main" val="85550363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descr="A house on a hill&#10;&#10;Description automatically generated">
            <a:extLst>
              <a:ext uri="{FF2B5EF4-FFF2-40B4-BE49-F238E27FC236}">
                <a16:creationId xmlns:a16="http://schemas.microsoft.com/office/drawing/2014/main" id="{4A46C9C8-1819-F844-F60A-2D2557944E7B}"/>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5432" y="0"/>
            <a:ext cx="9172376" cy="6872335"/>
          </a:xfrm>
        </p:spPr>
      </p:pic>
      <p:sp>
        <p:nvSpPr>
          <p:cNvPr id="5" name="Title 1">
            <a:extLst>
              <a:ext uri="{FF2B5EF4-FFF2-40B4-BE49-F238E27FC236}">
                <a16:creationId xmlns:a16="http://schemas.microsoft.com/office/drawing/2014/main" id="{FFBC2AC5-095B-7253-53D8-2D9E3DD74D71}"/>
              </a:ext>
            </a:extLst>
          </p:cNvPr>
          <p:cNvSpPr>
            <a:spLocks noGrp="1"/>
          </p:cNvSpPr>
          <p:nvPr>
            <p:ph type="title"/>
          </p:nvPr>
        </p:nvSpPr>
        <p:spPr>
          <a:xfrm>
            <a:off x="-5432" y="5877272"/>
            <a:ext cx="11277600" cy="685800"/>
          </a:xfrm>
        </p:spPr>
        <p:txBody>
          <a:bodyPr/>
          <a:lstStyle/>
          <a:p>
            <a:r>
              <a:rPr lang="en-GB" dirty="0">
                <a:solidFill>
                  <a:schemeClr val="bg1"/>
                </a:solidFill>
              </a:rPr>
              <a:t>Dec 2023 – Major Landslide in Bonchurch</a:t>
            </a:r>
          </a:p>
        </p:txBody>
      </p:sp>
      <p:sp>
        <p:nvSpPr>
          <p:cNvPr id="18" name="Content Placeholder 17">
            <a:extLst>
              <a:ext uri="{FF2B5EF4-FFF2-40B4-BE49-F238E27FC236}">
                <a16:creationId xmlns:a16="http://schemas.microsoft.com/office/drawing/2014/main" id="{865F00A5-2B7D-DE6E-8A85-76E426ECEBEA}"/>
              </a:ext>
            </a:extLst>
          </p:cNvPr>
          <p:cNvSpPr>
            <a:spLocks noGrp="1"/>
          </p:cNvSpPr>
          <p:nvPr>
            <p:ph sz="half" idx="2"/>
          </p:nvPr>
        </p:nvSpPr>
        <p:spPr>
          <a:xfrm>
            <a:off x="9166944" y="188640"/>
            <a:ext cx="3002508" cy="5259660"/>
          </a:xfrm>
        </p:spPr>
        <p:txBody>
          <a:bodyPr/>
          <a:lstStyle/>
          <a:p>
            <a:r>
              <a:rPr lang="en-GB" dirty="0"/>
              <a:t>10pm landslide</a:t>
            </a:r>
          </a:p>
          <a:p>
            <a:r>
              <a:rPr lang="en-GB" dirty="0"/>
              <a:t>20 properties evacuated in the night</a:t>
            </a:r>
          </a:p>
          <a:p>
            <a:r>
              <a:rPr lang="en-GB" dirty="0"/>
              <a:t>Main a-road closed</a:t>
            </a:r>
          </a:p>
          <a:p>
            <a:r>
              <a:rPr lang="en-GB" dirty="0"/>
              <a:t>Followed by further road closure at the Graben </a:t>
            </a:r>
            <a:r>
              <a:rPr lang="en-GB" dirty="0" err="1"/>
              <a:t>Lowtherville</a:t>
            </a:r>
            <a:endParaRPr lang="en-GB" dirty="0"/>
          </a:p>
          <a:p>
            <a:pPr marL="0" indent="0">
              <a:buNone/>
            </a:pPr>
            <a:endParaRPr lang="en-GB" dirty="0"/>
          </a:p>
        </p:txBody>
      </p:sp>
    </p:spTree>
    <p:extLst>
      <p:ext uri="{BB962C8B-B14F-4D97-AF65-F5344CB8AC3E}">
        <p14:creationId xmlns:p14="http://schemas.microsoft.com/office/powerpoint/2010/main" val="532422028"/>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9E8922-FF93-E2C6-614B-B4A80C9B4069}"/>
              </a:ext>
            </a:extLst>
          </p:cNvPr>
          <p:cNvSpPr>
            <a:spLocks noGrp="1"/>
          </p:cNvSpPr>
          <p:nvPr>
            <p:ph type="title"/>
          </p:nvPr>
        </p:nvSpPr>
        <p:spPr/>
        <p:txBody>
          <a:bodyPr/>
          <a:lstStyle/>
          <a:p>
            <a:r>
              <a:rPr lang="en-GB" dirty="0"/>
              <a:t>The undercliff landslide complex</a:t>
            </a:r>
          </a:p>
        </p:txBody>
      </p:sp>
      <p:grpSp>
        <p:nvGrpSpPr>
          <p:cNvPr id="5" name="Group 3">
            <a:extLst>
              <a:ext uri="{FF2B5EF4-FFF2-40B4-BE49-F238E27FC236}">
                <a16:creationId xmlns:a16="http://schemas.microsoft.com/office/drawing/2014/main" id="{06AA67DE-7F22-1A37-95D1-3CD76417E611}"/>
              </a:ext>
            </a:extLst>
          </p:cNvPr>
          <p:cNvGrpSpPr>
            <a:grpSpLocks/>
          </p:cNvGrpSpPr>
          <p:nvPr/>
        </p:nvGrpSpPr>
        <p:grpSpPr bwMode="auto">
          <a:xfrm>
            <a:off x="8757" y="1556792"/>
            <a:ext cx="12191999" cy="4038600"/>
            <a:chOff x="1418" y="6284"/>
            <a:chExt cx="16647" cy="5761"/>
          </a:xfrm>
        </p:grpSpPr>
        <p:sp>
          <p:nvSpPr>
            <p:cNvPr id="6" name="Text Box 4">
              <a:extLst>
                <a:ext uri="{FF2B5EF4-FFF2-40B4-BE49-F238E27FC236}">
                  <a16:creationId xmlns:a16="http://schemas.microsoft.com/office/drawing/2014/main" id="{976CEBA6-C1ED-DEC6-8563-1BEA8D96DDD3}"/>
                </a:ext>
              </a:extLst>
            </p:cNvPr>
            <p:cNvSpPr txBox="1">
              <a:spLocks noChangeArrowheads="1"/>
            </p:cNvSpPr>
            <p:nvPr/>
          </p:nvSpPr>
          <p:spPr bwMode="auto">
            <a:xfrm>
              <a:off x="8981" y="11265"/>
              <a:ext cx="2104" cy="2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algn="ctr" eaLnBrk="1" hangingPunct="1"/>
              <a:r>
                <a:rPr lang="en-GB" altLang="en-US" sz="600">
                  <a:latin typeface="Arial" panose="020B0604020202020204" pitchFamily="34" charset="0"/>
                  <a:cs typeface="Lucida Sans Unicode" panose="020B0602030504020204" pitchFamily="34" charset="0"/>
                </a:rPr>
                <a:t>GEOLOGICAL SECTION</a:t>
              </a:r>
            </a:p>
            <a:p>
              <a:pPr algn="ctr" eaLnBrk="1" hangingPunct="1"/>
              <a:r>
                <a:rPr lang="en-GB" altLang="en-US" sz="600">
                  <a:latin typeface="Arial" panose="020B0604020202020204" pitchFamily="34" charset="0"/>
                  <a:cs typeface="Lucida Sans Unicode" panose="020B0602030504020204" pitchFamily="34" charset="0"/>
                </a:rPr>
                <a:t>Scale 1:1000</a:t>
              </a:r>
            </a:p>
          </p:txBody>
        </p:sp>
        <p:sp>
          <p:nvSpPr>
            <p:cNvPr id="7" name="Freeform 5">
              <a:extLst>
                <a:ext uri="{FF2B5EF4-FFF2-40B4-BE49-F238E27FC236}">
                  <a16:creationId xmlns:a16="http://schemas.microsoft.com/office/drawing/2014/main" id="{071F1DDC-7982-4584-7C98-D20BBC42948A}"/>
                </a:ext>
              </a:extLst>
            </p:cNvPr>
            <p:cNvSpPr>
              <a:spLocks/>
            </p:cNvSpPr>
            <p:nvPr/>
          </p:nvSpPr>
          <p:spPr bwMode="auto">
            <a:xfrm>
              <a:off x="2000" y="7057"/>
              <a:ext cx="4304" cy="928"/>
            </a:xfrm>
            <a:custGeom>
              <a:avLst/>
              <a:gdLst>
                <a:gd name="T0" fmla="*/ 0 w 4304"/>
                <a:gd name="T1" fmla="*/ 0 h 928"/>
                <a:gd name="T2" fmla="*/ 528 w 4304"/>
                <a:gd name="T3" fmla="*/ 28 h 928"/>
                <a:gd name="T4" fmla="*/ 597 w 4304"/>
                <a:gd name="T5" fmla="*/ 127 h 928"/>
                <a:gd name="T6" fmla="*/ 915 w 4304"/>
                <a:gd name="T7" fmla="*/ 172 h 928"/>
                <a:gd name="T8" fmla="*/ 1412 w 4304"/>
                <a:gd name="T9" fmla="*/ 136 h 928"/>
                <a:gd name="T10" fmla="*/ 1996 w 4304"/>
                <a:gd name="T11" fmla="*/ 320 h 928"/>
                <a:gd name="T12" fmla="*/ 2148 w 4304"/>
                <a:gd name="T13" fmla="*/ 328 h 928"/>
                <a:gd name="T14" fmla="*/ 2160 w 4304"/>
                <a:gd name="T15" fmla="*/ 348 h 928"/>
                <a:gd name="T16" fmla="*/ 2300 w 4304"/>
                <a:gd name="T17" fmla="*/ 484 h 928"/>
                <a:gd name="T18" fmla="*/ 2312 w 4304"/>
                <a:gd name="T19" fmla="*/ 484 h 928"/>
                <a:gd name="T20" fmla="*/ 2720 w 4304"/>
                <a:gd name="T21" fmla="*/ 548 h 928"/>
                <a:gd name="T22" fmla="*/ 2936 w 4304"/>
                <a:gd name="T23" fmla="*/ 644 h 928"/>
                <a:gd name="T24" fmla="*/ 3324 w 4304"/>
                <a:gd name="T25" fmla="*/ 644 h 928"/>
                <a:gd name="T26" fmla="*/ 3412 w 4304"/>
                <a:gd name="T27" fmla="*/ 680 h 928"/>
                <a:gd name="T28" fmla="*/ 3455 w 4304"/>
                <a:gd name="T29" fmla="*/ 716 h 928"/>
                <a:gd name="T30" fmla="*/ 3591 w 4304"/>
                <a:gd name="T31" fmla="*/ 716 h 928"/>
                <a:gd name="T32" fmla="*/ 3708 w 4304"/>
                <a:gd name="T33" fmla="*/ 772 h 928"/>
                <a:gd name="T34" fmla="*/ 3940 w 4304"/>
                <a:gd name="T35" fmla="*/ 808 h 928"/>
                <a:gd name="T36" fmla="*/ 4304 w 4304"/>
                <a:gd name="T37" fmla="*/ 928 h 92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4304" h="928">
                  <a:moveTo>
                    <a:pt x="0" y="0"/>
                  </a:moveTo>
                  <a:lnTo>
                    <a:pt x="528" y="28"/>
                  </a:lnTo>
                  <a:lnTo>
                    <a:pt x="597" y="127"/>
                  </a:lnTo>
                  <a:lnTo>
                    <a:pt x="915" y="172"/>
                  </a:lnTo>
                  <a:lnTo>
                    <a:pt x="1412" y="136"/>
                  </a:lnTo>
                  <a:lnTo>
                    <a:pt x="1996" y="320"/>
                  </a:lnTo>
                  <a:lnTo>
                    <a:pt x="2148" y="328"/>
                  </a:lnTo>
                  <a:lnTo>
                    <a:pt x="2160" y="348"/>
                  </a:lnTo>
                  <a:lnTo>
                    <a:pt x="2300" y="484"/>
                  </a:lnTo>
                  <a:lnTo>
                    <a:pt x="2312" y="484"/>
                  </a:lnTo>
                  <a:lnTo>
                    <a:pt x="2720" y="548"/>
                  </a:lnTo>
                  <a:lnTo>
                    <a:pt x="2936" y="644"/>
                  </a:lnTo>
                  <a:lnTo>
                    <a:pt x="3324" y="644"/>
                  </a:lnTo>
                  <a:lnTo>
                    <a:pt x="3412" y="680"/>
                  </a:lnTo>
                  <a:lnTo>
                    <a:pt x="3455" y="716"/>
                  </a:lnTo>
                  <a:lnTo>
                    <a:pt x="3591" y="716"/>
                  </a:lnTo>
                  <a:lnTo>
                    <a:pt x="3708" y="772"/>
                  </a:lnTo>
                  <a:lnTo>
                    <a:pt x="3940" y="808"/>
                  </a:lnTo>
                  <a:lnTo>
                    <a:pt x="4304" y="928"/>
                  </a:lnTo>
                </a:path>
              </a:pathLst>
            </a:custGeom>
            <a:noFill/>
            <a:ln w="508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 name="Freeform 6">
              <a:extLst>
                <a:ext uri="{FF2B5EF4-FFF2-40B4-BE49-F238E27FC236}">
                  <a16:creationId xmlns:a16="http://schemas.microsoft.com/office/drawing/2014/main" id="{D3E65F7E-227A-3CC8-8B52-BDA366F1370F}"/>
                </a:ext>
              </a:extLst>
            </p:cNvPr>
            <p:cNvSpPr>
              <a:spLocks/>
            </p:cNvSpPr>
            <p:nvPr/>
          </p:nvSpPr>
          <p:spPr bwMode="auto">
            <a:xfrm>
              <a:off x="6316" y="8009"/>
              <a:ext cx="7216" cy="1373"/>
            </a:xfrm>
            <a:custGeom>
              <a:avLst/>
              <a:gdLst>
                <a:gd name="T0" fmla="*/ 0 w 7216"/>
                <a:gd name="T1" fmla="*/ 0 h 1373"/>
                <a:gd name="T2" fmla="*/ 409 w 7216"/>
                <a:gd name="T3" fmla="*/ 136 h 1373"/>
                <a:gd name="T4" fmla="*/ 454 w 7216"/>
                <a:gd name="T5" fmla="*/ 227 h 1373"/>
                <a:gd name="T6" fmla="*/ 856 w 7216"/>
                <a:gd name="T7" fmla="*/ 389 h 1373"/>
                <a:gd name="T8" fmla="*/ 1008 w 7216"/>
                <a:gd name="T9" fmla="*/ 397 h 1373"/>
                <a:gd name="T10" fmla="*/ 1271 w 7216"/>
                <a:gd name="T11" fmla="*/ 590 h 1373"/>
                <a:gd name="T12" fmla="*/ 1400 w 7216"/>
                <a:gd name="T13" fmla="*/ 613 h 1373"/>
                <a:gd name="T14" fmla="*/ 1906 w 7216"/>
                <a:gd name="T15" fmla="*/ 635 h 1373"/>
                <a:gd name="T16" fmla="*/ 2042 w 7216"/>
                <a:gd name="T17" fmla="*/ 635 h 1373"/>
                <a:gd name="T18" fmla="*/ 2223 w 7216"/>
                <a:gd name="T19" fmla="*/ 635 h 1373"/>
                <a:gd name="T20" fmla="*/ 2492 w 7216"/>
                <a:gd name="T21" fmla="*/ 689 h 1373"/>
                <a:gd name="T22" fmla="*/ 3357 w 7216"/>
                <a:gd name="T23" fmla="*/ 998 h 1373"/>
                <a:gd name="T24" fmla="*/ 3496 w 7216"/>
                <a:gd name="T25" fmla="*/ 1121 h 1373"/>
                <a:gd name="T26" fmla="*/ 5652 w 7216"/>
                <a:gd name="T27" fmla="*/ 1169 h 1373"/>
                <a:gd name="T28" fmla="*/ 5920 w 7216"/>
                <a:gd name="T29" fmla="*/ 961 h 1373"/>
                <a:gd name="T30" fmla="*/ 6216 w 7216"/>
                <a:gd name="T31" fmla="*/ 809 h 1373"/>
                <a:gd name="T32" fmla="*/ 6612 w 7216"/>
                <a:gd name="T33" fmla="*/ 809 h 1373"/>
                <a:gd name="T34" fmla="*/ 7216 w 7216"/>
                <a:gd name="T35" fmla="*/ 1373 h 137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7216" h="1373">
                  <a:moveTo>
                    <a:pt x="0" y="0"/>
                  </a:moveTo>
                  <a:lnTo>
                    <a:pt x="409" y="136"/>
                  </a:lnTo>
                  <a:lnTo>
                    <a:pt x="454" y="227"/>
                  </a:lnTo>
                  <a:lnTo>
                    <a:pt x="856" y="389"/>
                  </a:lnTo>
                  <a:lnTo>
                    <a:pt x="1008" y="397"/>
                  </a:lnTo>
                  <a:lnTo>
                    <a:pt x="1271" y="590"/>
                  </a:lnTo>
                  <a:lnTo>
                    <a:pt x="1400" y="613"/>
                  </a:lnTo>
                  <a:lnTo>
                    <a:pt x="1906" y="635"/>
                  </a:lnTo>
                  <a:lnTo>
                    <a:pt x="2042" y="635"/>
                  </a:lnTo>
                  <a:lnTo>
                    <a:pt x="2223" y="635"/>
                  </a:lnTo>
                  <a:lnTo>
                    <a:pt x="2492" y="689"/>
                  </a:lnTo>
                  <a:lnTo>
                    <a:pt x="3357" y="998"/>
                  </a:lnTo>
                  <a:lnTo>
                    <a:pt x="3496" y="1121"/>
                  </a:lnTo>
                  <a:lnTo>
                    <a:pt x="5652" y="1169"/>
                  </a:lnTo>
                  <a:lnTo>
                    <a:pt x="5920" y="961"/>
                  </a:lnTo>
                  <a:lnTo>
                    <a:pt x="6216" y="809"/>
                  </a:lnTo>
                  <a:lnTo>
                    <a:pt x="6612" y="809"/>
                  </a:lnTo>
                  <a:lnTo>
                    <a:pt x="7216" y="1373"/>
                  </a:lnTo>
                </a:path>
              </a:pathLst>
            </a:custGeom>
            <a:noFill/>
            <a:ln w="571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 name="Freeform 7">
              <a:extLst>
                <a:ext uri="{FF2B5EF4-FFF2-40B4-BE49-F238E27FC236}">
                  <a16:creationId xmlns:a16="http://schemas.microsoft.com/office/drawing/2014/main" id="{F3C3A307-0E2A-C567-74C5-78148D73CBE8}"/>
                </a:ext>
              </a:extLst>
            </p:cNvPr>
            <p:cNvSpPr>
              <a:spLocks/>
            </p:cNvSpPr>
            <p:nvPr/>
          </p:nvSpPr>
          <p:spPr bwMode="auto">
            <a:xfrm>
              <a:off x="13528" y="9390"/>
              <a:ext cx="4296" cy="704"/>
            </a:xfrm>
            <a:custGeom>
              <a:avLst/>
              <a:gdLst>
                <a:gd name="T0" fmla="*/ 0 w 4296"/>
                <a:gd name="T1" fmla="*/ 0 h 704"/>
                <a:gd name="T2" fmla="*/ 212 w 4296"/>
                <a:gd name="T3" fmla="*/ 8 h 704"/>
                <a:gd name="T4" fmla="*/ 344 w 4296"/>
                <a:gd name="T5" fmla="*/ 76 h 704"/>
                <a:gd name="T6" fmla="*/ 628 w 4296"/>
                <a:gd name="T7" fmla="*/ 104 h 704"/>
                <a:gd name="T8" fmla="*/ 736 w 4296"/>
                <a:gd name="T9" fmla="*/ 172 h 704"/>
                <a:gd name="T10" fmla="*/ 904 w 4296"/>
                <a:gd name="T11" fmla="*/ 168 h 704"/>
                <a:gd name="T12" fmla="*/ 1044 w 4296"/>
                <a:gd name="T13" fmla="*/ 252 h 704"/>
                <a:gd name="T14" fmla="*/ 1468 w 4296"/>
                <a:gd name="T15" fmla="*/ 248 h 704"/>
                <a:gd name="T16" fmla="*/ 1676 w 4296"/>
                <a:gd name="T17" fmla="*/ 636 h 704"/>
                <a:gd name="T18" fmla="*/ 4296 w 4296"/>
                <a:gd name="T19" fmla="*/ 704 h 70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4296" h="704">
                  <a:moveTo>
                    <a:pt x="0" y="0"/>
                  </a:moveTo>
                  <a:lnTo>
                    <a:pt x="212" y="8"/>
                  </a:lnTo>
                  <a:lnTo>
                    <a:pt x="344" y="76"/>
                  </a:lnTo>
                  <a:lnTo>
                    <a:pt x="628" y="104"/>
                  </a:lnTo>
                  <a:lnTo>
                    <a:pt x="736" y="172"/>
                  </a:lnTo>
                  <a:lnTo>
                    <a:pt x="904" y="168"/>
                  </a:lnTo>
                  <a:lnTo>
                    <a:pt x="1044" y="252"/>
                  </a:lnTo>
                  <a:lnTo>
                    <a:pt x="1468" y="248"/>
                  </a:lnTo>
                  <a:lnTo>
                    <a:pt x="1676" y="636"/>
                  </a:lnTo>
                  <a:lnTo>
                    <a:pt x="4296" y="704"/>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bg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 name="Freeform 8">
              <a:extLst>
                <a:ext uri="{FF2B5EF4-FFF2-40B4-BE49-F238E27FC236}">
                  <a16:creationId xmlns:a16="http://schemas.microsoft.com/office/drawing/2014/main" id="{34997377-8A2B-78C6-DE12-B8B1837259F4}"/>
                </a:ext>
              </a:extLst>
            </p:cNvPr>
            <p:cNvSpPr>
              <a:spLocks/>
            </p:cNvSpPr>
            <p:nvPr/>
          </p:nvSpPr>
          <p:spPr bwMode="auto">
            <a:xfrm>
              <a:off x="2007" y="7100"/>
              <a:ext cx="1977" cy="327"/>
            </a:xfrm>
            <a:custGeom>
              <a:avLst/>
              <a:gdLst>
                <a:gd name="T0" fmla="*/ 0 w 1977"/>
                <a:gd name="T1" fmla="*/ 0 h 327"/>
                <a:gd name="T2" fmla="*/ 499 w 1977"/>
                <a:gd name="T3" fmla="*/ 45 h 327"/>
                <a:gd name="T4" fmla="*/ 590 w 1977"/>
                <a:gd name="T5" fmla="*/ 136 h 327"/>
                <a:gd name="T6" fmla="*/ 862 w 1977"/>
                <a:gd name="T7" fmla="*/ 181 h 327"/>
                <a:gd name="T8" fmla="*/ 1406 w 1977"/>
                <a:gd name="T9" fmla="*/ 136 h 327"/>
                <a:gd name="T10" fmla="*/ 1977 w 1977"/>
                <a:gd name="T11" fmla="*/ 327 h 327"/>
              </a:gdLst>
              <a:ahLst/>
              <a:cxnLst>
                <a:cxn ang="0">
                  <a:pos x="T0" y="T1"/>
                </a:cxn>
                <a:cxn ang="0">
                  <a:pos x="T2" y="T3"/>
                </a:cxn>
                <a:cxn ang="0">
                  <a:pos x="T4" y="T5"/>
                </a:cxn>
                <a:cxn ang="0">
                  <a:pos x="T6" y="T7"/>
                </a:cxn>
                <a:cxn ang="0">
                  <a:pos x="T8" y="T9"/>
                </a:cxn>
                <a:cxn ang="0">
                  <a:pos x="T10" y="T11"/>
                </a:cxn>
              </a:cxnLst>
              <a:rect l="0" t="0" r="r" b="b"/>
              <a:pathLst>
                <a:path w="1977" h="327">
                  <a:moveTo>
                    <a:pt x="0" y="0"/>
                  </a:moveTo>
                  <a:lnTo>
                    <a:pt x="499" y="45"/>
                  </a:lnTo>
                  <a:lnTo>
                    <a:pt x="590" y="136"/>
                  </a:lnTo>
                  <a:lnTo>
                    <a:pt x="862" y="181"/>
                  </a:lnTo>
                  <a:lnTo>
                    <a:pt x="1406" y="136"/>
                  </a:lnTo>
                  <a:lnTo>
                    <a:pt x="1977" y="327"/>
                  </a:lnTo>
                </a:path>
              </a:pathLst>
            </a:custGeom>
            <a:noFill/>
            <a:ln w="5715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 name="Freeform 9">
              <a:extLst>
                <a:ext uri="{FF2B5EF4-FFF2-40B4-BE49-F238E27FC236}">
                  <a16:creationId xmlns:a16="http://schemas.microsoft.com/office/drawing/2014/main" id="{D8E35B70-43B6-ADE1-D81D-6C6BBDD14CCB}"/>
                </a:ext>
              </a:extLst>
            </p:cNvPr>
            <p:cNvSpPr>
              <a:spLocks/>
            </p:cNvSpPr>
            <p:nvPr/>
          </p:nvSpPr>
          <p:spPr bwMode="auto">
            <a:xfrm>
              <a:off x="4003" y="7417"/>
              <a:ext cx="1452" cy="409"/>
            </a:xfrm>
            <a:custGeom>
              <a:avLst/>
              <a:gdLst>
                <a:gd name="T0" fmla="*/ 0 w 1452"/>
                <a:gd name="T1" fmla="*/ 0 h 409"/>
                <a:gd name="T2" fmla="*/ 136 w 1452"/>
                <a:gd name="T3" fmla="*/ 0 h 409"/>
                <a:gd name="T4" fmla="*/ 272 w 1452"/>
                <a:gd name="T5" fmla="*/ 182 h 409"/>
                <a:gd name="T6" fmla="*/ 726 w 1452"/>
                <a:gd name="T7" fmla="*/ 227 h 409"/>
                <a:gd name="T8" fmla="*/ 907 w 1452"/>
                <a:gd name="T9" fmla="*/ 318 h 409"/>
                <a:gd name="T10" fmla="*/ 1316 w 1452"/>
                <a:gd name="T11" fmla="*/ 318 h 409"/>
                <a:gd name="T12" fmla="*/ 1452 w 1452"/>
                <a:gd name="T13" fmla="*/ 409 h 409"/>
              </a:gdLst>
              <a:ahLst/>
              <a:cxnLst>
                <a:cxn ang="0">
                  <a:pos x="T0" y="T1"/>
                </a:cxn>
                <a:cxn ang="0">
                  <a:pos x="T2" y="T3"/>
                </a:cxn>
                <a:cxn ang="0">
                  <a:pos x="T4" y="T5"/>
                </a:cxn>
                <a:cxn ang="0">
                  <a:pos x="T6" y="T7"/>
                </a:cxn>
                <a:cxn ang="0">
                  <a:pos x="T8" y="T9"/>
                </a:cxn>
                <a:cxn ang="0">
                  <a:pos x="T10" y="T11"/>
                </a:cxn>
                <a:cxn ang="0">
                  <a:pos x="T12" y="T13"/>
                </a:cxn>
              </a:cxnLst>
              <a:rect l="0" t="0" r="r" b="b"/>
              <a:pathLst>
                <a:path w="1452" h="409">
                  <a:moveTo>
                    <a:pt x="0" y="0"/>
                  </a:moveTo>
                  <a:lnTo>
                    <a:pt x="136" y="0"/>
                  </a:lnTo>
                  <a:lnTo>
                    <a:pt x="272" y="182"/>
                  </a:lnTo>
                  <a:lnTo>
                    <a:pt x="726" y="227"/>
                  </a:lnTo>
                  <a:lnTo>
                    <a:pt x="907" y="318"/>
                  </a:lnTo>
                  <a:lnTo>
                    <a:pt x="1316" y="318"/>
                  </a:lnTo>
                  <a:lnTo>
                    <a:pt x="1452" y="409"/>
                  </a:lnTo>
                </a:path>
              </a:pathLst>
            </a:custGeom>
            <a:noFill/>
            <a:ln w="762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2" name="Freeform 10">
              <a:extLst>
                <a:ext uri="{FF2B5EF4-FFF2-40B4-BE49-F238E27FC236}">
                  <a16:creationId xmlns:a16="http://schemas.microsoft.com/office/drawing/2014/main" id="{08AACDDA-57E7-CE8E-5506-D61A8839CD40}"/>
                </a:ext>
              </a:extLst>
            </p:cNvPr>
            <p:cNvSpPr>
              <a:spLocks/>
            </p:cNvSpPr>
            <p:nvPr/>
          </p:nvSpPr>
          <p:spPr bwMode="auto">
            <a:xfrm>
              <a:off x="5500" y="7826"/>
              <a:ext cx="1950" cy="725"/>
            </a:xfrm>
            <a:custGeom>
              <a:avLst/>
              <a:gdLst>
                <a:gd name="T0" fmla="*/ 0 w 1950"/>
                <a:gd name="T1" fmla="*/ 0 h 725"/>
                <a:gd name="T2" fmla="*/ 91 w 1950"/>
                <a:gd name="T3" fmla="*/ 0 h 725"/>
                <a:gd name="T4" fmla="*/ 181 w 1950"/>
                <a:gd name="T5" fmla="*/ 45 h 725"/>
                <a:gd name="T6" fmla="*/ 590 w 1950"/>
                <a:gd name="T7" fmla="*/ 136 h 725"/>
                <a:gd name="T8" fmla="*/ 1225 w 1950"/>
                <a:gd name="T9" fmla="*/ 362 h 725"/>
                <a:gd name="T10" fmla="*/ 1270 w 1950"/>
                <a:gd name="T11" fmla="*/ 453 h 725"/>
                <a:gd name="T12" fmla="*/ 1678 w 1950"/>
                <a:gd name="T13" fmla="*/ 635 h 725"/>
                <a:gd name="T14" fmla="*/ 1814 w 1950"/>
                <a:gd name="T15" fmla="*/ 635 h 725"/>
                <a:gd name="T16" fmla="*/ 1950 w 1950"/>
                <a:gd name="T17" fmla="*/ 725 h 7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950" h="725">
                  <a:moveTo>
                    <a:pt x="0" y="0"/>
                  </a:moveTo>
                  <a:lnTo>
                    <a:pt x="91" y="0"/>
                  </a:lnTo>
                  <a:lnTo>
                    <a:pt x="181" y="45"/>
                  </a:lnTo>
                  <a:lnTo>
                    <a:pt x="590" y="136"/>
                  </a:lnTo>
                  <a:lnTo>
                    <a:pt x="1225" y="362"/>
                  </a:lnTo>
                  <a:lnTo>
                    <a:pt x="1270" y="453"/>
                  </a:lnTo>
                  <a:lnTo>
                    <a:pt x="1678" y="635"/>
                  </a:lnTo>
                  <a:lnTo>
                    <a:pt x="1814" y="635"/>
                  </a:lnTo>
                  <a:lnTo>
                    <a:pt x="1950" y="725"/>
                  </a:lnTo>
                </a:path>
              </a:pathLst>
            </a:custGeom>
            <a:noFill/>
            <a:ln w="762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 name="Freeform 11">
              <a:extLst>
                <a:ext uri="{FF2B5EF4-FFF2-40B4-BE49-F238E27FC236}">
                  <a16:creationId xmlns:a16="http://schemas.microsoft.com/office/drawing/2014/main" id="{C9E312D6-B774-AF3A-B7B2-3BA1E8FD2354}"/>
                </a:ext>
              </a:extLst>
            </p:cNvPr>
            <p:cNvSpPr>
              <a:spLocks/>
            </p:cNvSpPr>
            <p:nvPr/>
          </p:nvSpPr>
          <p:spPr bwMode="auto">
            <a:xfrm>
              <a:off x="7450" y="8551"/>
              <a:ext cx="3629" cy="658"/>
            </a:xfrm>
            <a:custGeom>
              <a:avLst/>
              <a:gdLst>
                <a:gd name="T0" fmla="*/ 0 w 3629"/>
                <a:gd name="T1" fmla="*/ 0 h 658"/>
                <a:gd name="T2" fmla="*/ 137 w 3629"/>
                <a:gd name="T3" fmla="*/ 91 h 658"/>
                <a:gd name="T4" fmla="*/ 258 w 3629"/>
                <a:gd name="T5" fmla="*/ 120 h 658"/>
                <a:gd name="T6" fmla="*/ 426 w 3629"/>
                <a:gd name="T7" fmla="*/ 116 h 658"/>
                <a:gd name="T8" fmla="*/ 722 w 3629"/>
                <a:gd name="T9" fmla="*/ 118 h 658"/>
                <a:gd name="T10" fmla="*/ 908 w 3629"/>
                <a:gd name="T11" fmla="*/ 136 h 658"/>
                <a:gd name="T12" fmla="*/ 1136 w 3629"/>
                <a:gd name="T13" fmla="*/ 136 h 658"/>
                <a:gd name="T14" fmla="*/ 1238 w 3629"/>
                <a:gd name="T15" fmla="*/ 166 h 658"/>
                <a:gd name="T16" fmla="*/ 1376 w 3629"/>
                <a:gd name="T17" fmla="*/ 196 h 658"/>
                <a:gd name="T18" fmla="*/ 1510 w 3629"/>
                <a:gd name="T19" fmla="*/ 240 h 658"/>
                <a:gd name="T20" fmla="*/ 2222 w 3629"/>
                <a:gd name="T21" fmla="*/ 484 h 658"/>
                <a:gd name="T22" fmla="*/ 2360 w 3629"/>
                <a:gd name="T23" fmla="*/ 622 h 658"/>
                <a:gd name="T24" fmla="*/ 2384 w 3629"/>
                <a:gd name="T25" fmla="*/ 616 h 658"/>
                <a:gd name="T26" fmla="*/ 2516 w 3629"/>
                <a:gd name="T27" fmla="*/ 628 h 658"/>
                <a:gd name="T28" fmla="*/ 2798 w 3629"/>
                <a:gd name="T29" fmla="*/ 628 h 658"/>
                <a:gd name="T30" fmla="*/ 3398 w 3629"/>
                <a:gd name="T31" fmla="*/ 644 h 658"/>
                <a:gd name="T32" fmla="*/ 3548 w 3629"/>
                <a:gd name="T33" fmla="*/ 658 h 658"/>
                <a:gd name="T34" fmla="*/ 3629 w 3629"/>
                <a:gd name="T35" fmla="*/ 635 h 65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629" h="658">
                  <a:moveTo>
                    <a:pt x="0" y="0"/>
                  </a:moveTo>
                  <a:lnTo>
                    <a:pt x="137" y="91"/>
                  </a:lnTo>
                  <a:lnTo>
                    <a:pt x="258" y="120"/>
                  </a:lnTo>
                  <a:lnTo>
                    <a:pt x="426" y="116"/>
                  </a:lnTo>
                  <a:lnTo>
                    <a:pt x="722" y="118"/>
                  </a:lnTo>
                  <a:lnTo>
                    <a:pt x="908" y="136"/>
                  </a:lnTo>
                  <a:lnTo>
                    <a:pt x="1136" y="136"/>
                  </a:lnTo>
                  <a:lnTo>
                    <a:pt x="1238" y="166"/>
                  </a:lnTo>
                  <a:lnTo>
                    <a:pt x="1376" y="196"/>
                  </a:lnTo>
                  <a:lnTo>
                    <a:pt x="1510" y="240"/>
                  </a:lnTo>
                  <a:lnTo>
                    <a:pt x="2222" y="484"/>
                  </a:lnTo>
                  <a:lnTo>
                    <a:pt x="2360" y="622"/>
                  </a:lnTo>
                  <a:lnTo>
                    <a:pt x="2384" y="616"/>
                  </a:lnTo>
                  <a:lnTo>
                    <a:pt x="2516" y="628"/>
                  </a:lnTo>
                  <a:lnTo>
                    <a:pt x="2798" y="628"/>
                  </a:lnTo>
                  <a:lnTo>
                    <a:pt x="3398" y="644"/>
                  </a:lnTo>
                  <a:lnTo>
                    <a:pt x="3548" y="658"/>
                  </a:lnTo>
                  <a:lnTo>
                    <a:pt x="3629" y="635"/>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 name="Freeform 12">
              <a:extLst>
                <a:ext uri="{FF2B5EF4-FFF2-40B4-BE49-F238E27FC236}">
                  <a16:creationId xmlns:a16="http://schemas.microsoft.com/office/drawing/2014/main" id="{A8D81C69-46B7-822E-C7F7-645B45D0A4A9}"/>
                </a:ext>
              </a:extLst>
            </p:cNvPr>
            <p:cNvSpPr>
              <a:spLocks/>
            </p:cNvSpPr>
            <p:nvPr/>
          </p:nvSpPr>
          <p:spPr bwMode="auto">
            <a:xfrm>
              <a:off x="11036" y="8861"/>
              <a:ext cx="2512" cy="590"/>
            </a:xfrm>
            <a:custGeom>
              <a:avLst/>
              <a:gdLst>
                <a:gd name="T0" fmla="*/ 0 w 2512"/>
                <a:gd name="T1" fmla="*/ 350 h 590"/>
                <a:gd name="T2" fmla="*/ 920 w 2512"/>
                <a:gd name="T3" fmla="*/ 350 h 590"/>
                <a:gd name="T4" fmla="*/ 1223 w 2512"/>
                <a:gd name="T5" fmla="*/ 144 h 590"/>
                <a:gd name="T6" fmla="*/ 1498 w 2512"/>
                <a:gd name="T7" fmla="*/ 0 h 590"/>
                <a:gd name="T8" fmla="*/ 1903 w 2512"/>
                <a:gd name="T9" fmla="*/ 8 h 590"/>
                <a:gd name="T10" fmla="*/ 2512 w 2512"/>
                <a:gd name="T11" fmla="*/ 590 h 590"/>
              </a:gdLst>
              <a:ahLst/>
              <a:cxnLst>
                <a:cxn ang="0">
                  <a:pos x="T0" y="T1"/>
                </a:cxn>
                <a:cxn ang="0">
                  <a:pos x="T2" y="T3"/>
                </a:cxn>
                <a:cxn ang="0">
                  <a:pos x="T4" y="T5"/>
                </a:cxn>
                <a:cxn ang="0">
                  <a:pos x="T6" y="T7"/>
                </a:cxn>
                <a:cxn ang="0">
                  <a:pos x="T8" y="T9"/>
                </a:cxn>
                <a:cxn ang="0">
                  <a:pos x="T10" y="T11"/>
                </a:cxn>
              </a:cxnLst>
              <a:rect l="0" t="0" r="r" b="b"/>
              <a:pathLst>
                <a:path w="2512" h="590">
                  <a:moveTo>
                    <a:pt x="0" y="350"/>
                  </a:moveTo>
                  <a:lnTo>
                    <a:pt x="920" y="350"/>
                  </a:lnTo>
                  <a:lnTo>
                    <a:pt x="1223" y="144"/>
                  </a:lnTo>
                  <a:lnTo>
                    <a:pt x="1498" y="0"/>
                  </a:lnTo>
                  <a:lnTo>
                    <a:pt x="1903" y="8"/>
                  </a:lnTo>
                  <a:lnTo>
                    <a:pt x="2512" y="590"/>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 name="Freeform 13">
              <a:extLst>
                <a:ext uri="{FF2B5EF4-FFF2-40B4-BE49-F238E27FC236}">
                  <a16:creationId xmlns:a16="http://schemas.microsoft.com/office/drawing/2014/main" id="{152BD2B3-2D9E-1279-0BA7-D26578DDC2D8}"/>
                </a:ext>
              </a:extLst>
            </p:cNvPr>
            <p:cNvSpPr>
              <a:spLocks/>
            </p:cNvSpPr>
            <p:nvPr/>
          </p:nvSpPr>
          <p:spPr bwMode="auto">
            <a:xfrm>
              <a:off x="13552" y="9439"/>
              <a:ext cx="1791" cy="655"/>
            </a:xfrm>
            <a:custGeom>
              <a:avLst/>
              <a:gdLst>
                <a:gd name="T0" fmla="*/ 0 w 1791"/>
                <a:gd name="T1" fmla="*/ 0 h 655"/>
                <a:gd name="T2" fmla="*/ 196 w 1791"/>
                <a:gd name="T3" fmla="*/ 0 h 655"/>
                <a:gd name="T4" fmla="*/ 320 w 1791"/>
                <a:gd name="T5" fmla="*/ 72 h 655"/>
                <a:gd name="T6" fmla="*/ 600 w 1791"/>
                <a:gd name="T7" fmla="*/ 100 h 655"/>
                <a:gd name="T8" fmla="*/ 708 w 1791"/>
                <a:gd name="T9" fmla="*/ 168 h 655"/>
                <a:gd name="T10" fmla="*/ 892 w 1791"/>
                <a:gd name="T11" fmla="*/ 168 h 655"/>
                <a:gd name="T12" fmla="*/ 1028 w 1791"/>
                <a:gd name="T13" fmla="*/ 252 h 655"/>
                <a:gd name="T14" fmla="*/ 1440 w 1791"/>
                <a:gd name="T15" fmla="*/ 252 h 655"/>
                <a:gd name="T16" fmla="*/ 1655 w 1791"/>
                <a:gd name="T17" fmla="*/ 655 h 655"/>
                <a:gd name="T18" fmla="*/ 1791 w 1791"/>
                <a:gd name="T19" fmla="*/ 655 h 6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791" h="655">
                  <a:moveTo>
                    <a:pt x="0" y="0"/>
                  </a:moveTo>
                  <a:lnTo>
                    <a:pt x="196" y="0"/>
                  </a:lnTo>
                  <a:lnTo>
                    <a:pt x="320" y="72"/>
                  </a:lnTo>
                  <a:lnTo>
                    <a:pt x="600" y="100"/>
                  </a:lnTo>
                  <a:lnTo>
                    <a:pt x="708" y="168"/>
                  </a:lnTo>
                  <a:lnTo>
                    <a:pt x="892" y="168"/>
                  </a:lnTo>
                  <a:lnTo>
                    <a:pt x="1028" y="252"/>
                  </a:lnTo>
                  <a:lnTo>
                    <a:pt x="1440" y="252"/>
                  </a:lnTo>
                  <a:lnTo>
                    <a:pt x="1655" y="655"/>
                  </a:lnTo>
                  <a:lnTo>
                    <a:pt x="1791" y="655"/>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 name="Freeform 14">
              <a:extLst>
                <a:ext uri="{FF2B5EF4-FFF2-40B4-BE49-F238E27FC236}">
                  <a16:creationId xmlns:a16="http://schemas.microsoft.com/office/drawing/2014/main" id="{15BE3700-7055-5A56-27C5-A615FB05D788}"/>
                </a:ext>
              </a:extLst>
            </p:cNvPr>
            <p:cNvSpPr>
              <a:spLocks/>
            </p:cNvSpPr>
            <p:nvPr/>
          </p:nvSpPr>
          <p:spPr bwMode="auto">
            <a:xfrm>
              <a:off x="15224" y="10071"/>
              <a:ext cx="2614" cy="68"/>
            </a:xfrm>
            <a:custGeom>
              <a:avLst/>
              <a:gdLst>
                <a:gd name="T0" fmla="*/ 0 w 2614"/>
                <a:gd name="T1" fmla="*/ 0 h 68"/>
                <a:gd name="T2" fmla="*/ 1668 w 2614"/>
                <a:gd name="T3" fmla="*/ 36 h 68"/>
                <a:gd name="T4" fmla="*/ 2352 w 2614"/>
                <a:gd name="T5" fmla="*/ 48 h 68"/>
                <a:gd name="T6" fmla="*/ 2614 w 2614"/>
                <a:gd name="T7" fmla="*/ 68 h 68"/>
              </a:gdLst>
              <a:ahLst/>
              <a:cxnLst>
                <a:cxn ang="0">
                  <a:pos x="T0" y="T1"/>
                </a:cxn>
                <a:cxn ang="0">
                  <a:pos x="T2" y="T3"/>
                </a:cxn>
                <a:cxn ang="0">
                  <a:pos x="T4" y="T5"/>
                </a:cxn>
                <a:cxn ang="0">
                  <a:pos x="T6" y="T7"/>
                </a:cxn>
              </a:cxnLst>
              <a:rect l="0" t="0" r="r" b="b"/>
              <a:pathLst>
                <a:path w="2614" h="68">
                  <a:moveTo>
                    <a:pt x="0" y="0"/>
                  </a:moveTo>
                  <a:lnTo>
                    <a:pt x="1668" y="36"/>
                  </a:lnTo>
                  <a:lnTo>
                    <a:pt x="2352" y="48"/>
                  </a:lnTo>
                  <a:lnTo>
                    <a:pt x="2614" y="68"/>
                  </a:lnTo>
                </a:path>
              </a:pathLst>
            </a:custGeom>
            <a:noFill/>
            <a:ln w="38100" cmpd="sng">
              <a:solidFill>
                <a:schemeClr val="bg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 name="Freeform 15">
              <a:extLst>
                <a:ext uri="{FF2B5EF4-FFF2-40B4-BE49-F238E27FC236}">
                  <a16:creationId xmlns:a16="http://schemas.microsoft.com/office/drawing/2014/main" id="{AF3237E2-2C20-DBCF-0393-1638CAE46330}"/>
                </a:ext>
              </a:extLst>
            </p:cNvPr>
            <p:cNvSpPr>
              <a:spLocks/>
            </p:cNvSpPr>
            <p:nvPr/>
          </p:nvSpPr>
          <p:spPr bwMode="auto">
            <a:xfrm>
              <a:off x="2629" y="7135"/>
              <a:ext cx="1740" cy="437"/>
            </a:xfrm>
            <a:custGeom>
              <a:avLst/>
              <a:gdLst>
                <a:gd name="T0" fmla="*/ 0 w 819"/>
                <a:gd name="T1" fmla="*/ 0 h 213"/>
                <a:gd name="T2" fmla="*/ 15 w 819"/>
                <a:gd name="T3" fmla="*/ 47 h 213"/>
                <a:gd name="T4" fmla="*/ 135 w 819"/>
                <a:gd name="T5" fmla="*/ 69 h 213"/>
                <a:gd name="T6" fmla="*/ 197 w 819"/>
                <a:gd name="T7" fmla="*/ 72 h 213"/>
                <a:gd name="T8" fmla="*/ 281 w 819"/>
                <a:gd name="T9" fmla="*/ 59 h 213"/>
                <a:gd name="T10" fmla="*/ 374 w 819"/>
                <a:gd name="T11" fmla="*/ 47 h 213"/>
                <a:gd name="T12" fmla="*/ 422 w 819"/>
                <a:gd name="T13" fmla="*/ 45 h 213"/>
                <a:gd name="T14" fmla="*/ 630 w 819"/>
                <a:gd name="T15" fmla="*/ 117 h 213"/>
                <a:gd name="T16" fmla="*/ 705 w 819"/>
                <a:gd name="T17" fmla="*/ 149 h 213"/>
                <a:gd name="T18" fmla="*/ 749 w 819"/>
                <a:gd name="T19" fmla="*/ 164 h 213"/>
                <a:gd name="T20" fmla="*/ 819 w 819"/>
                <a:gd name="T21" fmla="*/ 213 h 213"/>
                <a:gd name="T22" fmla="*/ 815 w 819"/>
                <a:gd name="T23" fmla="*/ 194 h 213"/>
                <a:gd name="T24" fmla="*/ 743 w 819"/>
                <a:gd name="T25" fmla="*/ 122 h 213"/>
                <a:gd name="T26" fmla="*/ 680 w 819"/>
                <a:gd name="T27" fmla="*/ 122 h 213"/>
                <a:gd name="T28" fmla="*/ 396 w 819"/>
                <a:gd name="T29" fmla="*/ 26 h 213"/>
                <a:gd name="T30" fmla="*/ 146 w 819"/>
                <a:gd name="T31" fmla="*/ 47 h 213"/>
                <a:gd name="T32" fmla="*/ 20 w 819"/>
                <a:gd name="T33" fmla="*/ 26 h 213"/>
                <a:gd name="T34" fmla="*/ 0 w 819"/>
                <a:gd name="T35" fmla="*/ 0 h 21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819" h="213">
                  <a:moveTo>
                    <a:pt x="0" y="0"/>
                  </a:moveTo>
                  <a:lnTo>
                    <a:pt x="15" y="47"/>
                  </a:lnTo>
                  <a:lnTo>
                    <a:pt x="135" y="69"/>
                  </a:lnTo>
                  <a:lnTo>
                    <a:pt x="197" y="72"/>
                  </a:lnTo>
                  <a:lnTo>
                    <a:pt x="281" y="59"/>
                  </a:lnTo>
                  <a:lnTo>
                    <a:pt x="374" y="47"/>
                  </a:lnTo>
                  <a:lnTo>
                    <a:pt x="422" y="45"/>
                  </a:lnTo>
                  <a:lnTo>
                    <a:pt x="630" y="117"/>
                  </a:lnTo>
                  <a:lnTo>
                    <a:pt x="705" y="149"/>
                  </a:lnTo>
                  <a:lnTo>
                    <a:pt x="749" y="164"/>
                  </a:lnTo>
                  <a:lnTo>
                    <a:pt x="819" y="213"/>
                  </a:lnTo>
                  <a:lnTo>
                    <a:pt x="815" y="194"/>
                  </a:lnTo>
                  <a:lnTo>
                    <a:pt x="743" y="122"/>
                  </a:lnTo>
                  <a:lnTo>
                    <a:pt x="680" y="122"/>
                  </a:lnTo>
                  <a:lnTo>
                    <a:pt x="396" y="26"/>
                  </a:lnTo>
                  <a:lnTo>
                    <a:pt x="146" y="47"/>
                  </a:lnTo>
                  <a:lnTo>
                    <a:pt x="20" y="26"/>
                  </a:lnTo>
                  <a:lnTo>
                    <a:pt x="0" y="0"/>
                  </a:lnTo>
                  <a:close/>
                </a:path>
              </a:pathLst>
            </a:custGeom>
            <a:solidFill>
              <a:srgbClr val="A7E2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8" name="Freeform 16">
              <a:extLst>
                <a:ext uri="{FF2B5EF4-FFF2-40B4-BE49-F238E27FC236}">
                  <a16:creationId xmlns:a16="http://schemas.microsoft.com/office/drawing/2014/main" id="{43AA4C6A-0A5B-0B4F-A65B-A65EE0B4D14E}"/>
                </a:ext>
              </a:extLst>
            </p:cNvPr>
            <p:cNvSpPr>
              <a:spLocks/>
            </p:cNvSpPr>
            <p:nvPr/>
          </p:nvSpPr>
          <p:spPr bwMode="auto">
            <a:xfrm>
              <a:off x="2660" y="7227"/>
              <a:ext cx="1834" cy="857"/>
            </a:xfrm>
            <a:custGeom>
              <a:avLst/>
              <a:gdLst>
                <a:gd name="T0" fmla="*/ 0 w 1834"/>
                <a:gd name="T1" fmla="*/ 6 h 857"/>
                <a:gd name="T2" fmla="*/ 328 w 1834"/>
                <a:gd name="T3" fmla="*/ 857 h 857"/>
                <a:gd name="T4" fmla="*/ 1834 w 1834"/>
                <a:gd name="T5" fmla="*/ 782 h 857"/>
                <a:gd name="T6" fmla="*/ 1706 w 1834"/>
                <a:gd name="T7" fmla="*/ 343 h 857"/>
                <a:gd name="T8" fmla="*/ 1568 w 1834"/>
                <a:gd name="T9" fmla="*/ 250 h 857"/>
                <a:gd name="T10" fmla="*/ 1454 w 1834"/>
                <a:gd name="T11" fmla="*/ 209 h 857"/>
                <a:gd name="T12" fmla="*/ 867 w 1834"/>
                <a:gd name="T13" fmla="*/ 0 h 857"/>
                <a:gd name="T14" fmla="*/ 725 w 1834"/>
                <a:gd name="T15" fmla="*/ 10 h 857"/>
                <a:gd name="T16" fmla="*/ 383 w 1834"/>
                <a:gd name="T17" fmla="*/ 55 h 857"/>
                <a:gd name="T18" fmla="*/ 249 w 1834"/>
                <a:gd name="T19" fmla="*/ 47 h 857"/>
                <a:gd name="T20" fmla="*/ 0 w 1834"/>
                <a:gd name="T21" fmla="*/ 6 h 85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834" h="857">
                  <a:moveTo>
                    <a:pt x="0" y="6"/>
                  </a:moveTo>
                  <a:lnTo>
                    <a:pt x="328" y="857"/>
                  </a:lnTo>
                  <a:lnTo>
                    <a:pt x="1834" y="782"/>
                  </a:lnTo>
                  <a:lnTo>
                    <a:pt x="1706" y="343"/>
                  </a:lnTo>
                  <a:lnTo>
                    <a:pt x="1568" y="250"/>
                  </a:lnTo>
                  <a:lnTo>
                    <a:pt x="1454" y="209"/>
                  </a:lnTo>
                  <a:lnTo>
                    <a:pt x="867" y="0"/>
                  </a:lnTo>
                  <a:lnTo>
                    <a:pt x="725" y="10"/>
                  </a:lnTo>
                  <a:lnTo>
                    <a:pt x="383" y="55"/>
                  </a:lnTo>
                  <a:lnTo>
                    <a:pt x="249" y="47"/>
                  </a:lnTo>
                  <a:lnTo>
                    <a:pt x="0" y="6"/>
                  </a:lnTo>
                  <a:close/>
                </a:path>
              </a:pathLst>
            </a:custGeom>
            <a:solidFill>
              <a:srgbClr val="69DCD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9" name="Freeform 17">
              <a:extLst>
                <a:ext uri="{FF2B5EF4-FFF2-40B4-BE49-F238E27FC236}">
                  <a16:creationId xmlns:a16="http://schemas.microsoft.com/office/drawing/2014/main" id="{5DE31DCD-F70F-D6CB-CF76-DB64C6CAEFE0}"/>
                </a:ext>
              </a:extLst>
            </p:cNvPr>
            <p:cNvSpPr>
              <a:spLocks/>
            </p:cNvSpPr>
            <p:nvPr/>
          </p:nvSpPr>
          <p:spPr bwMode="auto">
            <a:xfrm>
              <a:off x="3000" y="8008"/>
              <a:ext cx="1542" cy="247"/>
            </a:xfrm>
            <a:custGeom>
              <a:avLst/>
              <a:gdLst>
                <a:gd name="T0" fmla="*/ 0 w 1542"/>
                <a:gd name="T1" fmla="*/ 76 h 247"/>
                <a:gd name="T2" fmla="*/ 1496 w 1542"/>
                <a:gd name="T3" fmla="*/ 0 h 247"/>
                <a:gd name="T4" fmla="*/ 1542 w 1542"/>
                <a:gd name="T5" fmla="*/ 166 h 247"/>
                <a:gd name="T6" fmla="*/ 54 w 1542"/>
                <a:gd name="T7" fmla="*/ 247 h 247"/>
                <a:gd name="T8" fmla="*/ 0 w 1542"/>
                <a:gd name="T9" fmla="*/ 76 h 247"/>
              </a:gdLst>
              <a:ahLst/>
              <a:cxnLst>
                <a:cxn ang="0">
                  <a:pos x="T0" y="T1"/>
                </a:cxn>
                <a:cxn ang="0">
                  <a:pos x="T2" y="T3"/>
                </a:cxn>
                <a:cxn ang="0">
                  <a:pos x="T4" y="T5"/>
                </a:cxn>
                <a:cxn ang="0">
                  <a:pos x="T6" y="T7"/>
                </a:cxn>
                <a:cxn ang="0">
                  <a:pos x="T8" y="T9"/>
                </a:cxn>
              </a:cxnLst>
              <a:rect l="0" t="0" r="r" b="b"/>
              <a:pathLst>
                <a:path w="1542" h="247">
                  <a:moveTo>
                    <a:pt x="0" y="76"/>
                  </a:moveTo>
                  <a:lnTo>
                    <a:pt x="1496" y="0"/>
                  </a:lnTo>
                  <a:lnTo>
                    <a:pt x="1542" y="166"/>
                  </a:lnTo>
                  <a:lnTo>
                    <a:pt x="54" y="247"/>
                  </a:lnTo>
                  <a:lnTo>
                    <a:pt x="0" y="76"/>
                  </a:lnTo>
                  <a:close/>
                </a:path>
              </a:pathLst>
            </a:custGeom>
            <a:solidFill>
              <a:srgbClr val="FFB9B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0" name="Freeform 18">
              <a:extLst>
                <a:ext uri="{FF2B5EF4-FFF2-40B4-BE49-F238E27FC236}">
                  <a16:creationId xmlns:a16="http://schemas.microsoft.com/office/drawing/2014/main" id="{3097234D-32A3-4E9C-2726-43F62900092C}"/>
                </a:ext>
              </a:extLst>
            </p:cNvPr>
            <p:cNvSpPr>
              <a:spLocks/>
            </p:cNvSpPr>
            <p:nvPr/>
          </p:nvSpPr>
          <p:spPr bwMode="auto">
            <a:xfrm>
              <a:off x="3050" y="8180"/>
              <a:ext cx="1630" cy="582"/>
            </a:xfrm>
            <a:custGeom>
              <a:avLst/>
              <a:gdLst>
                <a:gd name="T0" fmla="*/ 0 w 1630"/>
                <a:gd name="T1" fmla="*/ 73 h 582"/>
                <a:gd name="T2" fmla="*/ 208 w 1630"/>
                <a:gd name="T3" fmla="*/ 582 h 582"/>
                <a:gd name="T4" fmla="*/ 1630 w 1630"/>
                <a:gd name="T5" fmla="*/ 498 h 582"/>
                <a:gd name="T6" fmla="*/ 1495 w 1630"/>
                <a:gd name="T7" fmla="*/ 36 h 582"/>
                <a:gd name="T8" fmla="*/ 1462 w 1630"/>
                <a:gd name="T9" fmla="*/ 0 h 582"/>
                <a:gd name="T10" fmla="*/ 0 w 1630"/>
                <a:gd name="T11" fmla="*/ 73 h 582"/>
              </a:gdLst>
              <a:ahLst/>
              <a:cxnLst>
                <a:cxn ang="0">
                  <a:pos x="T0" y="T1"/>
                </a:cxn>
                <a:cxn ang="0">
                  <a:pos x="T2" y="T3"/>
                </a:cxn>
                <a:cxn ang="0">
                  <a:pos x="T4" y="T5"/>
                </a:cxn>
                <a:cxn ang="0">
                  <a:pos x="T6" y="T7"/>
                </a:cxn>
                <a:cxn ang="0">
                  <a:pos x="T8" y="T9"/>
                </a:cxn>
                <a:cxn ang="0">
                  <a:pos x="T10" y="T11"/>
                </a:cxn>
              </a:cxnLst>
              <a:rect l="0" t="0" r="r" b="b"/>
              <a:pathLst>
                <a:path w="1630" h="582">
                  <a:moveTo>
                    <a:pt x="0" y="73"/>
                  </a:moveTo>
                  <a:lnTo>
                    <a:pt x="208" y="582"/>
                  </a:lnTo>
                  <a:lnTo>
                    <a:pt x="1630" y="498"/>
                  </a:lnTo>
                  <a:lnTo>
                    <a:pt x="1495" y="36"/>
                  </a:lnTo>
                  <a:lnTo>
                    <a:pt x="1462" y="0"/>
                  </a:lnTo>
                  <a:lnTo>
                    <a:pt x="0" y="73"/>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1" name="Freeform 19">
              <a:extLst>
                <a:ext uri="{FF2B5EF4-FFF2-40B4-BE49-F238E27FC236}">
                  <a16:creationId xmlns:a16="http://schemas.microsoft.com/office/drawing/2014/main" id="{9E8A20E6-05B3-3A11-FC9E-8C6D11767DC2}"/>
                </a:ext>
              </a:extLst>
            </p:cNvPr>
            <p:cNvSpPr>
              <a:spLocks/>
            </p:cNvSpPr>
            <p:nvPr/>
          </p:nvSpPr>
          <p:spPr bwMode="auto">
            <a:xfrm>
              <a:off x="3260" y="8672"/>
              <a:ext cx="1463" cy="235"/>
            </a:xfrm>
            <a:custGeom>
              <a:avLst/>
              <a:gdLst>
                <a:gd name="T0" fmla="*/ 48 w 1463"/>
                <a:gd name="T1" fmla="*/ 235 h 235"/>
                <a:gd name="T2" fmla="*/ 0 w 1463"/>
                <a:gd name="T3" fmla="*/ 84 h 235"/>
                <a:gd name="T4" fmla="*/ 1414 w 1463"/>
                <a:gd name="T5" fmla="*/ 0 h 235"/>
                <a:gd name="T6" fmla="*/ 1463 w 1463"/>
                <a:gd name="T7" fmla="*/ 165 h 235"/>
                <a:gd name="T8" fmla="*/ 48 w 1463"/>
                <a:gd name="T9" fmla="*/ 235 h 235"/>
              </a:gdLst>
              <a:ahLst/>
              <a:cxnLst>
                <a:cxn ang="0">
                  <a:pos x="T0" y="T1"/>
                </a:cxn>
                <a:cxn ang="0">
                  <a:pos x="T2" y="T3"/>
                </a:cxn>
                <a:cxn ang="0">
                  <a:pos x="T4" y="T5"/>
                </a:cxn>
                <a:cxn ang="0">
                  <a:pos x="T6" y="T7"/>
                </a:cxn>
                <a:cxn ang="0">
                  <a:pos x="T8" y="T9"/>
                </a:cxn>
              </a:cxnLst>
              <a:rect l="0" t="0" r="r" b="b"/>
              <a:pathLst>
                <a:path w="1463" h="235">
                  <a:moveTo>
                    <a:pt x="48" y="235"/>
                  </a:moveTo>
                  <a:lnTo>
                    <a:pt x="0" y="84"/>
                  </a:lnTo>
                  <a:lnTo>
                    <a:pt x="1414" y="0"/>
                  </a:lnTo>
                  <a:lnTo>
                    <a:pt x="1463" y="165"/>
                  </a:lnTo>
                  <a:lnTo>
                    <a:pt x="48" y="235"/>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2" name="Freeform 20">
              <a:extLst>
                <a:ext uri="{FF2B5EF4-FFF2-40B4-BE49-F238E27FC236}">
                  <a16:creationId xmlns:a16="http://schemas.microsoft.com/office/drawing/2014/main" id="{710EA919-AAD5-2449-2C6A-2FF22E9A345B}"/>
                </a:ext>
              </a:extLst>
            </p:cNvPr>
            <p:cNvSpPr>
              <a:spLocks/>
            </p:cNvSpPr>
            <p:nvPr/>
          </p:nvSpPr>
          <p:spPr bwMode="auto">
            <a:xfrm>
              <a:off x="1782" y="8684"/>
              <a:ext cx="1495" cy="143"/>
            </a:xfrm>
            <a:custGeom>
              <a:avLst/>
              <a:gdLst>
                <a:gd name="T0" fmla="*/ 0 w 1495"/>
                <a:gd name="T1" fmla="*/ 0 h 143"/>
                <a:gd name="T2" fmla="*/ 5 w 1495"/>
                <a:gd name="T3" fmla="*/ 127 h 143"/>
                <a:gd name="T4" fmla="*/ 1495 w 1495"/>
                <a:gd name="T5" fmla="*/ 143 h 143"/>
                <a:gd name="T6" fmla="*/ 1440 w 1495"/>
                <a:gd name="T7" fmla="*/ 0 h 143"/>
                <a:gd name="T8" fmla="*/ 0 w 1495"/>
                <a:gd name="T9" fmla="*/ 0 h 143"/>
              </a:gdLst>
              <a:ahLst/>
              <a:cxnLst>
                <a:cxn ang="0">
                  <a:pos x="T0" y="T1"/>
                </a:cxn>
                <a:cxn ang="0">
                  <a:pos x="T2" y="T3"/>
                </a:cxn>
                <a:cxn ang="0">
                  <a:pos x="T4" y="T5"/>
                </a:cxn>
                <a:cxn ang="0">
                  <a:pos x="T6" y="T7"/>
                </a:cxn>
                <a:cxn ang="0">
                  <a:pos x="T8" y="T9"/>
                </a:cxn>
              </a:cxnLst>
              <a:rect l="0" t="0" r="r" b="b"/>
              <a:pathLst>
                <a:path w="1495" h="143">
                  <a:moveTo>
                    <a:pt x="0" y="0"/>
                  </a:moveTo>
                  <a:lnTo>
                    <a:pt x="5" y="127"/>
                  </a:lnTo>
                  <a:lnTo>
                    <a:pt x="1495" y="143"/>
                  </a:lnTo>
                  <a:lnTo>
                    <a:pt x="1440" y="0"/>
                  </a:lnTo>
                  <a:lnTo>
                    <a:pt x="0" y="0"/>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3" name="Freeform 21">
              <a:extLst>
                <a:ext uri="{FF2B5EF4-FFF2-40B4-BE49-F238E27FC236}">
                  <a16:creationId xmlns:a16="http://schemas.microsoft.com/office/drawing/2014/main" id="{4ACF88A2-A9A3-9450-37D6-276C3428CD6F}"/>
                </a:ext>
              </a:extLst>
            </p:cNvPr>
            <p:cNvSpPr>
              <a:spLocks/>
            </p:cNvSpPr>
            <p:nvPr/>
          </p:nvSpPr>
          <p:spPr bwMode="auto">
            <a:xfrm>
              <a:off x="1776" y="8154"/>
              <a:ext cx="1440" cy="530"/>
            </a:xfrm>
            <a:custGeom>
              <a:avLst/>
              <a:gdLst>
                <a:gd name="T0" fmla="*/ 0 w 1440"/>
                <a:gd name="T1" fmla="*/ 530 h 530"/>
                <a:gd name="T2" fmla="*/ 8 w 1440"/>
                <a:gd name="T3" fmla="*/ 0 h 530"/>
                <a:gd name="T4" fmla="*/ 1241 w 1440"/>
                <a:gd name="T5" fmla="*/ 3 h 530"/>
                <a:gd name="T6" fmla="*/ 1440 w 1440"/>
                <a:gd name="T7" fmla="*/ 526 h 530"/>
                <a:gd name="T8" fmla="*/ 0 w 1440"/>
                <a:gd name="T9" fmla="*/ 530 h 530"/>
              </a:gdLst>
              <a:ahLst/>
              <a:cxnLst>
                <a:cxn ang="0">
                  <a:pos x="T0" y="T1"/>
                </a:cxn>
                <a:cxn ang="0">
                  <a:pos x="T2" y="T3"/>
                </a:cxn>
                <a:cxn ang="0">
                  <a:pos x="T4" y="T5"/>
                </a:cxn>
                <a:cxn ang="0">
                  <a:pos x="T6" y="T7"/>
                </a:cxn>
                <a:cxn ang="0">
                  <a:pos x="T8" y="T9"/>
                </a:cxn>
              </a:cxnLst>
              <a:rect l="0" t="0" r="r" b="b"/>
              <a:pathLst>
                <a:path w="1440" h="530">
                  <a:moveTo>
                    <a:pt x="0" y="530"/>
                  </a:moveTo>
                  <a:lnTo>
                    <a:pt x="8" y="0"/>
                  </a:lnTo>
                  <a:lnTo>
                    <a:pt x="1241" y="3"/>
                  </a:lnTo>
                  <a:lnTo>
                    <a:pt x="1440" y="526"/>
                  </a:lnTo>
                  <a:lnTo>
                    <a:pt x="0" y="530"/>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4" name="Freeform 22">
              <a:extLst>
                <a:ext uri="{FF2B5EF4-FFF2-40B4-BE49-F238E27FC236}">
                  <a16:creationId xmlns:a16="http://schemas.microsoft.com/office/drawing/2014/main" id="{C0B01287-B081-3179-D20F-DBD8F82FCCA0}"/>
                </a:ext>
              </a:extLst>
            </p:cNvPr>
            <p:cNvSpPr>
              <a:spLocks/>
            </p:cNvSpPr>
            <p:nvPr/>
          </p:nvSpPr>
          <p:spPr bwMode="auto">
            <a:xfrm>
              <a:off x="1784" y="7962"/>
              <a:ext cx="1242" cy="197"/>
            </a:xfrm>
            <a:custGeom>
              <a:avLst/>
              <a:gdLst>
                <a:gd name="T0" fmla="*/ 0 w 1242"/>
                <a:gd name="T1" fmla="*/ 192 h 197"/>
                <a:gd name="T2" fmla="*/ 3 w 1242"/>
                <a:gd name="T3" fmla="*/ 6 h 197"/>
                <a:gd name="T4" fmla="*/ 1168 w 1242"/>
                <a:gd name="T5" fmla="*/ 0 h 197"/>
                <a:gd name="T6" fmla="*/ 1242 w 1242"/>
                <a:gd name="T7" fmla="*/ 197 h 197"/>
                <a:gd name="T8" fmla="*/ 0 w 1242"/>
                <a:gd name="T9" fmla="*/ 192 h 197"/>
              </a:gdLst>
              <a:ahLst/>
              <a:cxnLst>
                <a:cxn ang="0">
                  <a:pos x="T0" y="T1"/>
                </a:cxn>
                <a:cxn ang="0">
                  <a:pos x="T2" y="T3"/>
                </a:cxn>
                <a:cxn ang="0">
                  <a:pos x="T4" y="T5"/>
                </a:cxn>
                <a:cxn ang="0">
                  <a:pos x="T6" y="T7"/>
                </a:cxn>
                <a:cxn ang="0">
                  <a:pos x="T8" y="T9"/>
                </a:cxn>
              </a:cxnLst>
              <a:rect l="0" t="0" r="r" b="b"/>
              <a:pathLst>
                <a:path w="1242" h="197">
                  <a:moveTo>
                    <a:pt x="0" y="192"/>
                  </a:moveTo>
                  <a:lnTo>
                    <a:pt x="3" y="6"/>
                  </a:lnTo>
                  <a:lnTo>
                    <a:pt x="1168" y="0"/>
                  </a:lnTo>
                  <a:lnTo>
                    <a:pt x="1242" y="197"/>
                  </a:lnTo>
                  <a:lnTo>
                    <a:pt x="0" y="192"/>
                  </a:lnTo>
                  <a:close/>
                </a:path>
              </a:pathLst>
            </a:custGeom>
            <a:solidFill>
              <a:srgbClr val="FFB9B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5" name="Freeform 23">
              <a:extLst>
                <a:ext uri="{FF2B5EF4-FFF2-40B4-BE49-F238E27FC236}">
                  <a16:creationId xmlns:a16="http://schemas.microsoft.com/office/drawing/2014/main" id="{5D916073-0457-F4D9-FAFA-D3EAF4149B3F}"/>
                </a:ext>
              </a:extLst>
            </p:cNvPr>
            <p:cNvSpPr>
              <a:spLocks/>
            </p:cNvSpPr>
            <p:nvPr/>
          </p:nvSpPr>
          <p:spPr bwMode="auto">
            <a:xfrm>
              <a:off x="1781" y="7044"/>
              <a:ext cx="1164" cy="925"/>
            </a:xfrm>
            <a:custGeom>
              <a:avLst/>
              <a:gdLst>
                <a:gd name="T0" fmla="*/ 6 w 1164"/>
                <a:gd name="T1" fmla="*/ 918 h 925"/>
                <a:gd name="T2" fmla="*/ 0 w 1164"/>
                <a:gd name="T3" fmla="*/ 0 h 925"/>
                <a:gd name="T4" fmla="*/ 794 w 1164"/>
                <a:gd name="T5" fmla="*/ 46 h 925"/>
                <a:gd name="T6" fmla="*/ 847 w 1164"/>
                <a:gd name="T7" fmla="*/ 89 h 925"/>
                <a:gd name="T8" fmla="*/ 1164 w 1164"/>
                <a:gd name="T9" fmla="*/ 925 h 925"/>
                <a:gd name="T10" fmla="*/ 6 w 1164"/>
                <a:gd name="T11" fmla="*/ 918 h 925"/>
              </a:gdLst>
              <a:ahLst/>
              <a:cxnLst>
                <a:cxn ang="0">
                  <a:pos x="T0" y="T1"/>
                </a:cxn>
                <a:cxn ang="0">
                  <a:pos x="T2" y="T3"/>
                </a:cxn>
                <a:cxn ang="0">
                  <a:pos x="T4" y="T5"/>
                </a:cxn>
                <a:cxn ang="0">
                  <a:pos x="T6" y="T7"/>
                </a:cxn>
                <a:cxn ang="0">
                  <a:pos x="T8" y="T9"/>
                </a:cxn>
                <a:cxn ang="0">
                  <a:pos x="T10" y="T11"/>
                </a:cxn>
              </a:cxnLst>
              <a:rect l="0" t="0" r="r" b="b"/>
              <a:pathLst>
                <a:path w="1164" h="925">
                  <a:moveTo>
                    <a:pt x="6" y="918"/>
                  </a:moveTo>
                  <a:lnTo>
                    <a:pt x="0" y="0"/>
                  </a:lnTo>
                  <a:lnTo>
                    <a:pt x="794" y="46"/>
                  </a:lnTo>
                  <a:lnTo>
                    <a:pt x="847" y="89"/>
                  </a:lnTo>
                  <a:lnTo>
                    <a:pt x="1164" y="925"/>
                  </a:lnTo>
                  <a:lnTo>
                    <a:pt x="6" y="918"/>
                  </a:lnTo>
                  <a:close/>
                </a:path>
              </a:pathLst>
            </a:custGeom>
            <a:solidFill>
              <a:srgbClr val="69DCD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6" name="Freeform 24">
              <a:extLst>
                <a:ext uri="{FF2B5EF4-FFF2-40B4-BE49-F238E27FC236}">
                  <a16:creationId xmlns:a16="http://schemas.microsoft.com/office/drawing/2014/main" id="{0F313444-0A99-AB0E-3CA8-182EE0CDEDA0}"/>
                </a:ext>
              </a:extLst>
            </p:cNvPr>
            <p:cNvSpPr>
              <a:spLocks/>
            </p:cNvSpPr>
            <p:nvPr/>
          </p:nvSpPr>
          <p:spPr bwMode="auto">
            <a:xfrm>
              <a:off x="4361" y="7533"/>
              <a:ext cx="1168" cy="285"/>
            </a:xfrm>
            <a:custGeom>
              <a:avLst/>
              <a:gdLst>
                <a:gd name="T0" fmla="*/ 3 w 549"/>
                <a:gd name="T1" fmla="*/ 16 h 139"/>
                <a:gd name="T2" fmla="*/ 0 w 549"/>
                <a:gd name="T3" fmla="*/ 0 h 139"/>
                <a:gd name="T4" fmla="*/ 159 w 549"/>
                <a:gd name="T5" fmla="*/ 28 h 139"/>
                <a:gd name="T6" fmla="*/ 207 w 549"/>
                <a:gd name="T7" fmla="*/ 37 h 139"/>
                <a:gd name="T8" fmla="*/ 290 w 549"/>
                <a:gd name="T9" fmla="*/ 81 h 139"/>
                <a:gd name="T10" fmla="*/ 465 w 549"/>
                <a:gd name="T11" fmla="*/ 81 h 139"/>
                <a:gd name="T12" fmla="*/ 513 w 549"/>
                <a:gd name="T13" fmla="*/ 96 h 139"/>
                <a:gd name="T14" fmla="*/ 543 w 549"/>
                <a:gd name="T15" fmla="*/ 123 h 139"/>
                <a:gd name="T16" fmla="*/ 549 w 549"/>
                <a:gd name="T17" fmla="*/ 139 h 139"/>
                <a:gd name="T18" fmla="*/ 494 w 549"/>
                <a:gd name="T19" fmla="*/ 136 h 139"/>
                <a:gd name="T20" fmla="*/ 404 w 549"/>
                <a:gd name="T21" fmla="*/ 106 h 139"/>
                <a:gd name="T22" fmla="*/ 272 w 549"/>
                <a:gd name="T23" fmla="*/ 108 h 139"/>
                <a:gd name="T24" fmla="*/ 213 w 549"/>
                <a:gd name="T25" fmla="*/ 72 h 139"/>
                <a:gd name="T26" fmla="*/ 51 w 549"/>
                <a:gd name="T27" fmla="*/ 36 h 139"/>
                <a:gd name="T28" fmla="*/ 3 w 549"/>
                <a:gd name="T29" fmla="*/ 16 h 1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549" h="139">
                  <a:moveTo>
                    <a:pt x="3" y="16"/>
                  </a:moveTo>
                  <a:lnTo>
                    <a:pt x="0" y="0"/>
                  </a:lnTo>
                  <a:lnTo>
                    <a:pt x="159" y="28"/>
                  </a:lnTo>
                  <a:lnTo>
                    <a:pt x="207" y="37"/>
                  </a:lnTo>
                  <a:lnTo>
                    <a:pt x="290" y="81"/>
                  </a:lnTo>
                  <a:lnTo>
                    <a:pt x="465" y="81"/>
                  </a:lnTo>
                  <a:lnTo>
                    <a:pt x="513" y="96"/>
                  </a:lnTo>
                  <a:lnTo>
                    <a:pt x="543" y="123"/>
                  </a:lnTo>
                  <a:lnTo>
                    <a:pt x="549" y="139"/>
                  </a:lnTo>
                  <a:lnTo>
                    <a:pt x="494" y="136"/>
                  </a:lnTo>
                  <a:lnTo>
                    <a:pt x="404" y="106"/>
                  </a:lnTo>
                  <a:lnTo>
                    <a:pt x="272" y="108"/>
                  </a:lnTo>
                  <a:lnTo>
                    <a:pt x="213" y="72"/>
                  </a:lnTo>
                  <a:lnTo>
                    <a:pt x="51" y="36"/>
                  </a:lnTo>
                  <a:lnTo>
                    <a:pt x="3" y="16"/>
                  </a:lnTo>
                  <a:close/>
                </a:path>
              </a:pathLst>
            </a:custGeom>
            <a:solidFill>
              <a:srgbClr val="A7E2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7" name="Freeform 25">
              <a:extLst>
                <a:ext uri="{FF2B5EF4-FFF2-40B4-BE49-F238E27FC236}">
                  <a16:creationId xmlns:a16="http://schemas.microsoft.com/office/drawing/2014/main" id="{05301E3B-7C33-4829-E7BE-4F0C93DD4828}"/>
                </a:ext>
              </a:extLst>
            </p:cNvPr>
            <p:cNvSpPr>
              <a:spLocks/>
            </p:cNvSpPr>
            <p:nvPr/>
          </p:nvSpPr>
          <p:spPr bwMode="auto">
            <a:xfrm>
              <a:off x="4360" y="7565"/>
              <a:ext cx="1276" cy="659"/>
            </a:xfrm>
            <a:custGeom>
              <a:avLst/>
              <a:gdLst>
                <a:gd name="T0" fmla="*/ 188 w 1276"/>
                <a:gd name="T1" fmla="*/ 659 h 659"/>
                <a:gd name="T2" fmla="*/ 0 w 1276"/>
                <a:gd name="T3" fmla="*/ 0 h 659"/>
                <a:gd name="T4" fmla="*/ 110 w 1276"/>
                <a:gd name="T5" fmla="*/ 21 h 659"/>
                <a:gd name="T6" fmla="*/ 416 w 1276"/>
                <a:gd name="T7" fmla="*/ 75 h 659"/>
                <a:gd name="T8" fmla="*/ 566 w 1276"/>
                <a:gd name="T9" fmla="*/ 165 h 659"/>
                <a:gd name="T10" fmla="*/ 962 w 1276"/>
                <a:gd name="T11" fmla="*/ 171 h 659"/>
                <a:gd name="T12" fmla="*/ 1064 w 1276"/>
                <a:gd name="T13" fmla="*/ 207 h 659"/>
                <a:gd name="T14" fmla="*/ 1173 w 1276"/>
                <a:gd name="T15" fmla="*/ 252 h 659"/>
                <a:gd name="T16" fmla="*/ 1276 w 1276"/>
                <a:gd name="T17" fmla="*/ 611 h 659"/>
                <a:gd name="T18" fmla="*/ 188 w 1276"/>
                <a:gd name="T19" fmla="*/ 659 h 65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76" h="659">
                  <a:moveTo>
                    <a:pt x="188" y="659"/>
                  </a:moveTo>
                  <a:lnTo>
                    <a:pt x="0" y="0"/>
                  </a:lnTo>
                  <a:lnTo>
                    <a:pt x="110" y="21"/>
                  </a:lnTo>
                  <a:lnTo>
                    <a:pt x="416" y="75"/>
                  </a:lnTo>
                  <a:lnTo>
                    <a:pt x="566" y="165"/>
                  </a:lnTo>
                  <a:lnTo>
                    <a:pt x="962" y="171"/>
                  </a:lnTo>
                  <a:lnTo>
                    <a:pt x="1064" y="207"/>
                  </a:lnTo>
                  <a:lnTo>
                    <a:pt x="1173" y="252"/>
                  </a:lnTo>
                  <a:lnTo>
                    <a:pt x="1276" y="611"/>
                  </a:lnTo>
                  <a:lnTo>
                    <a:pt x="188" y="659"/>
                  </a:lnTo>
                  <a:close/>
                </a:path>
              </a:pathLst>
            </a:custGeom>
            <a:solidFill>
              <a:srgbClr val="69DCD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8" name="Freeform 26">
              <a:extLst>
                <a:ext uri="{FF2B5EF4-FFF2-40B4-BE49-F238E27FC236}">
                  <a16:creationId xmlns:a16="http://schemas.microsoft.com/office/drawing/2014/main" id="{78C802E0-BEC2-4F51-A066-56394A9E20EF}"/>
                </a:ext>
              </a:extLst>
            </p:cNvPr>
            <p:cNvSpPr>
              <a:spLocks/>
            </p:cNvSpPr>
            <p:nvPr/>
          </p:nvSpPr>
          <p:spPr bwMode="auto">
            <a:xfrm>
              <a:off x="4540" y="8176"/>
              <a:ext cx="1147" cy="224"/>
            </a:xfrm>
            <a:custGeom>
              <a:avLst/>
              <a:gdLst>
                <a:gd name="T0" fmla="*/ 57 w 1147"/>
                <a:gd name="T1" fmla="*/ 224 h 224"/>
                <a:gd name="T2" fmla="*/ 0 w 1147"/>
                <a:gd name="T3" fmla="*/ 52 h 224"/>
                <a:gd name="T4" fmla="*/ 1096 w 1147"/>
                <a:gd name="T5" fmla="*/ 0 h 224"/>
                <a:gd name="T6" fmla="*/ 1147 w 1147"/>
                <a:gd name="T7" fmla="*/ 159 h 224"/>
                <a:gd name="T8" fmla="*/ 57 w 1147"/>
                <a:gd name="T9" fmla="*/ 224 h 224"/>
              </a:gdLst>
              <a:ahLst/>
              <a:cxnLst>
                <a:cxn ang="0">
                  <a:pos x="T0" y="T1"/>
                </a:cxn>
                <a:cxn ang="0">
                  <a:pos x="T2" y="T3"/>
                </a:cxn>
                <a:cxn ang="0">
                  <a:pos x="T4" y="T5"/>
                </a:cxn>
                <a:cxn ang="0">
                  <a:pos x="T6" y="T7"/>
                </a:cxn>
                <a:cxn ang="0">
                  <a:pos x="T8" y="T9"/>
                </a:cxn>
              </a:cxnLst>
              <a:rect l="0" t="0" r="r" b="b"/>
              <a:pathLst>
                <a:path w="1147" h="224">
                  <a:moveTo>
                    <a:pt x="57" y="224"/>
                  </a:moveTo>
                  <a:lnTo>
                    <a:pt x="0" y="52"/>
                  </a:lnTo>
                  <a:lnTo>
                    <a:pt x="1096" y="0"/>
                  </a:lnTo>
                  <a:lnTo>
                    <a:pt x="1147" y="159"/>
                  </a:lnTo>
                  <a:lnTo>
                    <a:pt x="57" y="224"/>
                  </a:lnTo>
                  <a:close/>
                </a:path>
              </a:pathLst>
            </a:custGeom>
            <a:solidFill>
              <a:srgbClr val="FFB9B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29" name="Freeform 27">
              <a:extLst>
                <a:ext uri="{FF2B5EF4-FFF2-40B4-BE49-F238E27FC236}">
                  <a16:creationId xmlns:a16="http://schemas.microsoft.com/office/drawing/2014/main" id="{D7BCA6A8-139E-5595-6611-7FDCC63514B3}"/>
                </a:ext>
              </a:extLst>
            </p:cNvPr>
            <p:cNvSpPr>
              <a:spLocks/>
            </p:cNvSpPr>
            <p:nvPr/>
          </p:nvSpPr>
          <p:spPr bwMode="auto">
            <a:xfrm>
              <a:off x="4598" y="8333"/>
              <a:ext cx="1214" cy="535"/>
            </a:xfrm>
            <a:custGeom>
              <a:avLst/>
              <a:gdLst>
                <a:gd name="T0" fmla="*/ 134 w 1214"/>
                <a:gd name="T1" fmla="*/ 535 h 535"/>
                <a:gd name="T2" fmla="*/ 0 w 1214"/>
                <a:gd name="T3" fmla="*/ 68 h 535"/>
                <a:gd name="T4" fmla="*/ 1088 w 1214"/>
                <a:gd name="T5" fmla="*/ 0 h 535"/>
                <a:gd name="T6" fmla="*/ 1214 w 1214"/>
                <a:gd name="T7" fmla="*/ 443 h 535"/>
                <a:gd name="T8" fmla="*/ 134 w 1214"/>
                <a:gd name="T9" fmla="*/ 535 h 535"/>
              </a:gdLst>
              <a:ahLst/>
              <a:cxnLst>
                <a:cxn ang="0">
                  <a:pos x="T0" y="T1"/>
                </a:cxn>
                <a:cxn ang="0">
                  <a:pos x="T2" y="T3"/>
                </a:cxn>
                <a:cxn ang="0">
                  <a:pos x="T4" y="T5"/>
                </a:cxn>
                <a:cxn ang="0">
                  <a:pos x="T6" y="T7"/>
                </a:cxn>
                <a:cxn ang="0">
                  <a:pos x="T8" y="T9"/>
                </a:cxn>
              </a:cxnLst>
              <a:rect l="0" t="0" r="r" b="b"/>
              <a:pathLst>
                <a:path w="1214" h="535">
                  <a:moveTo>
                    <a:pt x="134" y="535"/>
                  </a:moveTo>
                  <a:lnTo>
                    <a:pt x="0" y="68"/>
                  </a:lnTo>
                  <a:lnTo>
                    <a:pt x="1088" y="0"/>
                  </a:lnTo>
                  <a:lnTo>
                    <a:pt x="1214" y="443"/>
                  </a:lnTo>
                  <a:lnTo>
                    <a:pt x="134" y="535"/>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0" name="Freeform 28">
              <a:extLst>
                <a:ext uri="{FF2B5EF4-FFF2-40B4-BE49-F238E27FC236}">
                  <a16:creationId xmlns:a16="http://schemas.microsoft.com/office/drawing/2014/main" id="{6A0EA6D5-16CC-7ADB-3C7B-AE198B94C14E}"/>
                </a:ext>
              </a:extLst>
            </p:cNvPr>
            <p:cNvSpPr>
              <a:spLocks/>
            </p:cNvSpPr>
            <p:nvPr/>
          </p:nvSpPr>
          <p:spPr bwMode="auto">
            <a:xfrm>
              <a:off x="4728" y="8780"/>
              <a:ext cx="1119" cy="199"/>
            </a:xfrm>
            <a:custGeom>
              <a:avLst/>
              <a:gdLst>
                <a:gd name="T0" fmla="*/ 34 w 1119"/>
                <a:gd name="T1" fmla="*/ 199 h 199"/>
                <a:gd name="T2" fmla="*/ 0 w 1119"/>
                <a:gd name="T3" fmla="*/ 80 h 199"/>
                <a:gd name="T4" fmla="*/ 1092 w 1119"/>
                <a:gd name="T5" fmla="*/ 0 h 199"/>
                <a:gd name="T6" fmla="*/ 1119 w 1119"/>
                <a:gd name="T7" fmla="*/ 113 h 199"/>
                <a:gd name="T8" fmla="*/ 34 w 1119"/>
                <a:gd name="T9" fmla="*/ 199 h 199"/>
              </a:gdLst>
              <a:ahLst/>
              <a:cxnLst>
                <a:cxn ang="0">
                  <a:pos x="T0" y="T1"/>
                </a:cxn>
                <a:cxn ang="0">
                  <a:pos x="T2" y="T3"/>
                </a:cxn>
                <a:cxn ang="0">
                  <a:pos x="T4" y="T5"/>
                </a:cxn>
                <a:cxn ang="0">
                  <a:pos x="T6" y="T7"/>
                </a:cxn>
                <a:cxn ang="0">
                  <a:pos x="T8" y="T9"/>
                </a:cxn>
              </a:cxnLst>
              <a:rect l="0" t="0" r="r" b="b"/>
              <a:pathLst>
                <a:path w="1119" h="199">
                  <a:moveTo>
                    <a:pt x="34" y="199"/>
                  </a:moveTo>
                  <a:lnTo>
                    <a:pt x="0" y="80"/>
                  </a:lnTo>
                  <a:lnTo>
                    <a:pt x="1092" y="0"/>
                  </a:lnTo>
                  <a:lnTo>
                    <a:pt x="1119" y="113"/>
                  </a:lnTo>
                  <a:lnTo>
                    <a:pt x="34" y="199"/>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1" name="Freeform 29">
              <a:extLst>
                <a:ext uri="{FF2B5EF4-FFF2-40B4-BE49-F238E27FC236}">
                  <a16:creationId xmlns:a16="http://schemas.microsoft.com/office/drawing/2014/main" id="{CF8A8987-C770-8621-CAB9-A10657EF9651}"/>
                </a:ext>
              </a:extLst>
            </p:cNvPr>
            <p:cNvSpPr>
              <a:spLocks/>
            </p:cNvSpPr>
            <p:nvPr/>
          </p:nvSpPr>
          <p:spPr bwMode="auto">
            <a:xfrm>
              <a:off x="5522" y="7786"/>
              <a:ext cx="2122" cy="866"/>
            </a:xfrm>
            <a:custGeom>
              <a:avLst/>
              <a:gdLst>
                <a:gd name="T0" fmla="*/ 8 w 999"/>
                <a:gd name="T1" fmla="*/ 16 h 423"/>
                <a:gd name="T2" fmla="*/ 0 w 999"/>
                <a:gd name="T3" fmla="*/ 0 h 423"/>
                <a:gd name="T4" fmla="*/ 63 w 999"/>
                <a:gd name="T5" fmla="*/ 0 h 423"/>
                <a:gd name="T6" fmla="*/ 113 w 999"/>
                <a:gd name="T7" fmla="*/ 25 h 423"/>
                <a:gd name="T8" fmla="*/ 228 w 999"/>
                <a:gd name="T9" fmla="*/ 42 h 423"/>
                <a:gd name="T10" fmla="*/ 587 w 999"/>
                <a:gd name="T11" fmla="*/ 163 h 423"/>
                <a:gd name="T12" fmla="*/ 615 w 999"/>
                <a:gd name="T13" fmla="*/ 213 h 423"/>
                <a:gd name="T14" fmla="*/ 800 w 999"/>
                <a:gd name="T15" fmla="*/ 297 h 423"/>
                <a:gd name="T16" fmla="*/ 876 w 999"/>
                <a:gd name="T17" fmla="*/ 297 h 423"/>
                <a:gd name="T18" fmla="*/ 990 w 999"/>
                <a:gd name="T19" fmla="*/ 390 h 423"/>
                <a:gd name="T20" fmla="*/ 999 w 999"/>
                <a:gd name="T21" fmla="*/ 423 h 423"/>
                <a:gd name="T22" fmla="*/ 842 w 999"/>
                <a:gd name="T23" fmla="*/ 360 h 423"/>
                <a:gd name="T24" fmla="*/ 729 w 999"/>
                <a:gd name="T25" fmla="*/ 289 h 423"/>
                <a:gd name="T26" fmla="*/ 599 w 999"/>
                <a:gd name="T27" fmla="*/ 222 h 423"/>
                <a:gd name="T28" fmla="*/ 521 w 999"/>
                <a:gd name="T29" fmla="*/ 174 h 423"/>
                <a:gd name="T30" fmla="*/ 263 w 999"/>
                <a:gd name="T31" fmla="*/ 78 h 423"/>
                <a:gd name="T32" fmla="*/ 137 w 999"/>
                <a:gd name="T33" fmla="*/ 61 h 423"/>
                <a:gd name="T34" fmla="*/ 48 w 999"/>
                <a:gd name="T35" fmla="*/ 19 h 423"/>
                <a:gd name="T36" fmla="*/ 8 w 999"/>
                <a:gd name="T37" fmla="*/ 16 h 423"/>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999" h="423">
                  <a:moveTo>
                    <a:pt x="8" y="16"/>
                  </a:moveTo>
                  <a:lnTo>
                    <a:pt x="0" y="0"/>
                  </a:lnTo>
                  <a:lnTo>
                    <a:pt x="63" y="0"/>
                  </a:lnTo>
                  <a:lnTo>
                    <a:pt x="113" y="25"/>
                  </a:lnTo>
                  <a:lnTo>
                    <a:pt x="228" y="42"/>
                  </a:lnTo>
                  <a:lnTo>
                    <a:pt x="587" y="163"/>
                  </a:lnTo>
                  <a:lnTo>
                    <a:pt x="615" y="213"/>
                  </a:lnTo>
                  <a:lnTo>
                    <a:pt x="800" y="297"/>
                  </a:lnTo>
                  <a:lnTo>
                    <a:pt x="876" y="297"/>
                  </a:lnTo>
                  <a:lnTo>
                    <a:pt x="990" y="390"/>
                  </a:lnTo>
                  <a:lnTo>
                    <a:pt x="999" y="423"/>
                  </a:lnTo>
                  <a:lnTo>
                    <a:pt x="842" y="360"/>
                  </a:lnTo>
                  <a:lnTo>
                    <a:pt x="729" y="289"/>
                  </a:lnTo>
                  <a:lnTo>
                    <a:pt x="599" y="222"/>
                  </a:lnTo>
                  <a:lnTo>
                    <a:pt x="521" y="174"/>
                  </a:lnTo>
                  <a:lnTo>
                    <a:pt x="263" y="78"/>
                  </a:lnTo>
                  <a:lnTo>
                    <a:pt x="137" y="61"/>
                  </a:lnTo>
                  <a:lnTo>
                    <a:pt x="48" y="19"/>
                  </a:lnTo>
                  <a:lnTo>
                    <a:pt x="8" y="16"/>
                  </a:lnTo>
                  <a:close/>
                </a:path>
              </a:pathLst>
            </a:custGeom>
            <a:solidFill>
              <a:srgbClr val="A7E2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2" name="Freeform 30">
              <a:extLst>
                <a:ext uri="{FF2B5EF4-FFF2-40B4-BE49-F238E27FC236}">
                  <a16:creationId xmlns:a16="http://schemas.microsoft.com/office/drawing/2014/main" id="{54A233C7-F90B-3E1D-A7E4-E19C2438161D}"/>
                </a:ext>
              </a:extLst>
            </p:cNvPr>
            <p:cNvSpPr>
              <a:spLocks/>
            </p:cNvSpPr>
            <p:nvPr/>
          </p:nvSpPr>
          <p:spPr bwMode="auto">
            <a:xfrm>
              <a:off x="5533" y="7818"/>
              <a:ext cx="1323" cy="570"/>
            </a:xfrm>
            <a:custGeom>
              <a:avLst/>
              <a:gdLst>
                <a:gd name="T0" fmla="*/ 175 w 1323"/>
                <a:gd name="T1" fmla="*/ 570 h 570"/>
                <a:gd name="T2" fmla="*/ 0 w 1323"/>
                <a:gd name="T3" fmla="*/ 0 h 570"/>
                <a:gd name="T4" fmla="*/ 98 w 1323"/>
                <a:gd name="T5" fmla="*/ 6 h 570"/>
                <a:gd name="T6" fmla="*/ 251 w 1323"/>
                <a:gd name="T7" fmla="*/ 56 h 570"/>
                <a:gd name="T8" fmla="*/ 563 w 1323"/>
                <a:gd name="T9" fmla="*/ 110 h 570"/>
                <a:gd name="T10" fmla="*/ 1145 w 1323"/>
                <a:gd name="T11" fmla="*/ 314 h 570"/>
                <a:gd name="T12" fmla="*/ 1323 w 1323"/>
                <a:gd name="T13" fmla="*/ 458 h 570"/>
                <a:gd name="T14" fmla="*/ 175 w 1323"/>
                <a:gd name="T15" fmla="*/ 570 h 57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23" h="570">
                  <a:moveTo>
                    <a:pt x="175" y="570"/>
                  </a:moveTo>
                  <a:lnTo>
                    <a:pt x="0" y="0"/>
                  </a:lnTo>
                  <a:lnTo>
                    <a:pt x="98" y="6"/>
                  </a:lnTo>
                  <a:lnTo>
                    <a:pt x="251" y="56"/>
                  </a:lnTo>
                  <a:lnTo>
                    <a:pt x="563" y="110"/>
                  </a:lnTo>
                  <a:lnTo>
                    <a:pt x="1145" y="314"/>
                  </a:lnTo>
                  <a:lnTo>
                    <a:pt x="1323" y="458"/>
                  </a:lnTo>
                  <a:lnTo>
                    <a:pt x="175" y="570"/>
                  </a:lnTo>
                  <a:close/>
                </a:path>
              </a:pathLst>
            </a:custGeom>
            <a:solidFill>
              <a:srgbClr val="69DCD9"/>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3" name="Freeform 31">
              <a:extLst>
                <a:ext uri="{FF2B5EF4-FFF2-40B4-BE49-F238E27FC236}">
                  <a16:creationId xmlns:a16="http://schemas.microsoft.com/office/drawing/2014/main" id="{F6B3BEA9-9C4C-31E8-DCD5-B59A52CF9B22}"/>
                </a:ext>
              </a:extLst>
            </p:cNvPr>
            <p:cNvSpPr>
              <a:spLocks/>
            </p:cNvSpPr>
            <p:nvPr/>
          </p:nvSpPr>
          <p:spPr bwMode="auto">
            <a:xfrm>
              <a:off x="5700" y="8276"/>
              <a:ext cx="1440" cy="272"/>
            </a:xfrm>
            <a:custGeom>
              <a:avLst/>
              <a:gdLst>
                <a:gd name="T0" fmla="*/ 49 w 1440"/>
                <a:gd name="T1" fmla="*/ 272 h 272"/>
                <a:gd name="T2" fmla="*/ 0 w 1440"/>
                <a:gd name="T3" fmla="*/ 116 h 272"/>
                <a:gd name="T4" fmla="*/ 1156 w 1440"/>
                <a:gd name="T5" fmla="*/ 0 h 272"/>
                <a:gd name="T6" fmla="*/ 1364 w 1440"/>
                <a:gd name="T7" fmla="*/ 103 h 272"/>
                <a:gd name="T8" fmla="*/ 1440 w 1440"/>
                <a:gd name="T9" fmla="*/ 138 h 272"/>
                <a:gd name="T10" fmla="*/ 49 w 1440"/>
                <a:gd name="T11" fmla="*/ 272 h 272"/>
              </a:gdLst>
              <a:ahLst/>
              <a:cxnLst>
                <a:cxn ang="0">
                  <a:pos x="T0" y="T1"/>
                </a:cxn>
                <a:cxn ang="0">
                  <a:pos x="T2" y="T3"/>
                </a:cxn>
                <a:cxn ang="0">
                  <a:pos x="T4" y="T5"/>
                </a:cxn>
                <a:cxn ang="0">
                  <a:pos x="T6" y="T7"/>
                </a:cxn>
                <a:cxn ang="0">
                  <a:pos x="T8" y="T9"/>
                </a:cxn>
                <a:cxn ang="0">
                  <a:pos x="T10" y="T11"/>
                </a:cxn>
              </a:cxnLst>
              <a:rect l="0" t="0" r="r" b="b"/>
              <a:pathLst>
                <a:path w="1440" h="272">
                  <a:moveTo>
                    <a:pt x="49" y="272"/>
                  </a:moveTo>
                  <a:lnTo>
                    <a:pt x="0" y="116"/>
                  </a:lnTo>
                  <a:lnTo>
                    <a:pt x="1156" y="0"/>
                  </a:lnTo>
                  <a:lnTo>
                    <a:pt x="1364" y="103"/>
                  </a:lnTo>
                  <a:lnTo>
                    <a:pt x="1440" y="138"/>
                  </a:lnTo>
                  <a:lnTo>
                    <a:pt x="49" y="272"/>
                  </a:lnTo>
                  <a:close/>
                </a:path>
              </a:pathLst>
            </a:custGeom>
            <a:solidFill>
              <a:srgbClr val="FFB9BB"/>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4" name="Freeform 32">
              <a:extLst>
                <a:ext uri="{FF2B5EF4-FFF2-40B4-BE49-F238E27FC236}">
                  <a16:creationId xmlns:a16="http://schemas.microsoft.com/office/drawing/2014/main" id="{C32B62D3-0DCB-F7D4-35AD-47C0208C300C}"/>
                </a:ext>
              </a:extLst>
            </p:cNvPr>
            <p:cNvSpPr>
              <a:spLocks/>
            </p:cNvSpPr>
            <p:nvPr/>
          </p:nvSpPr>
          <p:spPr bwMode="auto">
            <a:xfrm>
              <a:off x="5752" y="8412"/>
              <a:ext cx="1992" cy="623"/>
            </a:xfrm>
            <a:custGeom>
              <a:avLst/>
              <a:gdLst>
                <a:gd name="T0" fmla="*/ 140 w 1992"/>
                <a:gd name="T1" fmla="*/ 623 h 623"/>
                <a:gd name="T2" fmla="*/ 0 w 1992"/>
                <a:gd name="T3" fmla="*/ 138 h 623"/>
                <a:gd name="T4" fmla="*/ 1384 w 1992"/>
                <a:gd name="T5" fmla="*/ 0 h 623"/>
                <a:gd name="T6" fmla="*/ 1574 w 1992"/>
                <a:gd name="T7" fmla="*/ 56 h 623"/>
                <a:gd name="T8" fmla="*/ 1890 w 1992"/>
                <a:gd name="T9" fmla="*/ 234 h 623"/>
                <a:gd name="T10" fmla="*/ 1992 w 1992"/>
                <a:gd name="T11" fmla="*/ 492 h 623"/>
                <a:gd name="T12" fmla="*/ 140 w 1992"/>
                <a:gd name="T13" fmla="*/ 623 h 623"/>
              </a:gdLst>
              <a:ahLst/>
              <a:cxnLst>
                <a:cxn ang="0">
                  <a:pos x="T0" y="T1"/>
                </a:cxn>
                <a:cxn ang="0">
                  <a:pos x="T2" y="T3"/>
                </a:cxn>
                <a:cxn ang="0">
                  <a:pos x="T4" y="T5"/>
                </a:cxn>
                <a:cxn ang="0">
                  <a:pos x="T6" y="T7"/>
                </a:cxn>
                <a:cxn ang="0">
                  <a:pos x="T8" y="T9"/>
                </a:cxn>
                <a:cxn ang="0">
                  <a:pos x="T10" y="T11"/>
                </a:cxn>
                <a:cxn ang="0">
                  <a:pos x="T12" y="T13"/>
                </a:cxn>
              </a:cxnLst>
              <a:rect l="0" t="0" r="r" b="b"/>
              <a:pathLst>
                <a:path w="1992" h="623">
                  <a:moveTo>
                    <a:pt x="140" y="623"/>
                  </a:moveTo>
                  <a:lnTo>
                    <a:pt x="0" y="138"/>
                  </a:lnTo>
                  <a:lnTo>
                    <a:pt x="1384" y="0"/>
                  </a:lnTo>
                  <a:lnTo>
                    <a:pt x="1574" y="56"/>
                  </a:lnTo>
                  <a:lnTo>
                    <a:pt x="1890" y="234"/>
                  </a:lnTo>
                  <a:lnTo>
                    <a:pt x="1992" y="492"/>
                  </a:lnTo>
                  <a:lnTo>
                    <a:pt x="140" y="623"/>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5" name="Freeform 33">
              <a:extLst>
                <a:ext uri="{FF2B5EF4-FFF2-40B4-BE49-F238E27FC236}">
                  <a16:creationId xmlns:a16="http://schemas.microsoft.com/office/drawing/2014/main" id="{BC35235B-EA6C-4737-2E7C-2CEB3923F60C}"/>
                </a:ext>
              </a:extLst>
            </p:cNvPr>
            <p:cNvSpPr>
              <a:spLocks/>
            </p:cNvSpPr>
            <p:nvPr/>
          </p:nvSpPr>
          <p:spPr bwMode="auto">
            <a:xfrm>
              <a:off x="5892" y="8905"/>
              <a:ext cx="1878" cy="217"/>
            </a:xfrm>
            <a:custGeom>
              <a:avLst/>
              <a:gdLst>
                <a:gd name="T0" fmla="*/ 0 w 1878"/>
                <a:gd name="T1" fmla="*/ 132 h 217"/>
                <a:gd name="T2" fmla="*/ 18 w 1878"/>
                <a:gd name="T3" fmla="*/ 217 h 217"/>
                <a:gd name="T4" fmla="*/ 1878 w 1878"/>
                <a:gd name="T5" fmla="*/ 85 h 217"/>
                <a:gd name="T6" fmla="*/ 1854 w 1878"/>
                <a:gd name="T7" fmla="*/ 0 h 217"/>
                <a:gd name="T8" fmla="*/ 0 w 1878"/>
                <a:gd name="T9" fmla="*/ 132 h 217"/>
              </a:gdLst>
              <a:ahLst/>
              <a:cxnLst>
                <a:cxn ang="0">
                  <a:pos x="T0" y="T1"/>
                </a:cxn>
                <a:cxn ang="0">
                  <a:pos x="T2" y="T3"/>
                </a:cxn>
                <a:cxn ang="0">
                  <a:pos x="T4" y="T5"/>
                </a:cxn>
                <a:cxn ang="0">
                  <a:pos x="T6" y="T7"/>
                </a:cxn>
                <a:cxn ang="0">
                  <a:pos x="T8" y="T9"/>
                </a:cxn>
              </a:cxnLst>
              <a:rect l="0" t="0" r="r" b="b"/>
              <a:pathLst>
                <a:path w="1878" h="217">
                  <a:moveTo>
                    <a:pt x="0" y="132"/>
                  </a:moveTo>
                  <a:lnTo>
                    <a:pt x="18" y="217"/>
                  </a:lnTo>
                  <a:lnTo>
                    <a:pt x="1878" y="85"/>
                  </a:lnTo>
                  <a:lnTo>
                    <a:pt x="1854" y="0"/>
                  </a:lnTo>
                  <a:lnTo>
                    <a:pt x="0" y="132"/>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6" name="Freeform 34">
              <a:extLst>
                <a:ext uri="{FF2B5EF4-FFF2-40B4-BE49-F238E27FC236}">
                  <a16:creationId xmlns:a16="http://schemas.microsoft.com/office/drawing/2014/main" id="{D563797A-52A3-BA42-AEAF-2AC9225D6D1A}"/>
                </a:ext>
              </a:extLst>
            </p:cNvPr>
            <p:cNvSpPr>
              <a:spLocks/>
            </p:cNvSpPr>
            <p:nvPr/>
          </p:nvSpPr>
          <p:spPr bwMode="auto">
            <a:xfrm>
              <a:off x="7625" y="8578"/>
              <a:ext cx="2299" cy="618"/>
            </a:xfrm>
            <a:custGeom>
              <a:avLst/>
              <a:gdLst>
                <a:gd name="T0" fmla="*/ 0 w 2299"/>
                <a:gd name="T1" fmla="*/ 0 h 618"/>
                <a:gd name="T2" fmla="*/ 157 w 2299"/>
                <a:gd name="T3" fmla="*/ 37 h 618"/>
                <a:gd name="T4" fmla="*/ 554 w 2299"/>
                <a:gd name="T5" fmla="*/ 43 h 618"/>
                <a:gd name="T6" fmla="*/ 777 w 2299"/>
                <a:gd name="T7" fmla="*/ 57 h 618"/>
                <a:gd name="T8" fmla="*/ 979 w 2299"/>
                <a:gd name="T9" fmla="*/ 49 h 618"/>
                <a:gd name="T10" fmla="*/ 1252 w 2299"/>
                <a:gd name="T11" fmla="*/ 117 h 618"/>
                <a:gd name="T12" fmla="*/ 2093 w 2299"/>
                <a:gd name="T13" fmla="*/ 407 h 618"/>
                <a:gd name="T14" fmla="*/ 2242 w 2299"/>
                <a:gd name="T15" fmla="*/ 536 h 618"/>
                <a:gd name="T16" fmla="*/ 2299 w 2299"/>
                <a:gd name="T17" fmla="*/ 618 h 618"/>
                <a:gd name="T18" fmla="*/ 1936 w 2299"/>
                <a:gd name="T19" fmla="*/ 402 h 618"/>
                <a:gd name="T20" fmla="*/ 1795 w 2299"/>
                <a:gd name="T21" fmla="*/ 382 h 618"/>
                <a:gd name="T22" fmla="*/ 1729 w 2299"/>
                <a:gd name="T23" fmla="*/ 346 h 618"/>
                <a:gd name="T24" fmla="*/ 1615 w 2299"/>
                <a:gd name="T25" fmla="*/ 334 h 618"/>
                <a:gd name="T26" fmla="*/ 1435 w 2299"/>
                <a:gd name="T27" fmla="*/ 328 h 618"/>
                <a:gd name="T28" fmla="*/ 1207 w 2299"/>
                <a:gd name="T29" fmla="*/ 340 h 618"/>
                <a:gd name="T30" fmla="*/ 1178 w 2299"/>
                <a:gd name="T31" fmla="*/ 353 h 618"/>
                <a:gd name="T32" fmla="*/ 1146 w 2299"/>
                <a:gd name="T33" fmla="*/ 292 h 618"/>
                <a:gd name="T34" fmla="*/ 973 w 2299"/>
                <a:gd name="T35" fmla="*/ 130 h 618"/>
                <a:gd name="T36" fmla="*/ 865 w 2299"/>
                <a:gd name="T37" fmla="*/ 100 h 618"/>
                <a:gd name="T38" fmla="*/ 763 w 2299"/>
                <a:gd name="T39" fmla="*/ 94 h 618"/>
                <a:gd name="T40" fmla="*/ 241 w 2299"/>
                <a:gd name="T41" fmla="*/ 106 h 618"/>
                <a:gd name="T42" fmla="*/ 17 w 2299"/>
                <a:gd name="T43" fmla="*/ 86 h 618"/>
                <a:gd name="T44" fmla="*/ 0 w 2299"/>
                <a:gd name="T45" fmla="*/ 0 h 61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Lst>
              <a:rect l="0" t="0" r="r" b="b"/>
              <a:pathLst>
                <a:path w="2299" h="618">
                  <a:moveTo>
                    <a:pt x="0" y="0"/>
                  </a:moveTo>
                  <a:lnTo>
                    <a:pt x="157" y="37"/>
                  </a:lnTo>
                  <a:lnTo>
                    <a:pt x="554" y="43"/>
                  </a:lnTo>
                  <a:lnTo>
                    <a:pt x="777" y="57"/>
                  </a:lnTo>
                  <a:lnTo>
                    <a:pt x="979" y="49"/>
                  </a:lnTo>
                  <a:lnTo>
                    <a:pt x="1252" y="117"/>
                  </a:lnTo>
                  <a:lnTo>
                    <a:pt x="2093" y="407"/>
                  </a:lnTo>
                  <a:lnTo>
                    <a:pt x="2242" y="536"/>
                  </a:lnTo>
                  <a:lnTo>
                    <a:pt x="2299" y="618"/>
                  </a:lnTo>
                  <a:lnTo>
                    <a:pt x="1936" y="402"/>
                  </a:lnTo>
                  <a:lnTo>
                    <a:pt x="1795" y="382"/>
                  </a:lnTo>
                  <a:lnTo>
                    <a:pt x="1729" y="346"/>
                  </a:lnTo>
                  <a:lnTo>
                    <a:pt x="1615" y="334"/>
                  </a:lnTo>
                  <a:lnTo>
                    <a:pt x="1435" y="328"/>
                  </a:lnTo>
                  <a:lnTo>
                    <a:pt x="1207" y="340"/>
                  </a:lnTo>
                  <a:lnTo>
                    <a:pt x="1178" y="353"/>
                  </a:lnTo>
                  <a:lnTo>
                    <a:pt x="1146" y="292"/>
                  </a:lnTo>
                  <a:lnTo>
                    <a:pt x="973" y="130"/>
                  </a:lnTo>
                  <a:lnTo>
                    <a:pt x="865" y="100"/>
                  </a:lnTo>
                  <a:lnTo>
                    <a:pt x="763" y="94"/>
                  </a:lnTo>
                  <a:lnTo>
                    <a:pt x="241" y="106"/>
                  </a:lnTo>
                  <a:lnTo>
                    <a:pt x="17" y="86"/>
                  </a:lnTo>
                  <a:lnTo>
                    <a:pt x="0" y="0"/>
                  </a:lnTo>
                  <a:close/>
                </a:path>
              </a:pathLst>
            </a:custGeom>
            <a:solidFill>
              <a:srgbClr val="A7E2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7" name="Freeform 35">
              <a:extLst>
                <a:ext uri="{FF2B5EF4-FFF2-40B4-BE49-F238E27FC236}">
                  <a16:creationId xmlns:a16="http://schemas.microsoft.com/office/drawing/2014/main" id="{294801FF-117F-CF67-2D46-A89220209459}"/>
                </a:ext>
              </a:extLst>
            </p:cNvPr>
            <p:cNvSpPr>
              <a:spLocks/>
            </p:cNvSpPr>
            <p:nvPr/>
          </p:nvSpPr>
          <p:spPr bwMode="auto">
            <a:xfrm>
              <a:off x="7648" y="8662"/>
              <a:ext cx="1176" cy="490"/>
            </a:xfrm>
            <a:custGeom>
              <a:avLst/>
              <a:gdLst>
                <a:gd name="T0" fmla="*/ 172 w 1176"/>
                <a:gd name="T1" fmla="*/ 490 h 490"/>
                <a:gd name="T2" fmla="*/ 0 w 1176"/>
                <a:gd name="T3" fmla="*/ 0 h 490"/>
                <a:gd name="T4" fmla="*/ 200 w 1176"/>
                <a:gd name="T5" fmla="*/ 16 h 490"/>
                <a:gd name="T6" fmla="*/ 824 w 1176"/>
                <a:gd name="T7" fmla="*/ 22 h 490"/>
                <a:gd name="T8" fmla="*/ 866 w 1176"/>
                <a:gd name="T9" fmla="*/ 22 h 490"/>
                <a:gd name="T10" fmla="*/ 956 w 1176"/>
                <a:gd name="T11" fmla="*/ 58 h 490"/>
                <a:gd name="T12" fmla="*/ 1129 w 1176"/>
                <a:gd name="T13" fmla="*/ 209 h 490"/>
                <a:gd name="T14" fmla="*/ 1176 w 1176"/>
                <a:gd name="T15" fmla="*/ 302 h 490"/>
                <a:gd name="T16" fmla="*/ 172 w 1176"/>
                <a:gd name="T17" fmla="*/ 49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176" h="490">
                  <a:moveTo>
                    <a:pt x="172" y="490"/>
                  </a:moveTo>
                  <a:lnTo>
                    <a:pt x="0" y="0"/>
                  </a:lnTo>
                  <a:lnTo>
                    <a:pt x="200" y="16"/>
                  </a:lnTo>
                  <a:lnTo>
                    <a:pt x="824" y="22"/>
                  </a:lnTo>
                  <a:lnTo>
                    <a:pt x="866" y="22"/>
                  </a:lnTo>
                  <a:lnTo>
                    <a:pt x="956" y="58"/>
                  </a:lnTo>
                  <a:lnTo>
                    <a:pt x="1129" y="209"/>
                  </a:lnTo>
                  <a:lnTo>
                    <a:pt x="1176" y="302"/>
                  </a:lnTo>
                  <a:lnTo>
                    <a:pt x="172" y="490"/>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8" name="Freeform 36">
              <a:extLst>
                <a:ext uri="{FF2B5EF4-FFF2-40B4-BE49-F238E27FC236}">
                  <a16:creationId xmlns:a16="http://schemas.microsoft.com/office/drawing/2014/main" id="{AC8B7A42-AD20-11EB-201E-7B8B8EE259DA}"/>
                </a:ext>
              </a:extLst>
            </p:cNvPr>
            <p:cNvSpPr>
              <a:spLocks/>
            </p:cNvSpPr>
            <p:nvPr/>
          </p:nvSpPr>
          <p:spPr bwMode="auto">
            <a:xfrm>
              <a:off x="7836" y="8972"/>
              <a:ext cx="1028" cy="252"/>
            </a:xfrm>
            <a:custGeom>
              <a:avLst/>
              <a:gdLst>
                <a:gd name="T0" fmla="*/ 0 w 1028"/>
                <a:gd name="T1" fmla="*/ 174 h 252"/>
                <a:gd name="T2" fmla="*/ 42 w 1028"/>
                <a:gd name="T3" fmla="*/ 252 h 252"/>
                <a:gd name="T4" fmla="*/ 1028 w 1028"/>
                <a:gd name="T5" fmla="*/ 72 h 252"/>
                <a:gd name="T6" fmla="*/ 988 w 1028"/>
                <a:gd name="T7" fmla="*/ 0 h 252"/>
                <a:gd name="T8" fmla="*/ 0 w 1028"/>
                <a:gd name="T9" fmla="*/ 174 h 252"/>
              </a:gdLst>
              <a:ahLst/>
              <a:cxnLst>
                <a:cxn ang="0">
                  <a:pos x="T0" y="T1"/>
                </a:cxn>
                <a:cxn ang="0">
                  <a:pos x="T2" y="T3"/>
                </a:cxn>
                <a:cxn ang="0">
                  <a:pos x="T4" y="T5"/>
                </a:cxn>
                <a:cxn ang="0">
                  <a:pos x="T6" y="T7"/>
                </a:cxn>
                <a:cxn ang="0">
                  <a:pos x="T8" y="T9"/>
                </a:cxn>
              </a:cxnLst>
              <a:rect l="0" t="0" r="r" b="b"/>
              <a:pathLst>
                <a:path w="1028" h="252">
                  <a:moveTo>
                    <a:pt x="0" y="174"/>
                  </a:moveTo>
                  <a:lnTo>
                    <a:pt x="42" y="252"/>
                  </a:lnTo>
                  <a:lnTo>
                    <a:pt x="1028" y="72"/>
                  </a:lnTo>
                  <a:lnTo>
                    <a:pt x="988" y="0"/>
                  </a:lnTo>
                  <a:lnTo>
                    <a:pt x="0" y="174"/>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39" name="Freeform 37">
              <a:extLst>
                <a:ext uri="{FF2B5EF4-FFF2-40B4-BE49-F238E27FC236}">
                  <a16:creationId xmlns:a16="http://schemas.microsoft.com/office/drawing/2014/main" id="{4078F415-FFF7-8E04-2F79-838B0014302F}"/>
                </a:ext>
              </a:extLst>
            </p:cNvPr>
            <p:cNvSpPr>
              <a:spLocks/>
            </p:cNvSpPr>
            <p:nvPr/>
          </p:nvSpPr>
          <p:spPr bwMode="auto">
            <a:xfrm>
              <a:off x="8796" y="8906"/>
              <a:ext cx="1139" cy="466"/>
            </a:xfrm>
            <a:custGeom>
              <a:avLst/>
              <a:gdLst>
                <a:gd name="T0" fmla="*/ 0 w 1139"/>
                <a:gd name="T1" fmla="*/ 6 h 466"/>
                <a:gd name="T2" fmla="*/ 211 w 1139"/>
                <a:gd name="T3" fmla="*/ 376 h 466"/>
                <a:gd name="T4" fmla="*/ 281 w 1139"/>
                <a:gd name="T5" fmla="*/ 466 h 466"/>
                <a:gd name="T6" fmla="*/ 1139 w 1139"/>
                <a:gd name="T7" fmla="*/ 306 h 466"/>
                <a:gd name="T8" fmla="*/ 1109 w 1139"/>
                <a:gd name="T9" fmla="*/ 278 h 466"/>
                <a:gd name="T10" fmla="*/ 867 w 1139"/>
                <a:gd name="T11" fmla="*/ 134 h 466"/>
                <a:gd name="T12" fmla="*/ 765 w 1139"/>
                <a:gd name="T13" fmla="*/ 75 h 466"/>
                <a:gd name="T14" fmla="*/ 655 w 1139"/>
                <a:gd name="T15" fmla="*/ 50 h 466"/>
                <a:gd name="T16" fmla="*/ 540 w 1139"/>
                <a:gd name="T17" fmla="*/ 12 h 466"/>
                <a:gd name="T18" fmla="*/ 198 w 1139"/>
                <a:gd name="T19" fmla="*/ 0 h 466"/>
                <a:gd name="T20" fmla="*/ 0 w 1139"/>
                <a:gd name="T21" fmla="*/ 6 h 46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39" h="466">
                  <a:moveTo>
                    <a:pt x="0" y="6"/>
                  </a:moveTo>
                  <a:lnTo>
                    <a:pt x="211" y="376"/>
                  </a:lnTo>
                  <a:lnTo>
                    <a:pt x="281" y="466"/>
                  </a:lnTo>
                  <a:lnTo>
                    <a:pt x="1139" y="306"/>
                  </a:lnTo>
                  <a:lnTo>
                    <a:pt x="1109" y="278"/>
                  </a:lnTo>
                  <a:lnTo>
                    <a:pt x="867" y="134"/>
                  </a:lnTo>
                  <a:lnTo>
                    <a:pt x="765" y="75"/>
                  </a:lnTo>
                  <a:lnTo>
                    <a:pt x="655" y="50"/>
                  </a:lnTo>
                  <a:lnTo>
                    <a:pt x="540" y="12"/>
                  </a:lnTo>
                  <a:lnTo>
                    <a:pt x="198" y="0"/>
                  </a:lnTo>
                  <a:lnTo>
                    <a:pt x="0" y="6"/>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0" name="Freeform 38">
              <a:extLst>
                <a:ext uri="{FF2B5EF4-FFF2-40B4-BE49-F238E27FC236}">
                  <a16:creationId xmlns:a16="http://schemas.microsoft.com/office/drawing/2014/main" id="{815C6B87-6212-5815-CFDE-58B2EFBD8F79}"/>
                </a:ext>
              </a:extLst>
            </p:cNvPr>
            <p:cNvSpPr>
              <a:spLocks/>
            </p:cNvSpPr>
            <p:nvPr/>
          </p:nvSpPr>
          <p:spPr bwMode="auto">
            <a:xfrm>
              <a:off x="9082" y="9212"/>
              <a:ext cx="887" cy="210"/>
            </a:xfrm>
            <a:custGeom>
              <a:avLst/>
              <a:gdLst>
                <a:gd name="T0" fmla="*/ 0 w 418"/>
                <a:gd name="T1" fmla="*/ 78 h 102"/>
                <a:gd name="T2" fmla="*/ 16 w 418"/>
                <a:gd name="T3" fmla="*/ 102 h 102"/>
                <a:gd name="T4" fmla="*/ 418 w 418"/>
                <a:gd name="T5" fmla="*/ 22 h 102"/>
                <a:gd name="T6" fmla="*/ 405 w 418"/>
                <a:gd name="T7" fmla="*/ 0 h 102"/>
                <a:gd name="T8" fmla="*/ 0 w 418"/>
                <a:gd name="T9" fmla="*/ 78 h 102"/>
              </a:gdLst>
              <a:ahLst/>
              <a:cxnLst>
                <a:cxn ang="0">
                  <a:pos x="T0" y="T1"/>
                </a:cxn>
                <a:cxn ang="0">
                  <a:pos x="T2" y="T3"/>
                </a:cxn>
                <a:cxn ang="0">
                  <a:pos x="T4" y="T5"/>
                </a:cxn>
                <a:cxn ang="0">
                  <a:pos x="T6" y="T7"/>
                </a:cxn>
                <a:cxn ang="0">
                  <a:pos x="T8" y="T9"/>
                </a:cxn>
              </a:cxnLst>
              <a:rect l="0" t="0" r="r" b="b"/>
              <a:pathLst>
                <a:path w="418" h="102">
                  <a:moveTo>
                    <a:pt x="0" y="78"/>
                  </a:moveTo>
                  <a:lnTo>
                    <a:pt x="16" y="102"/>
                  </a:lnTo>
                  <a:lnTo>
                    <a:pt x="418" y="22"/>
                  </a:lnTo>
                  <a:lnTo>
                    <a:pt x="405" y="0"/>
                  </a:lnTo>
                  <a:lnTo>
                    <a:pt x="0" y="78"/>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1" name="Freeform 39">
              <a:extLst>
                <a:ext uri="{FF2B5EF4-FFF2-40B4-BE49-F238E27FC236}">
                  <a16:creationId xmlns:a16="http://schemas.microsoft.com/office/drawing/2014/main" id="{254BDB4C-EDFC-B5EE-AB4D-562BF9298621}"/>
                </a:ext>
              </a:extLst>
            </p:cNvPr>
            <p:cNvSpPr>
              <a:spLocks/>
            </p:cNvSpPr>
            <p:nvPr/>
          </p:nvSpPr>
          <p:spPr bwMode="auto">
            <a:xfrm>
              <a:off x="9874" y="8777"/>
              <a:ext cx="3771" cy="1570"/>
            </a:xfrm>
            <a:custGeom>
              <a:avLst/>
              <a:gdLst>
                <a:gd name="T0" fmla="*/ 0 w 3771"/>
                <a:gd name="T1" fmla="*/ 344 h 1570"/>
                <a:gd name="T2" fmla="*/ 2139 w 3771"/>
                <a:gd name="T3" fmla="*/ 383 h 1570"/>
                <a:gd name="T4" fmla="*/ 2371 w 3771"/>
                <a:gd name="T5" fmla="*/ 216 h 1570"/>
                <a:gd name="T6" fmla="*/ 2715 w 3771"/>
                <a:gd name="T7" fmla="*/ 0 h 1570"/>
                <a:gd name="T8" fmla="*/ 3139 w 3771"/>
                <a:gd name="T9" fmla="*/ 40 h 1570"/>
                <a:gd name="T10" fmla="*/ 3771 w 3771"/>
                <a:gd name="T11" fmla="*/ 684 h 1570"/>
                <a:gd name="T12" fmla="*/ 3590 w 3771"/>
                <a:gd name="T13" fmla="*/ 525 h 1570"/>
                <a:gd name="T14" fmla="*/ 3409 w 3771"/>
                <a:gd name="T15" fmla="*/ 536 h 1570"/>
                <a:gd name="T16" fmla="*/ 3250 w 3771"/>
                <a:gd name="T17" fmla="*/ 568 h 1570"/>
                <a:gd name="T18" fmla="*/ 3106 w 3771"/>
                <a:gd name="T19" fmla="*/ 667 h 1570"/>
                <a:gd name="T20" fmla="*/ 2962 w 3771"/>
                <a:gd name="T21" fmla="*/ 487 h 1570"/>
                <a:gd name="T22" fmla="*/ 2790 w 3771"/>
                <a:gd name="T23" fmla="*/ 631 h 1570"/>
                <a:gd name="T24" fmla="*/ 2462 w 3771"/>
                <a:gd name="T25" fmla="*/ 855 h 1570"/>
                <a:gd name="T26" fmla="*/ 2330 w 3771"/>
                <a:gd name="T27" fmla="*/ 645 h 1570"/>
                <a:gd name="T28" fmla="*/ 2096 w 3771"/>
                <a:gd name="T29" fmla="*/ 825 h 1570"/>
                <a:gd name="T30" fmla="*/ 1760 w 3771"/>
                <a:gd name="T31" fmla="*/ 1119 h 1570"/>
                <a:gd name="T32" fmla="*/ 1466 w 3771"/>
                <a:gd name="T33" fmla="*/ 1383 h 1570"/>
                <a:gd name="T34" fmla="*/ 1382 w 3771"/>
                <a:gd name="T35" fmla="*/ 1431 h 1570"/>
                <a:gd name="T36" fmla="*/ 1366 w 3771"/>
                <a:gd name="T37" fmla="*/ 1503 h 1570"/>
                <a:gd name="T38" fmla="*/ 1264 w 3771"/>
                <a:gd name="T39" fmla="*/ 1570 h 1570"/>
                <a:gd name="T40" fmla="*/ 1096 w 3771"/>
                <a:gd name="T41" fmla="*/ 1567 h 1570"/>
                <a:gd name="T42" fmla="*/ 808 w 3771"/>
                <a:gd name="T43" fmla="*/ 1558 h 1570"/>
                <a:gd name="T44" fmla="*/ 612 w 3771"/>
                <a:gd name="T45" fmla="*/ 1367 h 1570"/>
                <a:gd name="T46" fmla="*/ 533 w 3771"/>
                <a:gd name="T47" fmla="*/ 1266 h 1570"/>
                <a:gd name="T48" fmla="*/ 288 w 3771"/>
                <a:gd name="T49" fmla="*/ 846 h 1570"/>
                <a:gd name="T50" fmla="*/ 159 w 3771"/>
                <a:gd name="T51" fmla="*/ 595 h 1570"/>
                <a:gd name="T52" fmla="*/ 89 w 3771"/>
                <a:gd name="T53" fmla="*/ 481 h 1570"/>
                <a:gd name="T54" fmla="*/ 0 w 3771"/>
                <a:gd name="T55" fmla="*/ 344 h 157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Lst>
              <a:rect l="0" t="0" r="r" b="b"/>
              <a:pathLst>
                <a:path w="3771" h="1570">
                  <a:moveTo>
                    <a:pt x="0" y="344"/>
                  </a:moveTo>
                  <a:lnTo>
                    <a:pt x="2139" y="383"/>
                  </a:lnTo>
                  <a:lnTo>
                    <a:pt x="2371" y="216"/>
                  </a:lnTo>
                  <a:lnTo>
                    <a:pt x="2715" y="0"/>
                  </a:lnTo>
                  <a:lnTo>
                    <a:pt x="3139" y="40"/>
                  </a:lnTo>
                  <a:lnTo>
                    <a:pt x="3771" y="684"/>
                  </a:lnTo>
                  <a:lnTo>
                    <a:pt x="3590" y="525"/>
                  </a:lnTo>
                  <a:lnTo>
                    <a:pt x="3409" y="536"/>
                  </a:lnTo>
                  <a:lnTo>
                    <a:pt x="3250" y="568"/>
                  </a:lnTo>
                  <a:lnTo>
                    <a:pt x="3106" y="667"/>
                  </a:lnTo>
                  <a:lnTo>
                    <a:pt x="2962" y="487"/>
                  </a:lnTo>
                  <a:lnTo>
                    <a:pt x="2790" y="631"/>
                  </a:lnTo>
                  <a:lnTo>
                    <a:pt x="2462" y="855"/>
                  </a:lnTo>
                  <a:lnTo>
                    <a:pt x="2330" y="645"/>
                  </a:lnTo>
                  <a:lnTo>
                    <a:pt x="2096" y="825"/>
                  </a:lnTo>
                  <a:lnTo>
                    <a:pt x="1760" y="1119"/>
                  </a:lnTo>
                  <a:lnTo>
                    <a:pt x="1466" y="1383"/>
                  </a:lnTo>
                  <a:lnTo>
                    <a:pt x="1382" y="1431"/>
                  </a:lnTo>
                  <a:lnTo>
                    <a:pt x="1366" y="1503"/>
                  </a:lnTo>
                  <a:lnTo>
                    <a:pt x="1264" y="1570"/>
                  </a:lnTo>
                  <a:lnTo>
                    <a:pt x="1096" y="1567"/>
                  </a:lnTo>
                  <a:lnTo>
                    <a:pt x="808" y="1558"/>
                  </a:lnTo>
                  <a:lnTo>
                    <a:pt x="612" y="1367"/>
                  </a:lnTo>
                  <a:lnTo>
                    <a:pt x="533" y="1266"/>
                  </a:lnTo>
                  <a:lnTo>
                    <a:pt x="288" y="846"/>
                  </a:lnTo>
                  <a:lnTo>
                    <a:pt x="159" y="595"/>
                  </a:lnTo>
                  <a:lnTo>
                    <a:pt x="89" y="481"/>
                  </a:lnTo>
                  <a:lnTo>
                    <a:pt x="0" y="344"/>
                  </a:lnTo>
                  <a:close/>
                </a:path>
              </a:pathLst>
            </a:custGeom>
            <a:solidFill>
              <a:srgbClr val="A7E200"/>
            </a:solidFill>
            <a:ln>
              <a:noFill/>
            </a:ln>
            <a:effectLst/>
            <a:extLst>
              <a:ext uri="{91240B29-F687-4F45-9708-019B960494DF}">
                <a14:hiddenLine xmlns:a14="http://schemas.microsoft.com/office/drawing/2010/main" w="9525" cap="flat">
                  <a:solidFill>
                    <a:schemeClr val="tx1"/>
                  </a:solidFill>
                  <a:prstDash val="solid"/>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2" name="Freeform 40">
              <a:extLst>
                <a:ext uri="{FF2B5EF4-FFF2-40B4-BE49-F238E27FC236}">
                  <a16:creationId xmlns:a16="http://schemas.microsoft.com/office/drawing/2014/main" id="{47F37411-A045-EDE0-5E99-C2D5F9A86179}"/>
                </a:ext>
              </a:extLst>
            </p:cNvPr>
            <p:cNvSpPr>
              <a:spLocks/>
            </p:cNvSpPr>
            <p:nvPr/>
          </p:nvSpPr>
          <p:spPr bwMode="auto">
            <a:xfrm>
              <a:off x="1784" y="8814"/>
              <a:ext cx="3862" cy="1078"/>
            </a:xfrm>
            <a:custGeom>
              <a:avLst/>
              <a:gdLst>
                <a:gd name="T0" fmla="*/ 0 w 3862"/>
                <a:gd name="T1" fmla="*/ 0 h 1078"/>
                <a:gd name="T2" fmla="*/ 3 w 3862"/>
                <a:gd name="T3" fmla="*/ 1071 h 1078"/>
                <a:gd name="T4" fmla="*/ 3862 w 3862"/>
                <a:gd name="T5" fmla="*/ 1078 h 1078"/>
                <a:gd name="T6" fmla="*/ 3759 w 3862"/>
                <a:gd name="T7" fmla="*/ 1025 h 1078"/>
                <a:gd name="T8" fmla="*/ 2465 w 3862"/>
                <a:gd name="T9" fmla="*/ 994 h 1078"/>
                <a:gd name="T10" fmla="*/ 2228 w 3862"/>
                <a:gd name="T11" fmla="*/ 956 h 1078"/>
                <a:gd name="T12" fmla="*/ 1952 w 3862"/>
                <a:gd name="T13" fmla="*/ 842 h 1078"/>
                <a:gd name="T14" fmla="*/ 1769 w 3862"/>
                <a:gd name="T15" fmla="*/ 713 h 1078"/>
                <a:gd name="T16" fmla="*/ 1718 w 3862"/>
                <a:gd name="T17" fmla="*/ 583 h 1078"/>
                <a:gd name="T18" fmla="*/ 1495 w 3862"/>
                <a:gd name="T19" fmla="*/ 17 h 1078"/>
                <a:gd name="T20" fmla="*/ 0 w 3862"/>
                <a:gd name="T21" fmla="*/ 0 h 107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3862" h="1078">
                  <a:moveTo>
                    <a:pt x="0" y="0"/>
                  </a:moveTo>
                  <a:lnTo>
                    <a:pt x="3" y="1071"/>
                  </a:lnTo>
                  <a:lnTo>
                    <a:pt x="3862" y="1078"/>
                  </a:lnTo>
                  <a:lnTo>
                    <a:pt x="3759" y="1025"/>
                  </a:lnTo>
                  <a:lnTo>
                    <a:pt x="2465" y="994"/>
                  </a:lnTo>
                  <a:lnTo>
                    <a:pt x="2228" y="956"/>
                  </a:lnTo>
                  <a:lnTo>
                    <a:pt x="1952" y="842"/>
                  </a:lnTo>
                  <a:lnTo>
                    <a:pt x="1769" y="713"/>
                  </a:lnTo>
                  <a:lnTo>
                    <a:pt x="1718" y="583"/>
                  </a:lnTo>
                  <a:lnTo>
                    <a:pt x="1495" y="17"/>
                  </a:lnTo>
                  <a:lnTo>
                    <a:pt x="0" y="0"/>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3" name="Freeform 41">
              <a:extLst>
                <a:ext uri="{FF2B5EF4-FFF2-40B4-BE49-F238E27FC236}">
                  <a16:creationId xmlns:a16="http://schemas.microsoft.com/office/drawing/2014/main" id="{7BFCBF79-B1F6-35E7-10CB-0DE93470068A}"/>
                </a:ext>
              </a:extLst>
            </p:cNvPr>
            <p:cNvSpPr>
              <a:spLocks/>
            </p:cNvSpPr>
            <p:nvPr/>
          </p:nvSpPr>
          <p:spPr bwMode="auto">
            <a:xfrm>
              <a:off x="3311" y="8837"/>
              <a:ext cx="3101" cy="994"/>
            </a:xfrm>
            <a:custGeom>
              <a:avLst/>
              <a:gdLst>
                <a:gd name="T0" fmla="*/ 0 w 3142"/>
                <a:gd name="T1" fmla="*/ 73 h 1044"/>
                <a:gd name="T2" fmla="*/ 1431 w 3142"/>
                <a:gd name="T3" fmla="*/ 0 h 1044"/>
                <a:gd name="T4" fmla="*/ 1541 w 3142"/>
                <a:gd name="T5" fmla="*/ 416 h 1044"/>
                <a:gd name="T6" fmla="*/ 1654 w 3142"/>
                <a:gd name="T7" fmla="*/ 694 h 1044"/>
                <a:gd name="T8" fmla="*/ 1744 w 3142"/>
                <a:gd name="T9" fmla="*/ 826 h 1044"/>
                <a:gd name="T10" fmla="*/ 1906 w 3142"/>
                <a:gd name="T11" fmla="*/ 928 h 1044"/>
                <a:gd name="T12" fmla="*/ 2110 w 3142"/>
                <a:gd name="T13" fmla="*/ 1000 h 1044"/>
                <a:gd name="T14" fmla="*/ 2182 w 3142"/>
                <a:gd name="T15" fmla="*/ 1044 h 1044"/>
                <a:gd name="T16" fmla="*/ 3142 w 3142"/>
                <a:gd name="T17" fmla="*/ 1036 h 1044"/>
                <a:gd name="T18" fmla="*/ 2198 w 3142"/>
                <a:gd name="T19" fmla="*/ 1044 h 1044"/>
                <a:gd name="T20" fmla="*/ 1598 w 3142"/>
                <a:gd name="T21" fmla="*/ 1036 h 1044"/>
                <a:gd name="T22" fmla="*/ 1014 w 3142"/>
                <a:gd name="T23" fmla="*/ 1020 h 1044"/>
                <a:gd name="T24" fmla="*/ 774 w 3142"/>
                <a:gd name="T25" fmla="*/ 1004 h 1044"/>
                <a:gd name="T26" fmla="*/ 542 w 3142"/>
                <a:gd name="T27" fmla="*/ 924 h 1044"/>
                <a:gd name="T28" fmla="*/ 350 w 3142"/>
                <a:gd name="T29" fmla="*/ 820 h 1044"/>
                <a:gd name="T30" fmla="*/ 230 w 3142"/>
                <a:gd name="T31" fmla="*/ 691 h 1044"/>
                <a:gd name="T32" fmla="*/ 90 w 3142"/>
                <a:gd name="T33" fmla="*/ 310 h 1044"/>
                <a:gd name="T34" fmla="*/ 0 w 3142"/>
                <a:gd name="T35" fmla="*/ 73 h 104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Lst>
              <a:rect l="0" t="0" r="r" b="b"/>
              <a:pathLst>
                <a:path w="3142" h="1044">
                  <a:moveTo>
                    <a:pt x="0" y="73"/>
                  </a:moveTo>
                  <a:lnTo>
                    <a:pt x="1431" y="0"/>
                  </a:lnTo>
                  <a:lnTo>
                    <a:pt x="1541" y="416"/>
                  </a:lnTo>
                  <a:lnTo>
                    <a:pt x="1654" y="694"/>
                  </a:lnTo>
                  <a:lnTo>
                    <a:pt x="1744" y="826"/>
                  </a:lnTo>
                  <a:lnTo>
                    <a:pt x="1906" y="928"/>
                  </a:lnTo>
                  <a:lnTo>
                    <a:pt x="2110" y="1000"/>
                  </a:lnTo>
                  <a:lnTo>
                    <a:pt x="2182" y="1044"/>
                  </a:lnTo>
                  <a:lnTo>
                    <a:pt x="3142" y="1036"/>
                  </a:lnTo>
                  <a:lnTo>
                    <a:pt x="2198" y="1044"/>
                  </a:lnTo>
                  <a:lnTo>
                    <a:pt x="1598" y="1036"/>
                  </a:lnTo>
                  <a:lnTo>
                    <a:pt x="1014" y="1020"/>
                  </a:lnTo>
                  <a:lnTo>
                    <a:pt x="774" y="1004"/>
                  </a:lnTo>
                  <a:lnTo>
                    <a:pt x="542" y="924"/>
                  </a:lnTo>
                  <a:lnTo>
                    <a:pt x="350" y="820"/>
                  </a:lnTo>
                  <a:lnTo>
                    <a:pt x="230" y="691"/>
                  </a:lnTo>
                  <a:lnTo>
                    <a:pt x="90" y="310"/>
                  </a:lnTo>
                  <a:lnTo>
                    <a:pt x="0" y="73"/>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4" name="Freeform 42">
              <a:extLst>
                <a:ext uri="{FF2B5EF4-FFF2-40B4-BE49-F238E27FC236}">
                  <a16:creationId xmlns:a16="http://schemas.microsoft.com/office/drawing/2014/main" id="{1F35CA04-570F-BEF7-4981-9212810D9E6D}"/>
                </a:ext>
              </a:extLst>
            </p:cNvPr>
            <p:cNvSpPr>
              <a:spLocks/>
            </p:cNvSpPr>
            <p:nvPr/>
          </p:nvSpPr>
          <p:spPr bwMode="auto">
            <a:xfrm>
              <a:off x="4762" y="8893"/>
              <a:ext cx="1767" cy="1005"/>
            </a:xfrm>
            <a:custGeom>
              <a:avLst/>
              <a:gdLst>
                <a:gd name="T0" fmla="*/ 0 w 1791"/>
                <a:gd name="T1" fmla="*/ 93 h 1055"/>
                <a:gd name="T2" fmla="*/ 1100 w 1791"/>
                <a:gd name="T3" fmla="*/ 0 h 1055"/>
                <a:gd name="T4" fmla="*/ 1255 w 1791"/>
                <a:gd name="T5" fmla="*/ 536 h 1055"/>
                <a:gd name="T6" fmla="*/ 1305 w 1791"/>
                <a:gd name="T7" fmla="*/ 678 h 1055"/>
                <a:gd name="T8" fmla="*/ 1343 w 1791"/>
                <a:gd name="T9" fmla="*/ 743 h 1055"/>
                <a:gd name="T10" fmla="*/ 1414 w 1791"/>
                <a:gd name="T11" fmla="*/ 820 h 1055"/>
                <a:gd name="T12" fmla="*/ 1520 w 1791"/>
                <a:gd name="T13" fmla="*/ 891 h 1055"/>
                <a:gd name="T14" fmla="*/ 1675 w 1791"/>
                <a:gd name="T15" fmla="*/ 971 h 1055"/>
                <a:gd name="T16" fmla="*/ 1791 w 1791"/>
                <a:gd name="T17" fmla="*/ 1016 h 1055"/>
                <a:gd name="T18" fmla="*/ 1229 w 1791"/>
                <a:gd name="T19" fmla="*/ 1040 h 1055"/>
                <a:gd name="T20" fmla="*/ 910 w 1791"/>
                <a:gd name="T21" fmla="*/ 1055 h 1055"/>
                <a:gd name="T22" fmla="*/ 766 w 1791"/>
                <a:gd name="T23" fmla="*/ 983 h 1055"/>
                <a:gd name="T24" fmla="*/ 706 w 1791"/>
                <a:gd name="T25" fmla="*/ 965 h 1055"/>
                <a:gd name="T26" fmla="*/ 628 w 1791"/>
                <a:gd name="T27" fmla="*/ 935 h 1055"/>
                <a:gd name="T28" fmla="*/ 520 w 1791"/>
                <a:gd name="T29" fmla="*/ 887 h 1055"/>
                <a:gd name="T30" fmla="*/ 376 w 1791"/>
                <a:gd name="T31" fmla="*/ 839 h 1055"/>
                <a:gd name="T32" fmla="*/ 262 w 1791"/>
                <a:gd name="T33" fmla="*/ 755 h 1055"/>
                <a:gd name="T34" fmla="*/ 172 w 1791"/>
                <a:gd name="T35" fmla="*/ 635 h 1055"/>
                <a:gd name="T36" fmla="*/ 0 w 1791"/>
                <a:gd name="T37" fmla="*/ 93 h 105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791" h="1055">
                  <a:moveTo>
                    <a:pt x="0" y="93"/>
                  </a:moveTo>
                  <a:lnTo>
                    <a:pt x="1100" y="0"/>
                  </a:lnTo>
                  <a:lnTo>
                    <a:pt x="1255" y="536"/>
                  </a:lnTo>
                  <a:lnTo>
                    <a:pt x="1305" y="678"/>
                  </a:lnTo>
                  <a:lnTo>
                    <a:pt x="1343" y="743"/>
                  </a:lnTo>
                  <a:lnTo>
                    <a:pt x="1414" y="820"/>
                  </a:lnTo>
                  <a:lnTo>
                    <a:pt x="1520" y="891"/>
                  </a:lnTo>
                  <a:lnTo>
                    <a:pt x="1675" y="971"/>
                  </a:lnTo>
                  <a:lnTo>
                    <a:pt x="1791" y="1016"/>
                  </a:lnTo>
                  <a:lnTo>
                    <a:pt x="1229" y="1040"/>
                  </a:lnTo>
                  <a:lnTo>
                    <a:pt x="910" y="1055"/>
                  </a:lnTo>
                  <a:lnTo>
                    <a:pt x="766" y="983"/>
                  </a:lnTo>
                  <a:lnTo>
                    <a:pt x="706" y="965"/>
                  </a:lnTo>
                  <a:lnTo>
                    <a:pt x="628" y="935"/>
                  </a:lnTo>
                  <a:lnTo>
                    <a:pt x="520" y="887"/>
                  </a:lnTo>
                  <a:lnTo>
                    <a:pt x="376" y="839"/>
                  </a:lnTo>
                  <a:lnTo>
                    <a:pt x="262" y="755"/>
                  </a:lnTo>
                  <a:lnTo>
                    <a:pt x="172" y="635"/>
                  </a:lnTo>
                  <a:lnTo>
                    <a:pt x="0" y="93"/>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5" name="Freeform 43">
              <a:extLst>
                <a:ext uri="{FF2B5EF4-FFF2-40B4-BE49-F238E27FC236}">
                  <a16:creationId xmlns:a16="http://schemas.microsoft.com/office/drawing/2014/main" id="{CB715792-22AB-ADF4-A030-DD405D765863}"/>
                </a:ext>
              </a:extLst>
            </p:cNvPr>
            <p:cNvSpPr>
              <a:spLocks/>
            </p:cNvSpPr>
            <p:nvPr/>
          </p:nvSpPr>
          <p:spPr bwMode="auto">
            <a:xfrm>
              <a:off x="5908" y="8996"/>
              <a:ext cx="2392" cy="862"/>
            </a:xfrm>
            <a:custGeom>
              <a:avLst/>
              <a:gdLst>
                <a:gd name="T0" fmla="*/ 0 w 2392"/>
                <a:gd name="T1" fmla="*/ 124 h 862"/>
                <a:gd name="T2" fmla="*/ 1862 w 2392"/>
                <a:gd name="T3" fmla="*/ 0 h 862"/>
                <a:gd name="T4" fmla="*/ 1937 w 2392"/>
                <a:gd name="T5" fmla="*/ 163 h 862"/>
                <a:gd name="T6" fmla="*/ 2054 w 2392"/>
                <a:gd name="T7" fmla="*/ 358 h 862"/>
                <a:gd name="T8" fmla="*/ 2214 w 2392"/>
                <a:gd name="T9" fmla="*/ 621 h 862"/>
                <a:gd name="T10" fmla="*/ 2341 w 2392"/>
                <a:gd name="T11" fmla="*/ 764 h 862"/>
                <a:gd name="T12" fmla="*/ 2392 w 2392"/>
                <a:gd name="T13" fmla="*/ 838 h 862"/>
                <a:gd name="T14" fmla="*/ 2118 w 2392"/>
                <a:gd name="T15" fmla="*/ 837 h 862"/>
                <a:gd name="T16" fmla="*/ 1529 w 2392"/>
                <a:gd name="T17" fmla="*/ 819 h 862"/>
                <a:gd name="T18" fmla="*/ 968 w 2392"/>
                <a:gd name="T19" fmla="*/ 846 h 862"/>
                <a:gd name="T20" fmla="*/ 618 w 2392"/>
                <a:gd name="T21" fmla="*/ 862 h 862"/>
                <a:gd name="T22" fmla="*/ 474 w 2392"/>
                <a:gd name="T23" fmla="*/ 809 h 862"/>
                <a:gd name="T24" fmla="*/ 314 w 2392"/>
                <a:gd name="T25" fmla="*/ 721 h 862"/>
                <a:gd name="T26" fmla="*/ 212 w 2392"/>
                <a:gd name="T27" fmla="*/ 647 h 862"/>
                <a:gd name="T28" fmla="*/ 140 w 2392"/>
                <a:gd name="T29" fmla="*/ 544 h 862"/>
                <a:gd name="T30" fmla="*/ 66 w 2392"/>
                <a:gd name="T31" fmla="*/ 323 h 862"/>
                <a:gd name="T32" fmla="*/ 0 w 2392"/>
                <a:gd name="T33" fmla="*/ 124 h 86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Lst>
              <a:rect l="0" t="0" r="r" b="b"/>
              <a:pathLst>
                <a:path w="2392" h="862">
                  <a:moveTo>
                    <a:pt x="0" y="124"/>
                  </a:moveTo>
                  <a:lnTo>
                    <a:pt x="1862" y="0"/>
                  </a:lnTo>
                  <a:lnTo>
                    <a:pt x="1937" y="163"/>
                  </a:lnTo>
                  <a:lnTo>
                    <a:pt x="2054" y="358"/>
                  </a:lnTo>
                  <a:lnTo>
                    <a:pt x="2214" y="621"/>
                  </a:lnTo>
                  <a:lnTo>
                    <a:pt x="2341" y="764"/>
                  </a:lnTo>
                  <a:lnTo>
                    <a:pt x="2392" y="838"/>
                  </a:lnTo>
                  <a:lnTo>
                    <a:pt x="2118" y="837"/>
                  </a:lnTo>
                  <a:lnTo>
                    <a:pt x="1529" y="819"/>
                  </a:lnTo>
                  <a:lnTo>
                    <a:pt x="968" y="846"/>
                  </a:lnTo>
                  <a:lnTo>
                    <a:pt x="618" y="862"/>
                  </a:lnTo>
                  <a:lnTo>
                    <a:pt x="474" y="809"/>
                  </a:lnTo>
                  <a:lnTo>
                    <a:pt x="314" y="721"/>
                  </a:lnTo>
                  <a:lnTo>
                    <a:pt x="212" y="647"/>
                  </a:lnTo>
                  <a:lnTo>
                    <a:pt x="140" y="544"/>
                  </a:lnTo>
                  <a:lnTo>
                    <a:pt x="66" y="323"/>
                  </a:lnTo>
                  <a:lnTo>
                    <a:pt x="0" y="124"/>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6" name="Freeform 44">
              <a:extLst>
                <a:ext uri="{FF2B5EF4-FFF2-40B4-BE49-F238E27FC236}">
                  <a16:creationId xmlns:a16="http://schemas.microsoft.com/office/drawing/2014/main" id="{5B568478-CC49-E57B-7D92-B279A6B2700A}"/>
                </a:ext>
              </a:extLst>
            </p:cNvPr>
            <p:cNvSpPr>
              <a:spLocks/>
            </p:cNvSpPr>
            <p:nvPr/>
          </p:nvSpPr>
          <p:spPr bwMode="auto">
            <a:xfrm>
              <a:off x="7876" y="9048"/>
              <a:ext cx="2538" cy="1217"/>
            </a:xfrm>
            <a:custGeom>
              <a:avLst/>
              <a:gdLst>
                <a:gd name="T0" fmla="*/ 0 w 2538"/>
                <a:gd name="T1" fmla="*/ 172 h 1217"/>
                <a:gd name="T2" fmla="*/ 988 w 2538"/>
                <a:gd name="T3" fmla="*/ 0 h 1217"/>
                <a:gd name="T4" fmla="*/ 1123 w 2538"/>
                <a:gd name="T5" fmla="*/ 226 h 1217"/>
                <a:gd name="T6" fmla="*/ 1203 w 2538"/>
                <a:gd name="T7" fmla="*/ 329 h 1217"/>
                <a:gd name="T8" fmla="*/ 1231 w 2538"/>
                <a:gd name="T9" fmla="*/ 374 h 1217"/>
                <a:gd name="T10" fmla="*/ 2085 w 2538"/>
                <a:gd name="T11" fmla="*/ 204 h 1217"/>
                <a:gd name="T12" fmla="*/ 2301 w 2538"/>
                <a:gd name="T13" fmla="*/ 603 h 1217"/>
                <a:gd name="T14" fmla="*/ 2419 w 2538"/>
                <a:gd name="T15" fmla="*/ 799 h 1217"/>
                <a:gd name="T16" fmla="*/ 2538 w 2538"/>
                <a:gd name="T17" fmla="*/ 1004 h 1217"/>
                <a:gd name="T18" fmla="*/ 1974 w 2538"/>
                <a:gd name="T19" fmla="*/ 1217 h 1217"/>
                <a:gd name="T20" fmla="*/ 1872 w 2538"/>
                <a:gd name="T21" fmla="*/ 1149 h 1217"/>
                <a:gd name="T22" fmla="*/ 1771 w 2538"/>
                <a:gd name="T23" fmla="*/ 1061 h 1217"/>
                <a:gd name="T24" fmla="*/ 1748 w 2538"/>
                <a:gd name="T25" fmla="*/ 1035 h 1217"/>
                <a:gd name="T26" fmla="*/ 1718 w 2538"/>
                <a:gd name="T27" fmla="*/ 991 h 1217"/>
                <a:gd name="T28" fmla="*/ 1620 w 2538"/>
                <a:gd name="T29" fmla="*/ 861 h 1217"/>
                <a:gd name="T30" fmla="*/ 696 w 2538"/>
                <a:gd name="T31" fmla="*/ 1035 h 1217"/>
                <a:gd name="T32" fmla="*/ 578 w 2538"/>
                <a:gd name="T33" fmla="*/ 926 h 1217"/>
                <a:gd name="T34" fmla="*/ 451 w 2538"/>
                <a:gd name="T35" fmla="*/ 812 h 1217"/>
                <a:gd name="T36" fmla="*/ 332 w 2538"/>
                <a:gd name="T37" fmla="*/ 672 h 1217"/>
                <a:gd name="T38" fmla="*/ 258 w 2538"/>
                <a:gd name="T39" fmla="*/ 578 h 1217"/>
                <a:gd name="T40" fmla="*/ 205 w 2538"/>
                <a:gd name="T41" fmla="*/ 500 h 1217"/>
                <a:gd name="T42" fmla="*/ 134 w 2538"/>
                <a:gd name="T43" fmla="*/ 395 h 1217"/>
                <a:gd name="T44" fmla="*/ 66 w 2538"/>
                <a:gd name="T45" fmla="*/ 277 h 1217"/>
                <a:gd name="T46" fmla="*/ 0 w 2538"/>
                <a:gd name="T47" fmla="*/ 172 h 121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Lst>
              <a:rect l="0" t="0" r="r" b="b"/>
              <a:pathLst>
                <a:path w="2538" h="1217">
                  <a:moveTo>
                    <a:pt x="0" y="172"/>
                  </a:moveTo>
                  <a:lnTo>
                    <a:pt x="988" y="0"/>
                  </a:lnTo>
                  <a:lnTo>
                    <a:pt x="1123" y="226"/>
                  </a:lnTo>
                  <a:lnTo>
                    <a:pt x="1203" y="329"/>
                  </a:lnTo>
                  <a:lnTo>
                    <a:pt x="1231" y="374"/>
                  </a:lnTo>
                  <a:lnTo>
                    <a:pt x="2085" y="204"/>
                  </a:lnTo>
                  <a:lnTo>
                    <a:pt x="2301" y="603"/>
                  </a:lnTo>
                  <a:lnTo>
                    <a:pt x="2419" y="799"/>
                  </a:lnTo>
                  <a:lnTo>
                    <a:pt x="2538" y="1004"/>
                  </a:lnTo>
                  <a:lnTo>
                    <a:pt x="1974" y="1217"/>
                  </a:lnTo>
                  <a:lnTo>
                    <a:pt x="1872" y="1149"/>
                  </a:lnTo>
                  <a:lnTo>
                    <a:pt x="1771" y="1061"/>
                  </a:lnTo>
                  <a:lnTo>
                    <a:pt x="1748" y="1035"/>
                  </a:lnTo>
                  <a:lnTo>
                    <a:pt x="1718" y="991"/>
                  </a:lnTo>
                  <a:lnTo>
                    <a:pt x="1620" y="861"/>
                  </a:lnTo>
                  <a:lnTo>
                    <a:pt x="696" y="1035"/>
                  </a:lnTo>
                  <a:lnTo>
                    <a:pt x="578" y="926"/>
                  </a:lnTo>
                  <a:lnTo>
                    <a:pt x="451" y="812"/>
                  </a:lnTo>
                  <a:lnTo>
                    <a:pt x="332" y="672"/>
                  </a:lnTo>
                  <a:lnTo>
                    <a:pt x="258" y="578"/>
                  </a:lnTo>
                  <a:lnTo>
                    <a:pt x="205" y="500"/>
                  </a:lnTo>
                  <a:lnTo>
                    <a:pt x="134" y="395"/>
                  </a:lnTo>
                  <a:lnTo>
                    <a:pt x="66" y="277"/>
                  </a:lnTo>
                  <a:lnTo>
                    <a:pt x="0" y="172"/>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7" name="Freeform 45">
              <a:extLst>
                <a:ext uri="{FF2B5EF4-FFF2-40B4-BE49-F238E27FC236}">
                  <a16:creationId xmlns:a16="http://schemas.microsoft.com/office/drawing/2014/main" id="{7AA4CABC-B058-C1FB-1493-FB45CFDA1493}"/>
                </a:ext>
              </a:extLst>
            </p:cNvPr>
            <p:cNvSpPr>
              <a:spLocks/>
            </p:cNvSpPr>
            <p:nvPr/>
          </p:nvSpPr>
          <p:spPr bwMode="auto">
            <a:xfrm>
              <a:off x="8576" y="9914"/>
              <a:ext cx="1009" cy="292"/>
            </a:xfrm>
            <a:custGeom>
              <a:avLst/>
              <a:gdLst>
                <a:gd name="T0" fmla="*/ 0 w 1023"/>
                <a:gd name="T1" fmla="*/ 180 h 306"/>
                <a:gd name="T2" fmla="*/ 159 w 1023"/>
                <a:gd name="T3" fmla="*/ 306 h 306"/>
                <a:gd name="T4" fmla="*/ 1023 w 1023"/>
                <a:gd name="T5" fmla="*/ 126 h 306"/>
                <a:gd name="T6" fmla="*/ 927 w 1023"/>
                <a:gd name="T7" fmla="*/ 0 h 306"/>
                <a:gd name="T8" fmla="*/ 0 w 1023"/>
                <a:gd name="T9" fmla="*/ 180 h 306"/>
              </a:gdLst>
              <a:ahLst/>
              <a:cxnLst>
                <a:cxn ang="0">
                  <a:pos x="T0" y="T1"/>
                </a:cxn>
                <a:cxn ang="0">
                  <a:pos x="T2" y="T3"/>
                </a:cxn>
                <a:cxn ang="0">
                  <a:pos x="T4" y="T5"/>
                </a:cxn>
                <a:cxn ang="0">
                  <a:pos x="T6" y="T7"/>
                </a:cxn>
                <a:cxn ang="0">
                  <a:pos x="T8" y="T9"/>
                </a:cxn>
              </a:cxnLst>
              <a:rect l="0" t="0" r="r" b="b"/>
              <a:pathLst>
                <a:path w="1023" h="306">
                  <a:moveTo>
                    <a:pt x="0" y="180"/>
                  </a:moveTo>
                  <a:lnTo>
                    <a:pt x="159" y="306"/>
                  </a:lnTo>
                  <a:lnTo>
                    <a:pt x="1023" y="126"/>
                  </a:lnTo>
                  <a:lnTo>
                    <a:pt x="927" y="0"/>
                  </a:lnTo>
                  <a:lnTo>
                    <a:pt x="0" y="180"/>
                  </a:lnTo>
                  <a:close/>
                </a:path>
              </a:pathLst>
            </a:custGeom>
            <a:solidFill>
              <a:srgbClr val="E2C5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8" name="Freeform 46">
              <a:extLst>
                <a:ext uri="{FF2B5EF4-FFF2-40B4-BE49-F238E27FC236}">
                  <a16:creationId xmlns:a16="http://schemas.microsoft.com/office/drawing/2014/main" id="{A4CC4DBE-F491-6A1F-8DD1-A2D90775A858}"/>
                </a:ext>
              </a:extLst>
            </p:cNvPr>
            <p:cNvSpPr>
              <a:spLocks/>
            </p:cNvSpPr>
            <p:nvPr/>
          </p:nvSpPr>
          <p:spPr bwMode="auto">
            <a:xfrm>
              <a:off x="9855" y="10051"/>
              <a:ext cx="658" cy="269"/>
            </a:xfrm>
            <a:custGeom>
              <a:avLst/>
              <a:gdLst>
                <a:gd name="T0" fmla="*/ 0 w 658"/>
                <a:gd name="T1" fmla="*/ 215 h 269"/>
                <a:gd name="T2" fmla="*/ 560 w 658"/>
                <a:gd name="T3" fmla="*/ 0 h 269"/>
                <a:gd name="T4" fmla="*/ 624 w 658"/>
                <a:gd name="T5" fmla="*/ 84 h 269"/>
                <a:gd name="T6" fmla="*/ 658 w 658"/>
                <a:gd name="T7" fmla="*/ 117 h 269"/>
                <a:gd name="T8" fmla="*/ 314 w 658"/>
                <a:gd name="T9" fmla="*/ 269 h 269"/>
                <a:gd name="T10" fmla="*/ 119 w 658"/>
                <a:gd name="T11" fmla="*/ 266 h 269"/>
                <a:gd name="T12" fmla="*/ 90 w 658"/>
                <a:gd name="T13" fmla="*/ 249 h 269"/>
                <a:gd name="T14" fmla="*/ 0 w 658"/>
                <a:gd name="T15" fmla="*/ 215 h 2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658" h="269">
                  <a:moveTo>
                    <a:pt x="0" y="215"/>
                  </a:moveTo>
                  <a:lnTo>
                    <a:pt x="560" y="0"/>
                  </a:lnTo>
                  <a:lnTo>
                    <a:pt x="624" y="84"/>
                  </a:lnTo>
                  <a:lnTo>
                    <a:pt x="658" y="117"/>
                  </a:lnTo>
                  <a:lnTo>
                    <a:pt x="314" y="269"/>
                  </a:lnTo>
                  <a:lnTo>
                    <a:pt x="119" y="266"/>
                  </a:lnTo>
                  <a:lnTo>
                    <a:pt x="90" y="249"/>
                  </a:lnTo>
                  <a:lnTo>
                    <a:pt x="0" y="215"/>
                  </a:lnTo>
                  <a:close/>
                </a:path>
              </a:pathLst>
            </a:custGeom>
            <a:solidFill>
              <a:srgbClr val="E2C5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49" name="Freeform 47">
              <a:extLst>
                <a:ext uri="{FF2B5EF4-FFF2-40B4-BE49-F238E27FC236}">
                  <a16:creationId xmlns:a16="http://schemas.microsoft.com/office/drawing/2014/main" id="{0C9E9CCB-A719-091E-0F0C-5A34C5792E1C}"/>
                </a:ext>
              </a:extLst>
            </p:cNvPr>
            <p:cNvSpPr>
              <a:spLocks/>
            </p:cNvSpPr>
            <p:nvPr/>
          </p:nvSpPr>
          <p:spPr bwMode="auto">
            <a:xfrm>
              <a:off x="10169" y="10169"/>
              <a:ext cx="522" cy="166"/>
            </a:xfrm>
            <a:custGeom>
              <a:avLst/>
              <a:gdLst>
                <a:gd name="T0" fmla="*/ 0 w 522"/>
                <a:gd name="T1" fmla="*/ 145 h 166"/>
                <a:gd name="T2" fmla="*/ 522 w 522"/>
                <a:gd name="T3" fmla="*/ 166 h 166"/>
                <a:gd name="T4" fmla="*/ 345 w 522"/>
                <a:gd name="T5" fmla="*/ 0 h 166"/>
                <a:gd name="T6" fmla="*/ 0 w 522"/>
                <a:gd name="T7" fmla="*/ 145 h 166"/>
              </a:gdLst>
              <a:ahLst/>
              <a:cxnLst>
                <a:cxn ang="0">
                  <a:pos x="T0" y="T1"/>
                </a:cxn>
                <a:cxn ang="0">
                  <a:pos x="T2" y="T3"/>
                </a:cxn>
                <a:cxn ang="0">
                  <a:pos x="T4" y="T5"/>
                </a:cxn>
                <a:cxn ang="0">
                  <a:pos x="T6" y="T7"/>
                </a:cxn>
              </a:cxnLst>
              <a:rect l="0" t="0" r="r" b="b"/>
              <a:pathLst>
                <a:path w="522" h="166">
                  <a:moveTo>
                    <a:pt x="0" y="145"/>
                  </a:moveTo>
                  <a:lnTo>
                    <a:pt x="522" y="166"/>
                  </a:lnTo>
                  <a:lnTo>
                    <a:pt x="345" y="0"/>
                  </a:lnTo>
                  <a:lnTo>
                    <a:pt x="0" y="145"/>
                  </a:lnTo>
                  <a:close/>
                </a:path>
              </a:pathLst>
            </a:custGeom>
            <a:solidFill>
              <a:srgbClr val="CCFFFF">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0" name="Freeform 48">
              <a:extLst>
                <a:ext uri="{FF2B5EF4-FFF2-40B4-BE49-F238E27FC236}">
                  <a16:creationId xmlns:a16="http://schemas.microsoft.com/office/drawing/2014/main" id="{20AF3387-2397-F22D-9358-D157CA377B5F}"/>
                </a:ext>
              </a:extLst>
            </p:cNvPr>
            <p:cNvSpPr>
              <a:spLocks/>
            </p:cNvSpPr>
            <p:nvPr/>
          </p:nvSpPr>
          <p:spPr bwMode="auto">
            <a:xfrm>
              <a:off x="8741" y="10037"/>
              <a:ext cx="1224" cy="277"/>
            </a:xfrm>
            <a:custGeom>
              <a:avLst/>
              <a:gdLst>
                <a:gd name="T0" fmla="*/ 0 w 1224"/>
                <a:gd name="T1" fmla="*/ 163 h 277"/>
                <a:gd name="T2" fmla="*/ 456 w 1224"/>
                <a:gd name="T3" fmla="*/ 72 h 277"/>
                <a:gd name="T4" fmla="*/ 844 w 1224"/>
                <a:gd name="T5" fmla="*/ 0 h 277"/>
                <a:gd name="T6" fmla="*/ 894 w 1224"/>
                <a:gd name="T7" fmla="*/ 57 h 277"/>
                <a:gd name="T8" fmla="*/ 959 w 1224"/>
                <a:gd name="T9" fmla="*/ 117 h 277"/>
                <a:gd name="T10" fmla="*/ 1036 w 1224"/>
                <a:gd name="T11" fmla="*/ 183 h 277"/>
                <a:gd name="T12" fmla="*/ 1119 w 1224"/>
                <a:gd name="T13" fmla="*/ 236 h 277"/>
                <a:gd name="T14" fmla="*/ 1224 w 1224"/>
                <a:gd name="T15" fmla="*/ 277 h 277"/>
                <a:gd name="T16" fmla="*/ 84 w 1224"/>
                <a:gd name="T17" fmla="*/ 244 h 277"/>
                <a:gd name="T18" fmla="*/ 0 w 1224"/>
                <a:gd name="T19" fmla="*/ 163 h 27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1224" h="277">
                  <a:moveTo>
                    <a:pt x="0" y="163"/>
                  </a:moveTo>
                  <a:lnTo>
                    <a:pt x="456" y="72"/>
                  </a:lnTo>
                  <a:lnTo>
                    <a:pt x="844" y="0"/>
                  </a:lnTo>
                  <a:lnTo>
                    <a:pt x="894" y="57"/>
                  </a:lnTo>
                  <a:lnTo>
                    <a:pt x="959" y="117"/>
                  </a:lnTo>
                  <a:lnTo>
                    <a:pt x="1036" y="183"/>
                  </a:lnTo>
                  <a:lnTo>
                    <a:pt x="1119" y="236"/>
                  </a:lnTo>
                  <a:lnTo>
                    <a:pt x="1224" y="277"/>
                  </a:lnTo>
                  <a:lnTo>
                    <a:pt x="84" y="244"/>
                  </a:lnTo>
                  <a:lnTo>
                    <a:pt x="0" y="163"/>
                  </a:lnTo>
                  <a:close/>
                </a:path>
              </a:pathLst>
            </a:custGeom>
            <a:solidFill>
              <a:srgbClr val="E5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1" name="Freeform 49">
              <a:extLst>
                <a:ext uri="{FF2B5EF4-FFF2-40B4-BE49-F238E27FC236}">
                  <a16:creationId xmlns:a16="http://schemas.microsoft.com/office/drawing/2014/main" id="{A4B0AE96-E845-1980-B61C-499E4E31006D}"/>
                </a:ext>
              </a:extLst>
            </p:cNvPr>
            <p:cNvSpPr>
              <a:spLocks/>
            </p:cNvSpPr>
            <p:nvPr/>
          </p:nvSpPr>
          <p:spPr bwMode="auto">
            <a:xfrm>
              <a:off x="1784" y="9809"/>
              <a:ext cx="6712" cy="211"/>
            </a:xfrm>
            <a:custGeom>
              <a:avLst/>
              <a:gdLst>
                <a:gd name="T0" fmla="*/ 3 w 6712"/>
                <a:gd name="T1" fmla="*/ 79 h 211"/>
                <a:gd name="T2" fmla="*/ 0 w 6712"/>
                <a:gd name="T3" fmla="*/ 160 h 211"/>
                <a:gd name="T4" fmla="*/ 3741 w 6712"/>
                <a:gd name="T5" fmla="*/ 190 h 211"/>
                <a:gd name="T6" fmla="*/ 6712 w 6712"/>
                <a:gd name="T7" fmla="*/ 211 h 211"/>
                <a:gd name="T8" fmla="*/ 6517 w 6712"/>
                <a:gd name="T9" fmla="*/ 31 h 211"/>
                <a:gd name="T10" fmla="*/ 5590 w 6712"/>
                <a:gd name="T11" fmla="*/ 0 h 211"/>
                <a:gd name="T12" fmla="*/ 4972 w 6712"/>
                <a:gd name="T13" fmla="*/ 39 h 211"/>
                <a:gd name="T14" fmla="*/ 3651 w 6712"/>
                <a:gd name="T15" fmla="*/ 88 h 211"/>
                <a:gd name="T16" fmla="*/ 3159 w 6712"/>
                <a:gd name="T17" fmla="*/ 85 h 211"/>
                <a:gd name="T18" fmla="*/ 2801 w 6712"/>
                <a:gd name="T19" fmla="*/ 88 h 211"/>
                <a:gd name="T20" fmla="*/ 2274 w 6712"/>
                <a:gd name="T21" fmla="*/ 79 h 211"/>
                <a:gd name="T22" fmla="*/ 2226 w 6712"/>
                <a:gd name="T23" fmla="*/ 78 h 211"/>
                <a:gd name="T24" fmla="*/ 3 w 6712"/>
                <a:gd name="T25" fmla="*/ 79 h 2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Lst>
              <a:rect l="0" t="0" r="r" b="b"/>
              <a:pathLst>
                <a:path w="6712" h="211">
                  <a:moveTo>
                    <a:pt x="3" y="79"/>
                  </a:moveTo>
                  <a:lnTo>
                    <a:pt x="0" y="160"/>
                  </a:lnTo>
                  <a:lnTo>
                    <a:pt x="3741" y="190"/>
                  </a:lnTo>
                  <a:lnTo>
                    <a:pt x="6712" y="211"/>
                  </a:lnTo>
                  <a:lnTo>
                    <a:pt x="6517" y="31"/>
                  </a:lnTo>
                  <a:lnTo>
                    <a:pt x="5590" y="0"/>
                  </a:lnTo>
                  <a:lnTo>
                    <a:pt x="4972" y="39"/>
                  </a:lnTo>
                  <a:lnTo>
                    <a:pt x="3651" y="88"/>
                  </a:lnTo>
                  <a:lnTo>
                    <a:pt x="3159" y="85"/>
                  </a:lnTo>
                  <a:lnTo>
                    <a:pt x="2801" y="88"/>
                  </a:lnTo>
                  <a:lnTo>
                    <a:pt x="2274" y="79"/>
                  </a:lnTo>
                  <a:lnTo>
                    <a:pt x="2226" y="78"/>
                  </a:lnTo>
                  <a:lnTo>
                    <a:pt x="3" y="79"/>
                  </a:lnTo>
                  <a:close/>
                </a:path>
              </a:pathLst>
            </a:custGeom>
            <a:solidFill>
              <a:srgbClr val="E2C5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2" name="Freeform 50">
              <a:extLst>
                <a:ext uri="{FF2B5EF4-FFF2-40B4-BE49-F238E27FC236}">
                  <a16:creationId xmlns:a16="http://schemas.microsoft.com/office/drawing/2014/main" id="{3B4CC6D4-2627-0096-1CD8-B815971CD816}"/>
                </a:ext>
              </a:extLst>
            </p:cNvPr>
            <p:cNvSpPr>
              <a:spLocks/>
            </p:cNvSpPr>
            <p:nvPr/>
          </p:nvSpPr>
          <p:spPr bwMode="auto">
            <a:xfrm>
              <a:off x="1784" y="9972"/>
              <a:ext cx="7035" cy="306"/>
            </a:xfrm>
            <a:custGeom>
              <a:avLst/>
              <a:gdLst>
                <a:gd name="T0" fmla="*/ 0 w 7035"/>
                <a:gd name="T1" fmla="*/ 147 h 306"/>
                <a:gd name="T2" fmla="*/ 3 w 7035"/>
                <a:gd name="T3" fmla="*/ 0 h 306"/>
                <a:gd name="T4" fmla="*/ 3731 w 7035"/>
                <a:gd name="T5" fmla="*/ 30 h 306"/>
                <a:gd name="T6" fmla="*/ 6717 w 7035"/>
                <a:gd name="T7" fmla="*/ 48 h 306"/>
                <a:gd name="T8" fmla="*/ 6788 w 7035"/>
                <a:gd name="T9" fmla="*/ 111 h 306"/>
                <a:gd name="T10" fmla="*/ 6865 w 7035"/>
                <a:gd name="T11" fmla="*/ 171 h 306"/>
                <a:gd name="T12" fmla="*/ 7035 w 7035"/>
                <a:gd name="T13" fmla="*/ 306 h 306"/>
                <a:gd name="T14" fmla="*/ 3693 w 7035"/>
                <a:gd name="T15" fmla="*/ 227 h 306"/>
                <a:gd name="T16" fmla="*/ 2221 w 7035"/>
                <a:gd name="T17" fmla="*/ 196 h 306"/>
                <a:gd name="T18" fmla="*/ 0 w 7035"/>
                <a:gd name="T19" fmla="*/ 147 h 3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7035" h="306">
                  <a:moveTo>
                    <a:pt x="0" y="147"/>
                  </a:moveTo>
                  <a:lnTo>
                    <a:pt x="3" y="0"/>
                  </a:lnTo>
                  <a:lnTo>
                    <a:pt x="3731" y="30"/>
                  </a:lnTo>
                  <a:lnTo>
                    <a:pt x="6717" y="48"/>
                  </a:lnTo>
                  <a:lnTo>
                    <a:pt x="6788" y="111"/>
                  </a:lnTo>
                  <a:lnTo>
                    <a:pt x="6865" y="171"/>
                  </a:lnTo>
                  <a:lnTo>
                    <a:pt x="7035" y="306"/>
                  </a:lnTo>
                  <a:lnTo>
                    <a:pt x="3693" y="227"/>
                  </a:lnTo>
                  <a:lnTo>
                    <a:pt x="2221" y="196"/>
                  </a:lnTo>
                  <a:lnTo>
                    <a:pt x="0" y="147"/>
                  </a:lnTo>
                  <a:close/>
                </a:path>
              </a:pathLst>
            </a:custGeom>
            <a:solidFill>
              <a:srgbClr val="E5FF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3" name="Freeform 51">
              <a:extLst>
                <a:ext uri="{FF2B5EF4-FFF2-40B4-BE49-F238E27FC236}">
                  <a16:creationId xmlns:a16="http://schemas.microsoft.com/office/drawing/2014/main" id="{D6A32185-B2FA-D4BC-8628-3B5E66273943}"/>
                </a:ext>
              </a:extLst>
            </p:cNvPr>
            <p:cNvSpPr>
              <a:spLocks/>
            </p:cNvSpPr>
            <p:nvPr/>
          </p:nvSpPr>
          <p:spPr bwMode="auto">
            <a:xfrm>
              <a:off x="1787" y="10125"/>
              <a:ext cx="16027" cy="411"/>
            </a:xfrm>
            <a:custGeom>
              <a:avLst/>
              <a:gdLst>
                <a:gd name="T0" fmla="*/ 3 w 16027"/>
                <a:gd name="T1" fmla="*/ 63 h 411"/>
                <a:gd name="T2" fmla="*/ 0 w 16027"/>
                <a:gd name="T3" fmla="*/ 0 h 411"/>
                <a:gd name="T4" fmla="*/ 3486 w 16027"/>
                <a:gd name="T5" fmla="*/ 68 h 411"/>
                <a:gd name="T6" fmla="*/ 4295 w 16027"/>
                <a:gd name="T7" fmla="*/ 73 h 411"/>
                <a:gd name="T8" fmla="*/ 5767 w 16027"/>
                <a:gd name="T9" fmla="*/ 116 h 411"/>
                <a:gd name="T10" fmla="*/ 9266 w 16027"/>
                <a:gd name="T11" fmla="*/ 225 h 411"/>
                <a:gd name="T12" fmla="*/ 16027 w 16027"/>
                <a:gd name="T13" fmla="*/ 367 h 411"/>
                <a:gd name="T14" fmla="*/ 16027 w 16027"/>
                <a:gd name="T15" fmla="*/ 411 h 411"/>
                <a:gd name="T16" fmla="*/ 3 w 16027"/>
                <a:gd name="T17" fmla="*/ 63 h 4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6027" h="411">
                  <a:moveTo>
                    <a:pt x="3" y="63"/>
                  </a:moveTo>
                  <a:lnTo>
                    <a:pt x="0" y="0"/>
                  </a:lnTo>
                  <a:lnTo>
                    <a:pt x="3486" y="68"/>
                  </a:lnTo>
                  <a:lnTo>
                    <a:pt x="4295" y="73"/>
                  </a:lnTo>
                  <a:lnTo>
                    <a:pt x="5767" y="116"/>
                  </a:lnTo>
                  <a:lnTo>
                    <a:pt x="9266" y="225"/>
                  </a:lnTo>
                  <a:lnTo>
                    <a:pt x="16027" y="367"/>
                  </a:lnTo>
                  <a:lnTo>
                    <a:pt x="16027" y="411"/>
                  </a:lnTo>
                  <a:lnTo>
                    <a:pt x="3" y="63"/>
                  </a:lnTo>
                  <a:close/>
                </a:path>
              </a:pathLst>
            </a:custGeom>
            <a:solidFill>
              <a:srgbClr val="E471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4" name="Freeform 52">
              <a:extLst>
                <a:ext uri="{FF2B5EF4-FFF2-40B4-BE49-F238E27FC236}">
                  <a16:creationId xmlns:a16="http://schemas.microsoft.com/office/drawing/2014/main" id="{E63D15C4-50D0-AB8F-3E94-B64BFF96CB9A}"/>
                </a:ext>
              </a:extLst>
            </p:cNvPr>
            <p:cNvSpPr>
              <a:spLocks/>
            </p:cNvSpPr>
            <p:nvPr/>
          </p:nvSpPr>
          <p:spPr bwMode="auto">
            <a:xfrm>
              <a:off x="11150" y="9404"/>
              <a:ext cx="1200" cy="952"/>
            </a:xfrm>
            <a:custGeom>
              <a:avLst/>
              <a:gdLst>
                <a:gd name="T0" fmla="*/ 0 w 1200"/>
                <a:gd name="T1" fmla="*/ 946 h 952"/>
                <a:gd name="T2" fmla="*/ 95 w 1200"/>
                <a:gd name="T3" fmla="*/ 946 h 952"/>
                <a:gd name="T4" fmla="*/ 258 w 1200"/>
                <a:gd name="T5" fmla="*/ 952 h 952"/>
                <a:gd name="T6" fmla="*/ 1200 w 1200"/>
                <a:gd name="T7" fmla="*/ 220 h 952"/>
                <a:gd name="T8" fmla="*/ 1060 w 1200"/>
                <a:gd name="T9" fmla="*/ 0 h 952"/>
                <a:gd name="T10" fmla="*/ 136 w 1200"/>
                <a:gd name="T11" fmla="*/ 780 h 952"/>
                <a:gd name="T12" fmla="*/ 70 w 1200"/>
                <a:gd name="T13" fmla="*/ 858 h 952"/>
                <a:gd name="T14" fmla="*/ 18 w 1200"/>
                <a:gd name="T15" fmla="*/ 876 h 952"/>
                <a:gd name="T16" fmla="*/ 0 w 1200"/>
                <a:gd name="T17" fmla="*/ 946 h 95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1200" h="952">
                  <a:moveTo>
                    <a:pt x="0" y="946"/>
                  </a:moveTo>
                  <a:lnTo>
                    <a:pt x="95" y="946"/>
                  </a:lnTo>
                  <a:lnTo>
                    <a:pt x="258" y="952"/>
                  </a:lnTo>
                  <a:lnTo>
                    <a:pt x="1200" y="220"/>
                  </a:lnTo>
                  <a:lnTo>
                    <a:pt x="1060" y="0"/>
                  </a:lnTo>
                  <a:lnTo>
                    <a:pt x="136" y="780"/>
                  </a:lnTo>
                  <a:lnTo>
                    <a:pt x="70" y="858"/>
                  </a:lnTo>
                  <a:lnTo>
                    <a:pt x="18" y="876"/>
                  </a:lnTo>
                  <a:lnTo>
                    <a:pt x="0" y="946"/>
                  </a:lnTo>
                  <a:close/>
                </a:path>
              </a:pathLst>
            </a:custGeom>
            <a:solidFill>
              <a:srgbClr val="84E2E0"/>
            </a:solidFill>
            <a:ln>
              <a:noFill/>
            </a:ln>
            <a:effectLst/>
            <a:extLst>
              <a:ext uri="{91240B29-F687-4F45-9708-019B960494DF}">
                <a14:hiddenLine xmlns:a14="http://schemas.microsoft.com/office/drawing/2010/main" w="25400" cap="rnd">
                  <a:solidFill>
                    <a:schemeClr val="tx1"/>
                  </a:solidFill>
                  <a:prstDash val="sysDot"/>
                  <a:round/>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5" name="Freeform 53">
              <a:extLst>
                <a:ext uri="{FF2B5EF4-FFF2-40B4-BE49-F238E27FC236}">
                  <a16:creationId xmlns:a16="http://schemas.microsoft.com/office/drawing/2014/main" id="{28F96966-83A1-E556-E723-623C386AE56A}"/>
                </a:ext>
              </a:extLst>
            </p:cNvPr>
            <p:cNvSpPr>
              <a:spLocks/>
            </p:cNvSpPr>
            <p:nvPr/>
          </p:nvSpPr>
          <p:spPr bwMode="auto">
            <a:xfrm>
              <a:off x="11746" y="9782"/>
              <a:ext cx="989" cy="590"/>
            </a:xfrm>
            <a:custGeom>
              <a:avLst/>
              <a:gdLst>
                <a:gd name="T0" fmla="*/ 0 w 1002"/>
                <a:gd name="T1" fmla="*/ 608 h 620"/>
                <a:gd name="T2" fmla="*/ 618 w 1002"/>
                <a:gd name="T3" fmla="*/ 620 h 620"/>
                <a:gd name="T4" fmla="*/ 1002 w 1002"/>
                <a:gd name="T5" fmla="*/ 280 h 620"/>
                <a:gd name="T6" fmla="*/ 730 w 1002"/>
                <a:gd name="T7" fmla="*/ 0 h 620"/>
                <a:gd name="T8" fmla="*/ 0 w 1002"/>
                <a:gd name="T9" fmla="*/ 608 h 620"/>
              </a:gdLst>
              <a:ahLst/>
              <a:cxnLst>
                <a:cxn ang="0">
                  <a:pos x="T0" y="T1"/>
                </a:cxn>
                <a:cxn ang="0">
                  <a:pos x="T2" y="T3"/>
                </a:cxn>
                <a:cxn ang="0">
                  <a:pos x="T4" y="T5"/>
                </a:cxn>
                <a:cxn ang="0">
                  <a:pos x="T6" y="T7"/>
                </a:cxn>
                <a:cxn ang="0">
                  <a:pos x="T8" y="T9"/>
                </a:cxn>
              </a:cxnLst>
              <a:rect l="0" t="0" r="r" b="b"/>
              <a:pathLst>
                <a:path w="1002" h="620">
                  <a:moveTo>
                    <a:pt x="0" y="608"/>
                  </a:moveTo>
                  <a:lnTo>
                    <a:pt x="618" y="620"/>
                  </a:lnTo>
                  <a:lnTo>
                    <a:pt x="1002" y="280"/>
                  </a:lnTo>
                  <a:lnTo>
                    <a:pt x="730" y="0"/>
                  </a:lnTo>
                  <a:lnTo>
                    <a:pt x="0" y="608"/>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6" name="Freeform 54">
              <a:extLst>
                <a:ext uri="{FF2B5EF4-FFF2-40B4-BE49-F238E27FC236}">
                  <a16:creationId xmlns:a16="http://schemas.microsoft.com/office/drawing/2014/main" id="{76ED8E39-9A22-87E4-53AB-F0C4630CD7FA}"/>
                </a:ext>
              </a:extLst>
            </p:cNvPr>
            <p:cNvSpPr>
              <a:spLocks/>
            </p:cNvSpPr>
            <p:nvPr/>
          </p:nvSpPr>
          <p:spPr bwMode="auto">
            <a:xfrm>
              <a:off x="12362" y="10056"/>
              <a:ext cx="422" cy="312"/>
            </a:xfrm>
            <a:custGeom>
              <a:avLst/>
              <a:gdLst>
                <a:gd name="T0" fmla="*/ 0 w 422"/>
                <a:gd name="T1" fmla="*/ 311 h 312"/>
                <a:gd name="T2" fmla="*/ 369 w 422"/>
                <a:gd name="T3" fmla="*/ 0 h 312"/>
                <a:gd name="T4" fmla="*/ 422 w 422"/>
                <a:gd name="T5" fmla="*/ 24 h 312"/>
                <a:gd name="T6" fmla="*/ 78 w 422"/>
                <a:gd name="T7" fmla="*/ 312 h 312"/>
                <a:gd name="T8" fmla="*/ 0 w 422"/>
                <a:gd name="T9" fmla="*/ 311 h 312"/>
              </a:gdLst>
              <a:ahLst/>
              <a:cxnLst>
                <a:cxn ang="0">
                  <a:pos x="T0" y="T1"/>
                </a:cxn>
                <a:cxn ang="0">
                  <a:pos x="T2" y="T3"/>
                </a:cxn>
                <a:cxn ang="0">
                  <a:pos x="T4" y="T5"/>
                </a:cxn>
                <a:cxn ang="0">
                  <a:pos x="T6" y="T7"/>
                </a:cxn>
                <a:cxn ang="0">
                  <a:pos x="T8" y="T9"/>
                </a:cxn>
              </a:cxnLst>
              <a:rect l="0" t="0" r="r" b="b"/>
              <a:pathLst>
                <a:path w="422" h="312">
                  <a:moveTo>
                    <a:pt x="0" y="311"/>
                  </a:moveTo>
                  <a:lnTo>
                    <a:pt x="369" y="0"/>
                  </a:lnTo>
                  <a:lnTo>
                    <a:pt x="422" y="24"/>
                  </a:lnTo>
                  <a:lnTo>
                    <a:pt x="78" y="312"/>
                  </a:lnTo>
                  <a:lnTo>
                    <a:pt x="0" y="311"/>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7" name="Freeform 55">
              <a:extLst>
                <a:ext uri="{FF2B5EF4-FFF2-40B4-BE49-F238E27FC236}">
                  <a16:creationId xmlns:a16="http://schemas.microsoft.com/office/drawing/2014/main" id="{80C037CE-DCD6-9B79-AF75-6E24FBC4885C}"/>
                </a:ext>
              </a:extLst>
            </p:cNvPr>
            <p:cNvSpPr>
              <a:spLocks/>
            </p:cNvSpPr>
            <p:nvPr/>
          </p:nvSpPr>
          <p:spPr bwMode="auto">
            <a:xfrm>
              <a:off x="12445" y="10080"/>
              <a:ext cx="1126" cy="318"/>
            </a:xfrm>
            <a:custGeom>
              <a:avLst/>
              <a:gdLst>
                <a:gd name="T0" fmla="*/ 0 w 1126"/>
                <a:gd name="T1" fmla="*/ 292 h 318"/>
                <a:gd name="T2" fmla="*/ 347 w 1126"/>
                <a:gd name="T3" fmla="*/ 0 h 318"/>
                <a:gd name="T4" fmla="*/ 432 w 1126"/>
                <a:gd name="T5" fmla="*/ 52 h 318"/>
                <a:gd name="T6" fmla="*/ 538 w 1126"/>
                <a:gd name="T7" fmla="*/ 117 h 318"/>
                <a:gd name="T8" fmla="*/ 910 w 1126"/>
                <a:gd name="T9" fmla="*/ 246 h 318"/>
                <a:gd name="T10" fmla="*/ 1126 w 1126"/>
                <a:gd name="T11" fmla="*/ 318 h 318"/>
                <a:gd name="T12" fmla="*/ 0 w 1126"/>
                <a:gd name="T13" fmla="*/ 292 h 318"/>
              </a:gdLst>
              <a:ahLst/>
              <a:cxnLst>
                <a:cxn ang="0">
                  <a:pos x="T0" y="T1"/>
                </a:cxn>
                <a:cxn ang="0">
                  <a:pos x="T2" y="T3"/>
                </a:cxn>
                <a:cxn ang="0">
                  <a:pos x="T4" y="T5"/>
                </a:cxn>
                <a:cxn ang="0">
                  <a:pos x="T6" y="T7"/>
                </a:cxn>
                <a:cxn ang="0">
                  <a:pos x="T8" y="T9"/>
                </a:cxn>
                <a:cxn ang="0">
                  <a:pos x="T10" y="T11"/>
                </a:cxn>
                <a:cxn ang="0">
                  <a:pos x="T12" y="T13"/>
                </a:cxn>
              </a:cxnLst>
              <a:rect l="0" t="0" r="r" b="b"/>
              <a:pathLst>
                <a:path w="1126" h="318">
                  <a:moveTo>
                    <a:pt x="0" y="292"/>
                  </a:moveTo>
                  <a:lnTo>
                    <a:pt x="347" y="0"/>
                  </a:lnTo>
                  <a:lnTo>
                    <a:pt x="432" y="52"/>
                  </a:lnTo>
                  <a:lnTo>
                    <a:pt x="538" y="117"/>
                  </a:lnTo>
                  <a:lnTo>
                    <a:pt x="910" y="246"/>
                  </a:lnTo>
                  <a:lnTo>
                    <a:pt x="1126" y="318"/>
                  </a:lnTo>
                  <a:lnTo>
                    <a:pt x="0" y="292"/>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8" name="Freeform 56">
              <a:extLst>
                <a:ext uri="{FF2B5EF4-FFF2-40B4-BE49-F238E27FC236}">
                  <a16:creationId xmlns:a16="http://schemas.microsoft.com/office/drawing/2014/main" id="{19F81A25-520E-1E51-1E0D-88AFCB226424}"/>
                </a:ext>
              </a:extLst>
            </p:cNvPr>
            <p:cNvSpPr>
              <a:spLocks/>
            </p:cNvSpPr>
            <p:nvPr/>
          </p:nvSpPr>
          <p:spPr bwMode="auto">
            <a:xfrm>
              <a:off x="12348" y="9268"/>
              <a:ext cx="854" cy="792"/>
            </a:xfrm>
            <a:custGeom>
              <a:avLst/>
              <a:gdLst>
                <a:gd name="T0" fmla="*/ 424 w 854"/>
                <a:gd name="T1" fmla="*/ 792 h 792"/>
                <a:gd name="T2" fmla="*/ 854 w 854"/>
                <a:gd name="T3" fmla="*/ 476 h 792"/>
                <a:gd name="T4" fmla="*/ 627 w 854"/>
                <a:gd name="T5" fmla="*/ 178 h 792"/>
                <a:gd name="T6" fmla="*/ 496 w 854"/>
                <a:gd name="T7" fmla="*/ 0 h 792"/>
                <a:gd name="T8" fmla="*/ 0 w 854"/>
                <a:gd name="T9" fmla="*/ 356 h 792"/>
                <a:gd name="T10" fmla="*/ 41 w 854"/>
                <a:gd name="T11" fmla="*/ 406 h 792"/>
                <a:gd name="T12" fmla="*/ 74 w 854"/>
                <a:gd name="T13" fmla="*/ 445 h 792"/>
                <a:gd name="T14" fmla="*/ 207 w 854"/>
                <a:gd name="T15" fmla="*/ 603 h 792"/>
                <a:gd name="T16" fmla="*/ 258 w 854"/>
                <a:gd name="T17" fmla="*/ 659 h 792"/>
                <a:gd name="T18" fmla="*/ 303 w 854"/>
                <a:gd name="T19" fmla="*/ 701 h 792"/>
                <a:gd name="T20" fmla="*/ 392 w 854"/>
                <a:gd name="T21" fmla="*/ 791 h 792"/>
                <a:gd name="T22" fmla="*/ 424 w 854"/>
                <a:gd name="T23" fmla="*/ 792 h 79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854" h="792">
                  <a:moveTo>
                    <a:pt x="424" y="792"/>
                  </a:moveTo>
                  <a:lnTo>
                    <a:pt x="854" y="476"/>
                  </a:lnTo>
                  <a:lnTo>
                    <a:pt x="627" y="178"/>
                  </a:lnTo>
                  <a:lnTo>
                    <a:pt x="496" y="0"/>
                  </a:lnTo>
                  <a:lnTo>
                    <a:pt x="0" y="356"/>
                  </a:lnTo>
                  <a:lnTo>
                    <a:pt x="41" y="406"/>
                  </a:lnTo>
                  <a:lnTo>
                    <a:pt x="74" y="445"/>
                  </a:lnTo>
                  <a:lnTo>
                    <a:pt x="207" y="603"/>
                  </a:lnTo>
                  <a:lnTo>
                    <a:pt x="258" y="659"/>
                  </a:lnTo>
                  <a:lnTo>
                    <a:pt x="303" y="701"/>
                  </a:lnTo>
                  <a:lnTo>
                    <a:pt x="392" y="791"/>
                  </a:lnTo>
                  <a:lnTo>
                    <a:pt x="424" y="792"/>
                  </a:lnTo>
                  <a:close/>
                </a:path>
              </a:pathLst>
            </a:custGeom>
            <a:solidFill>
              <a:srgbClr val="84E2E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59" name="Freeform 57">
              <a:extLst>
                <a:ext uri="{FF2B5EF4-FFF2-40B4-BE49-F238E27FC236}">
                  <a16:creationId xmlns:a16="http://schemas.microsoft.com/office/drawing/2014/main" id="{D28A8CEE-0B7F-8E3A-4D46-8D75F4CF0ACC}"/>
                </a:ext>
              </a:extLst>
            </p:cNvPr>
            <p:cNvSpPr>
              <a:spLocks/>
            </p:cNvSpPr>
            <p:nvPr/>
          </p:nvSpPr>
          <p:spPr bwMode="auto">
            <a:xfrm>
              <a:off x="12908" y="9852"/>
              <a:ext cx="660" cy="444"/>
            </a:xfrm>
            <a:custGeom>
              <a:avLst/>
              <a:gdLst>
                <a:gd name="T0" fmla="*/ 0 w 660"/>
                <a:gd name="T1" fmla="*/ 288 h 444"/>
                <a:gd name="T2" fmla="*/ 392 w 660"/>
                <a:gd name="T3" fmla="*/ 0 h 444"/>
                <a:gd name="T4" fmla="*/ 660 w 660"/>
                <a:gd name="T5" fmla="*/ 236 h 444"/>
                <a:gd name="T6" fmla="*/ 392 w 660"/>
                <a:gd name="T7" fmla="*/ 444 h 444"/>
                <a:gd name="T8" fmla="*/ 128 w 660"/>
                <a:gd name="T9" fmla="*/ 360 h 444"/>
                <a:gd name="T10" fmla="*/ 0 w 660"/>
                <a:gd name="T11" fmla="*/ 288 h 444"/>
              </a:gdLst>
              <a:ahLst/>
              <a:cxnLst>
                <a:cxn ang="0">
                  <a:pos x="T0" y="T1"/>
                </a:cxn>
                <a:cxn ang="0">
                  <a:pos x="T2" y="T3"/>
                </a:cxn>
                <a:cxn ang="0">
                  <a:pos x="T4" y="T5"/>
                </a:cxn>
                <a:cxn ang="0">
                  <a:pos x="T6" y="T7"/>
                </a:cxn>
                <a:cxn ang="0">
                  <a:pos x="T8" y="T9"/>
                </a:cxn>
                <a:cxn ang="0">
                  <a:pos x="T10" y="T11"/>
                </a:cxn>
              </a:cxnLst>
              <a:rect l="0" t="0" r="r" b="b"/>
              <a:pathLst>
                <a:path w="660" h="444">
                  <a:moveTo>
                    <a:pt x="0" y="288"/>
                  </a:moveTo>
                  <a:lnTo>
                    <a:pt x="392" y="0"/>
                  </a:lnTo>
                  <a:lnTo>
                    <a:pt x="660" y="236"/>
                  </a:lnTo>
                  <a:lnTo>
                    <a:pt x="392" y="444"/>
                  </a:lnTo>
                  <a:lnTo>
                    <a:pt x="128" y="360"/>
                  </a:lnTo>
                  <a:lnTo>
                    <a:pt x="0" y="288"/>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0" name="Freeform 58">
              <a:extLst>
                <a:ext uri="{FF2B5EF4-FFF2-40B4-BE49-F238E27FC236}">
                  <a16:creationId xmlns:a16="http://schemas.microsoft.com/office/drawing/2014/main" id="{9420E914-8D5F-72CE-5FD6-A3AEF9FBDDBC}"/>
                </a:ext>
              </a:extLst>
            </p:cNvPr>
            <p:cNvSpPr>
              <a:spLocks/>
            </p:cNvSpPr>
            <p:nvPr/>
          </p:nvSpPr>
          <p:spPr bwMode="auto">
            <a:xfrm>
              <a:off x="13302" y="10094"/>
              <a:ext cx="338" cy="226"/>
            </a:xfrm>
            <a:custGeom>
              <a:avLst/>
              <a:gdLst>
                <a:gd name="T0" fmla="*/ 0 w 338"/>
                <a:gd name="T1" fmla="*/ 200 h 226"/>
                <a:gd name="T2" fmla="*/ 268 w 338"/>
                <a:gd name="T3" fmla="*/ 0 h 226"/>
                <a:gd name="T4" fmla="*/ 338 w 338"/>
                <a:gd name="T5" fmla="*/ 38 h 226"/>
                <a:gd name="T6" fmla="*/ 66 w 338"/>
                <a:gd name="T7" fmla="*/ 226 h 226"/>
                <a:gd name="T8" fmla="*/ 0 w 338"/>
                <a:gd name="T9" fmla="*/ 200 h 226"/>
              </a:gdLst>
              <a:ahLst/>
              <a:cxnLst>
                <a:cxn ang="0">
                  <a:pos x="T0" y="T1"/>
                </a:cxn>
                <a:cxn ang="0">
                  <a:pos x="T2" y="T3"/>
                </a:cxn>
                <a:cxn ang="0">
                  <a:pos x="T4" y="T5"/>
                </a:cxn>
                <a:cxn ang="0">
                  <a:pos x="T6" y="T7"/>
                </a:cxn>
                <a:cxn ang="0">
                  <a:pos x="T8" y="T9"/>
                </a:cxn>
              </a:cxnLst>
              <a:rect l="0" t="0" r="r" b="b"/>
              <a:pathLst>
                <a:path w="338" h="226">
                  <a:moveTo>
                    <a:pt x="0" y="200"/>
                  </a:moveTo>
                  <a:lnTo>
                    <a:pt x="268" y="0"/>
                  </a:lnTo>
                  <a:lnTo>
                    <a:pt x="338" y="38"/>
                  </a:lnTo>
                  <a:lnTo>
                    <a:pt x="66" y="226"/>
                  </a:lnTo>
                  <a:lnTo>
                    <a:pt x="0" y="200"/>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1" name="Freeform 59">
              <a:extLst>
                <a:ext uri="{FF2B5EF4-FFF2-40B4-BE49-F238E27FC236}">
                  <a16:creationId xmlns:a16="http://schemas.microsoft.com/office/drawing/2014/main" id="{3D15279B-66E3-E2BF-A1DE-CA21501D9D3F}"/>
                </a:ext>
              </a:extLst>
            </p:cNvPr>
            <p:cNvSpPr>
              <a:spLocks/>
            </p:cNvSpPr>
            <p:nvPr/>
          </p:nvSpPr>
          <p:spPr bwMode="auto">
            <a:xfrm>
              <a:off x="13364" y="10136"/>
              <a:ext cx="827" cy="282"/>
            </a:xfrm>
            <a:custGeom>
              <a:avLst/>
              <a:gdLst>
                <a:gd name="T0" fmla="*/ 272 w 827"/>
                <a:gd name="T1" fmla="*/ 0 h 282"/>
                <a:gd name="T2" fmla="*/ 437 w 827"/>
                <a:gd name="T3" fmla="*/ 106 h 282"/>
                <a:gd name="T4" fmla="*/ 624 w 827"/>
                <a:gd name="T5" fmla="*/ 205 h 282"/>
                <a:gd name="T6" fmla="*/ 827 w 827"/>
                <a:gd name="T7" fmla="*/ 282 h 282"/>
                <a:gd name="T8" fmla="*/ 222 w 827"/>
                <a:gd name="T9" fmla="*/ 262 h 282"/>
                <a:gd name="T10" fmla="*/ 57 w 827"/>
                <a:gd name="T11" fmla="*/ 219 h 282"/>
                <a:gd name="T12" fmla="*/ 0 w 827"/>
                <a:gd name="T13" fmla="*/ 184 h 282"/>
                <a:gd name="T14" fmla="*/ 272 w 827"/>
                <a:gd name="T15" fmla="*/ 0 h 282"/>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827" h="282">
                  <a:moveTo>
                    <a:pt x="272" y="0"/>
                  </a:moveTo>
                  <a:lnTo>
                    <a:pt x="437" y="106"/>
                  </a:lnTo>
                  <a:lnTo>
                    <a:pt x="624" y="205"/>
                  </a:lnTo>
                  <a:lnTo>
                    <a:pt x="827" y="282"/>
                  </a:lnTo>
                  <a:lnTo>
                    <a:pt x="222" y="262"/>
                  </a:lnTo>
                  <a:lnTo>
                    <a:pt x="57" y="219"/>
                  </a:lnTo>
                  <a:lnTo>
                    <a:pt x="0" y="184"/>
                  </a:lnTo>
                  <a:lnTo>
                    <a:pt x="272" y="0"/>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2" name="Freeform 60">
              <a:extLst>
                <a:ext uri="{FF2B5EF4-FFF2-40B4-BE49-F238E27FC236}">
                  <a16:creationId xmlns:a16="http://schemas.microsoft.com/office/drawing/2014/main" id="{0B59FF9B-8A45-EFF8-0AD3-EFD69EC5F32F}"/>
                </a:ext>
              </a:extLst>
            </p:cNvPr>
            <p:cNvSpPr>
              <a:spLocks/>
            </p:cNvSpPr>
            <p:nvPr/>
          </p:nvSpPr>
          <p:spPr bwMode="auto">
            <a:xfrm>
              <a:off x="12984" y="9290"/>
              <a:ext cx="734" cy="606"/>
            </a:xfrm>
            <a:custGeom>
              <a:avLst/>
              <a:gdLst>
                <a:gd name="T0" fmla="*/ 368 w 734"/>
                <a:gd name="T1" fmla="*/ 606 h 606"/>
                <a:gd name="T2" fmla="*/ 734 w 734"/>
                <a:gd name="T3" fmla="*/ 306 h 606"/>
                <a:gd name="T4" fmla="*/ 674 w 734"/>
                <a:gd name="T5" fmla="*/ 216 h 606"/>
                <a:gd name="T6" fmla="*/ 610 w 734"/>
                <a:gd name="T7" fmla="*/ 127 h 606"/>
                <a:gd name="T8" fmla="*/ 473 w 734"/>
                <a:gd name="T9" fmla="*/ 15 h 606"/>
                <a:gd name="T10" fmla="*/ 414 w 734"/>
                <a:gd name="T11" fmla="*/ 0 h 606"/>
                <a:gd name="T12" fmla="*/ 130 w 734"/>
                <a:gd name="T13" fmla="*/ 61 h 606"/>
                <a:gd name="T14" fmla="*/ 0 w 734"/>
                <a:gd name="T15" fmla="*/ 158 h 606"/>
                <a:gd name="T16" fmla="*/ 83 w 734"/>
                <a:gd name="T17" fmla="*/ 275 h 606"/>
                <a:gd name="T18" fmla="*/ 254 w 734"/>
                <a:gd name="T19" fmla="*/ 502 h 606"/>
                <a:gd name="T20" fmla="*/ 316 w 734"/>
                <a:gd name="T21" fmla="*/ 570 h 606"/>
                <a:gd name="T22" fmla="*/ 368 w 734"/>
                <a:gd name="T23" fmla="*/ 606 h 6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734" h="606">
                  <a:moveTo>
                    <a:pt x="368" y="606"/>
                  </a:moveTo>
                  <a:lnTo>
                    <a:pt x="734" y="306"/>
                  </a:lnTo>
                  <a:lnTo>
                    <a:pt x="674" y="216"/>
                  </a:lnTo>
                  <a:lnTo>
                    <a:pt x="610" y="127"/>
                  </a:lnTo>
                  <a:lnTo>
                    <a:pt x="473" y="15"/>
                  </a:lnTo>
                  <a:lnTo>
                    <a:pt x="414" y="0"/>
                  </a:lnTo>
                  <a:lnTo>
                    <a:pt x="130" y="61"/>
                  </a:lnTo>
                  <a:lnTo>
                    <a:pt x="0" y="158"/>
                  </a:lnTo>
                  <a:lnTo>
                    <a:pt x="83" y="275"/>
                  </a:lnTo>
                  <a:lnTo>
                    <a:pt x="254" y="502"/>
                  </a:lnTo>
                  <a:lnTo>
                    <a:pt x="316" y="570"/>
                  </a:lnTo>
                  <a:lnTo>
                    <a:pt x="368" y="606"/>
                  </a:lnTo>
                  <a:close/>
                </a:path>
              </a:pathLst>
            </a:custGeom>
            <a:solidFill>
              <a:srgbClr val="84E2E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3" name="Freeform 61">
              <a:extLst>
                <a:ext uri="{FF2B5EF4-FFF2-40B4-BE49-F238E27FC236}">
                  <a16:creationId xmlns:a16="http://schemas.microsoft.com/office/drawing/2014/main" id="{32D8925D-E034-72FB-1EBF-A65A67553FD7}"/>
                </a:ext>
              </a:extLst>
            </p:cNvPr>
            <p:cNvSpPr>
              <a:spLocks/>
            </p:cNvSpPr>
            <p:nvPr/>
          </p:nvSpPr>
          <p:spPr bwMode="auto">
            <a:xfrm>
              <a:off x="13478" y="9727"/>
              <a:ext cx="570" cy="480"/>
            </a:xfrm>
            <a:custGeom>
              <a:avLst/>
              <a:gdLst>
                <a:gd name="T0" fmla="*/ 0 w 570"/>
                <a:gd name="T1" fmla="*/ 286 h 480"/>
                <a:gd name="T2" fmla="*/ 56 w 570"/>
                <a:gd name="T3" fmla="*/ 339 h 480"/>
                <a:gd name="T4" fmla="*/ 192 w 570"/>
                <a:gd name="T5" fmla="*/ 434 h 480"/>
                <a:gd name="T6" fmla="*/ 263 w 570"/>
                <a:gd name="T7" fmla="*/ 480 h 480"/>
                <a:gd name="T8" fmla="*/ 570 w 570"/>
                <a:gd name="T9" fmla="*/ 241 h 480"/>
                <a:gd name="T10" fmla="*/ 438 w 570"/>
                <a:gd name="T11" fmla="*/ 121 h 480"/>
                <a:gd name="T12" fmla="*/ 334 w 570"/>
                <a:gd name="T13" fmla="*/ 0 h 480"/>
                <a:gd name="T14" fmla="*/ 0 w 570"/>
                <a:gd name="T15" fmla="*/ 286 h 480"/>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570" h="480">
                  <a:moveTo>
                    <a:pt x="0" y="286"/>
                  </a:moveTo>
                  <a:lnTo>
                    <a:pt x="56" y="339"/>
                  </a:lnTo>
                  <a:lnTo>
                    <a:pt x="192" y="434"/>
                  </a:lnTo>
                  <a:lnTo>
                    <a:pt x="263" y="480"/>
                  </a:lnTo>
                  <a:lnTo>
                    <a:pt x="570" y="241"/>
                  </a:lnTo>
                  <a:lnTo>
                    <a:pt x="438" y="121"/>
                  </a:lnTo>
                  <a:lnTo>
                    <a:pt x="334" y="0"/>
                  </a:lnTo>
                  <a:lnTo>
                    <a:pt x="0" y="286"/>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4" name="Freeform 62">
              <a:extLst>
                <a:ext uri="{FF2B5EF4-FFF2-40B4-BE49-F238E27FC236}">
                  <a16:creationId xmlns:a16="http://schemas.microsoft.com/office/drawing/2014/main" id="{F81A2164-5A94-A4C5-547B-1E4DDF9EE3E1}"/>
                </a:ext>
              </a:extLst>
            </p:cNvPr>
            <p:cNvSpPr>
              <a:spLocks/>
            </p:cNvSpPr>
            <p:nvPr/>
          </p:nvSpPr>
          <p:spPr bwMode="auto">
            <a:xfrm>
              <a:off x="13741" y="9978"/>
              <a:ext cx="355" cy="270"/>
            </a:xfrm>
            <a:custGeom>
              <a:avLst/>
              <a:gdLst>
                <a:gd name="T0" fmla="*/ 0 w 355"/>
                <a:gd name="T1" fmla="*/ 234 h 270"/>
                <a:gd name="T2" fmla="*/ 76 w 355"/>
                <a:gd name="T3" fmla="*/ 270 h 270"/>
                <a:gd name="T4" fmla="*/ 355 w 355"/>
                <a:gd name="T5" fmla="*/ 57 h 270"/>
                <a:gd name="T6" fmla="*/ 296 w 355"/>
                <a:gd name="T7" fmla="*/ 0 h 270"/>
                <a:gd name="T8" fmla="*/ 0 w 355"/>
                <a:gd name="T9" fmla="*/ 234 h 270"/>
              </a:gdLst>
              <a:ahLst/>
              <a:cxnLst>
                <a:cxn ang="0">
                  <a:pos x="T0" y="T1"/>
                </a:cxn>
                <a:cxn ang="0">
                  <a:pos x="T2" y="T3"/>
                </a:cxn>
                <a:cxn ang="0">
                  <a:pos x="T4" y="T5"/>
                </a:cxn>
                <a:cxn ang="0">
                  <a:pos x="T6" y="T7"/>
                </a:cxn>
                <a:cxn ang="0">
                  <a:pos x="T8" y="T9"/>
                </a:cxn>
              </a:cxnLst>
              <a:rect l="0" t="0" r="r" b="b"/>
              <a:pathLst>
                <a:path w="355" h="270">
                  <a:moveTo>
                    <a:pt x="0" y="234"/>
                  </a:moveTo>
                  <a:lnTo>
                    <a:pt x="76" y="270"/>
                  </a:lnTo>
                  <a:lnTo>
                    <a:pt x="355" y="57"/>
                  </a:lnTo>
                  <a:lnTo>
                    <a:pt x="296" y="0"/>
                  </a:lnTo>
                  <a:lnTo>
                    <a:pt x="0" y="234"/>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5" name="Freeform 63">
              <a:extLst>
                <a:ext uri="{FF2B5EF4-FFF2-40B4-BE49-F238E27FC236}">
                  <a16:creationId xmlns:a16="http://schemas.microsoft.com/office/drawing/2014/main" id="{104D89A5-DFFB-8C0C-3933-9C47C2622765}"/>
                </a:ext>
              </a:extLst>
            </p:cNvPr>
            <p:cNvSpPr>
              <a:spLocks/>
            </p:cNvSpPr>
            <p:nvPr/>
          </p:nvSpPr>
          <p:spPr bwMode="auto">
            <a:xfrm>
              <a:off x="13814" y="10035"/>
              <a:ext cx="904" cy="389"/>
            </a:xfrm>
            <a:custGeom>
              <a:avLst/>
              <a:gdLst>
                <a:gd name="T0" fmla="*/ 116 w 904"/>
                <a:gd name="T1" fmla="*/ 126 h 389"/>
                <a:gd name="T2" fmla="*/ 199 w 904"/>
                <a:gd name="T3" fmla="*/ 57 h 389"/>
                <a:gd name="T4" fmla="*/ 282 w 904"/>
                <a:gd name="T5" fmla="*/ 0 h 389"/>
                <a:gd name="T6" fmla="*/ 415 w 904"/>
                <a:gd name="T7" fmla="*/ 148 h 389"/>
                <a:gd name="T8" fmla="*/ 501 w 904"/>
                <a:gd name="T9" fmla="*/ 214 h 389"/>
                <a:gd name="T10" fmla="*/ 561 w 904"/>
                <a:gd name="T11" fmla="*/ 265 h 389"/>
                <a:gd name="T12" fmla="*/ 626 w 904"/>
                <a:gd name="T13" fmla="*/ 285 h 389"/>
                <a:gd name="T14" fmla="*/ 904 w 904"/>
                <a:gd name="T15" fmla="*/ 389 h 389"/>
                <a:gd name="T16" fmla="*/ 366 w 904"/>
                <a:gd name="T17" fmla="*/ 378 h 389"/>
                <a:gd name="T18" fmla="*/ 93 w 904"/>
                <a:gd name="T19" fmla="*/ 264 h 389"/>
                <a:gd name="T20" fmla="*/ 0 w 904"/>
                <a:gd name="T21" fmla="*/ 216 h 389"/>
                <a:gd name="T22" fmla="*/ 116 w 904"/>
                <a:gd name="T23" fmla="*/ 126 h 38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904" h="389">
                  <a:moveTo>
                    <a:pt x="116" y="126"/>
                  </a:moveTo>
                  <a:lnTo>
                    <a:pt x="199" y="57"/>
                  </a:lnTo>
                  <a:lnTo>
                    <a:pt x="282" y="0"/>
                  </a:lnTo>
                  <a:lnTo>
                    <a:pt x="415" y="148"/>
                  </a:lnTo>
                  <a:lnTo>
                    <a:pt x="501" y="214"/>
                  </a:lnTo>
                  <a:lnTo>
                    <a:pt x="561" y="265"/>
                  </a:lnTo>
                  <a:lnTo>
                    <a:pt x="626" y="285"/>
                  </a:lnTo>
                  <a:lnTo>
                    <a:pt x="904" y="389"/>
                  </a:lnTo>
                  <a:lnTo>
                    <a:pt x="366" y="378"/>
                  </a:lnTo>
                  <a:lnTo>
                    <a:pt x="93" y="264"/>
                  </a:lnTo>
                  <a:lnTo>
                    <a:pt x="0" y="216"/>
                  </a:lnTo>
                  <a:lnTo>
                    <a:pt x="116" y="126"/>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6" name="Freeform 64">
              <a:extLst>
                <a:ext uri="{FF2B5EF4-FFF2-40B4-BE49-F238E27FC236}">
                  <a16:creationId xmlns:a16="http://schemas.microsoft.com/office/drawing/2014/main" id="{8772D963-60E2-2C8F-D1F3-59FA3E3319B7}"/>
                </a:ext>
              </a:extLst>
            </p:cNvPr>
            <p:cNvSpPr>
              <a:spLocks/>
            </p:cNvSpPr>
            <p:nvPr/>
          </p:nvSpPr>
          <p:spPr bwMode="auto">
            <a:xfrm>
              <a:off x="2633" y="7126"/>
              <a:ext cx="2897" cy="2733"/>
            </a:xfrm>
            <a:custGeom>
              <a:avLst/>
              <a:gdLst>
                <a:gd name="T0" fmla="*/ 0 w 2897"/>
                <a:gd name="T1" fmla="*/ 0 h 2715"/>
                <a:gd name="T2" fmla="*/ 188 w 2897"/>
                <a:gd name="T3" fmla="*/ 492 h 2715"/>
                <a:gd name="T4" fmla="*/ 409 w 2897"/>
                <a:gd name="T5" fmla="*/ 1074 h 2715"/>
                <a:gd name="T6" fmla="*/ 566 w 2897"/>
                <a:gd name="T7" fmla="*/ 1501 h 2715"/>
                <a:gd name="T8" fmla="*/ 761 w 2897"/>
                <a:gd name="T9" fmla="*/ 1977 h 2715"/>
                <a:gd name="T10" fmla="*/ 907 w 2897"/>
                <a:gd name="T11" fmla="*/ 2358 h 2715"/>
                <a:gd name="T12" fmla="*/ 1020 w 2897"/>
                <a:gd name="T13" fmla="*/ 2475 h 2715"/>
                <a:gd name="T14" fmla="*/ 1292 w 2897"/>
                <a:gd name="T15" fmla="*/ 2624 h 2715"/>
                <a:gd name="T16" fmla="*/ 1642 w 2897"/>
                <a:gd name="T17" fmla="*/ 2681 h 2715"/>
                <a:gd name="T18" fmla="*/ 2897 w 2897"/>
                <a:gd name="T19" fmla="*/ 2715 h 271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Lst>
              <a:rect l="0" t="0" r="r" b="b"/>
              <a:pathLst>
                <a:path w="2897" h="2715">
                  <a:moveTo>
                    <a:pt x="0" y="0"/>
                  </a:moveTo>
                  <a:cubicBezTo>
                    <a:pt x="33" y="82"/>
                    <a:pt x="120" y="313"/>
                    <a:pt x="188" y="492"/>
                  </a:cubicBezTo>
                  <a:cubicBezTo>
                    <a:pt x="256" y="671"/>
                    <a:pt x="345" y="906"/>
                    <a:pt x="409" y="1074"/>
                  </a:cubicBezTo>
                  <a:cubicBezTo>
                    <a:pt x="472" y="1242"/>
                    <a:pt x="507" y="1351"/>
                    <a:pt x="566" y="1501"/>
                  </a:cubicBezTo>
                  <a:cubicBezTo>
                    <a:pt x="625" y="1650"/>
                    <a:pt x="704" y="1833"/>
                    <a:pt x="761" y="1977"/>
                  </a:cubicBezTo>
                  <a:cubicBezTo>
                    <a:pt x="819" y="2120"/>
                    <a:pt x="863" y="2275"/>
                    <a:pt x="907" y="2358"/>
                  </a:cubicBezTo>
                  <a:cubicBezTo>
                    <a:pt x="950" y="2441"/>
                    <a:pt x="956" y="2431"/>
                    <a:pt x="1020" y="2475"/>
                  </a:cubicBezTo>
                  <a:cubicBezTo>
                    <a:pt x="1084" y="2519"/>
                    <a:pt x="1189" y="2589"/>
                    <a:pt x="1292" y="2624"/>
                  </a:cubicBezTo>
                  <a:cubicBezTo>
                    <a:pt x="1396" y="2658"/>
                    <a:pt x="1374" y="2665"/>
                    <a:pt x="1642" y="2681"/>
                  </a:cubicBezTo>
                  <a:cubicBezTo>
                    <a:pt x="1909" y="2696"/>
                    <a:pt x="2635" y="2707"/>
                    <a:pt x="2897" y="2715"/>
                  </a:cubicBezTo>
                </a:path>
              </a:pathLst>
            </a:custGeom>
            <a:noFill/>
            <a:ln w="28575" cap="flat" cmpd="sng">
              <a:solidFill>
                <a:srgbClr val="FF3300"/>
              </a:solidFill>
              <a:prstDash val="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7" name="Freeform 65">
              <a:extLst>
                <a:ext uri="{FF2B5EF4-FFF2-40B4-BE49-F238E27FC236}">
                  <a16:creationId xmlns:a16="http://schemas.microsoft.com/office/drawing/2014/main" id="{B4043C65-95C9-BE85-CA0D-57246F1D09B5}"/>
                </a:ext>
              </a:extLst>
            </p:cNvPr>
            <p:cNvSpPr>
              <a:spLocks/>
            </p:cNvSpPr>
            <p:nvPr/>
          </p:nvSpPr>
          <p:spPr bwMode="auto">
            <a:xfrm>
              <a:off x="4354" y="7537"/>
              <a:ext cx="3964" cy="2323"/>
            </a:xfrm>
            <a:custGeom>
              <a:avLst/>
              <a:gdLst>
                <a:gd name="T0" fmla="*/ 0 w 4017"/>
                <a:gd name="T1" fmla="*/ 0 h 2439"/>
                <a:gd name="T2" fmla="*/ 123 w 4017"/>
                <a:gd name="T3" fmla="*/ 457 h 2439"/>
                <a:gd name="T4" fmla="*/ 311 w 4017"/>
                <a:gd name="T5" fmla="*/ 1113 h 2439"/>
                <a:gd name="T6" fmla="*/ 467 w 4017"/>
                <a:gd name="T7" fmla="*/ 1690 h 2439"/>
                <a:gd name="T8" fmla="*/ 639 w 4017"/>
                <a:gd name="T9" fmla="*/ 2119 h 2439"/>
                <a:gd name="T10" fmla="*/ 873 w 4017"/>
                <a:gd name="T11" fmla="*/ 2293 h 2439"/>
                <a:gd name="T12" fmla="*/ 1011 w 4017"/>
                <a:gd name="T13" fmla="*/ 2347 h 2439"/>
                <a:gd name="T14" fmla="*/ 1335 w 4017"/>
                <a:gd name="T15" fmla="*/ 2431 h 2439"/>
                <a:gd name="T16" fmla="*/ 2541 w 4017"/>
                <a:gd name="T17" fmla="*/ 2395 h 2439"/>
                <a:gd name="T18" fmla="*/ 3183 w 4017"/>
                <a:gd name="T19" fmla="*/ 2383 h 2439"/>
                <a:gd name="T20" fmla="*/ 4017 w 4017"/>
                <a:gd name="T21" fmla="*/ 2401 h 243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4017" h="2439">
                  <a:moveTo>
                    <a:pt x="0" y="0"/>
                  </a:moveTo>
                  <a:cubicBezTo>
                    <a:pt x="35" y="135"/>
                    <a:pt x="72" y="272"/>
                    <a:pt x="123" y="457"/>
                  </a:cubicBezTo>
                  <a:cubicBezTo>
                    <a:pt x="174" y="642"/>
                    <a:pt x="254" y="909"/>
                    <a:pt x="311" y="1113"/>
                  </a:cubicBezTo>
                  <a:cubicBezTo>
                    <a:pt x="369" y="1318"/>
                    <a:pt x="412" y="1522"/>
                    <a:pt x="467" y="1690"/>
                  </a:cubicBezTo>
                  <a:cubicBezTo>
                    <a:pt x="522" y="1858"/>
                    <a:pt x="571" y="2019"/>
                    <a:pt x="639" y="2119"/>
                  </a:cubicBezTo>
                  <a:cubicBezTo>
                    <a:pt x="707" y="2219"/>
                    <a:pt x="811" y="2255"/>
                    <a:pt x="873" y="2293"/>
                  </a:cubicBezTo>
                  <a:cubicBezTo>
                    <a:pt x="935" y="2331"/>
                    <a:pt x="934" y="2324"/>
                    <a:pt x="1011" y="2347"/>
                  </a:cubicBezTo>
                  <a:cubicBezTo>
                    <a:pt x="1088" y="2370"/>
                    <a:pt x="1080" y="2423"/>
                    <a:pt x="1335" y="2431"/>
                  </a:cubicBezTo>
                  <a:cubicBezTo>
                    <a:pt x="1590" y="2439"/>
                    <a:pt x="2233" y="2403"/>
                    <a:pt x="2541" y="2395"/>
                  </a:cubicBezTo>
                  <a:cubicBezTo>
                    <a:pt x="2849" y="2387"/>
                    <a:pt x="2937" y="2382"/>
                    <a:pt x="3183" y="2383"/>
                  </a:cubicBezTo>
                  <a:cubicBezTo>
                    <a:pt x="3429" y="2384"/>
                    <a:pt x="3878" y="2398"/>
                    <a:pt x="4017" y="2401"/>
                  </a:cubicBezTo>
                </a:path>
              </a:pathLst>
            </a:custGeom>
            <a:noFill/>
            <a:ln w="28575" cap="flat" cmpd="sng">
              <a:solidFill>
                <a:srgbClr val="FF0000"/>
              </a:solidFill>
              <a:prstDash val="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8" name="Freeform 66">
              <a:extLst>
                <a:ext uri="{FF2B5EF4-FFF2-40B4-BE49-F238E27FC236}">
                  <a16:creationId xmlns:a16="http://schemas.microsoft.com/office/drawing/2014/main" id="{631DA945-2963-68C6-E7A9-D93E68217731}"/>
                </a:ext>
              </a:extLst>
            </p:cNvPr>
            <p:cNvSpPr>
              <a:spLocks/>
            </p:cNvSpPr>
            <p:nvPr/>
          </p:nvSpPr>
          <p:spPr bwMode="auto">
            <a:xfrm>
              <a:off x="9119" y="9426"/>
              <a:ext cx="374" cy="483"/>
            </a:xfrm>
            <a:custGeom>
              <a:avLst/>
              <a:gdLst>
                <a:gd name="T0" fmla="*/ 0 w 379"/>
                <a:gd name="T1" fmla="*/ 0 h 507"/>
                <a:gd name="T2" fmla="*/ 88 w 379"/>
                <a:gd name="T3" fmla="*/ 129 h 507"/>
                <a:gd name="T4" fmla="*/ 142 w 379"/>
                <a:gd name="T5" fmla="*/ 195 h 507"/>
                <a:gd name="T6" fmla="*/ 245 w 379"/>
                <a:gd name="T7" fmla="*/ 323 h 507"/>
                <a:gd name="T8" fmla="*/ 379 w 379"/>
                <a:gd name="T9" fmla="*/ 507 h 507"/>
              </a:gdLst>
              <a:ahLst/>
              <a:cxnLst>
                <a:cxn ang="0">
                  <a:pos x="T0" y="T1"/>
                </a:cxn>
                <a:cxn ang="0">
                  <a:pos x="T2" y="T3"/>
                </a:cxn>
                <a:cxn ang="0">
                  <a:pos x="T4" y="T5"/>
                </a:cxn>
                <a:cxn ang="0">
                  <a:pos x="T6" y="T7"/>
                </a:cxn>
                <a:cxn ang="0">
                  <a:pos x="T8" y="T9"/>
                </a:cxn>
              </a:cxnLst>
              <a:rect l="0" t="0" r="r" b="b"/>
              <a:pathLst>
                <a:path w="379" h="507">
                  <a:moveTo>
                    <a:pt x="0" y="0"/>
                  </a:moveTo>
                  <a:cubicBezTo>
                    <a:pt x="15" y="21"/>
                    <a:pt x="64" y="97"/>
                    <a:pt x="88" y="129"/>
                  </a:cubicBezTo>
                  <a:cubicBezTo>
                    <a:pt x="112" y="161"/>
                    <a:pt x="116" y="163"/>
                    <a:pt x="142" y="195"/>
                  </a:cubicBezTo>
                  <a:cubicBezTo>
                    <a:pt x="168" y="227"/>
                    <a:pt x="205" y="271"/>
                    <a:pt x="245" y="323"/>
                  </a:cubicBezTo>
                  <a:cubicBezTo>
                    <a:pt x="285" y="375"/>
                    <a:pt x="351" y="469"/>
                    <a:pt x="379" y="507"/>
                  </a:cubicBezTo>
                </a:path>
              </a:pathLst>
            </a:custGeom>
            <a:noFill/>
            <a:ln w="9525" cap="flat">
              <a:solidFill>
                <a:schemeClr val="tx1"/>
              </a:solidFill>
              <a:prstDash val="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69" name="Freeform 67">
              <a:extLst>
                <a:ext uri="{FF2B5EF4-FFF2-40B4-BE49-F238E27FC236}">
                  <a16:creationId xmlns:a16="http://schemas.microsoft.com/office/drawing/2014/main" id="{77155254-16E8-827E-8FC0-26CB15105759}"/>
                </a:ext>
              </a:extLst>
            </p:cNvPr>
            <p:cNvSpPr>
              <a:spLocks/>
            </p:cNvSpPr>
            <p:nvPr/>
          </p:nvSpPr>
          <p:spPr bwMode="auto">
            <a:xfrm>
              <a:off x="12222" y="9398"/>
              <a:ext cx="1293" cy="978"/>
            </a:xfrm>
            <a:custGeom>
              <a:avLst/>
              <a:gdLst>
                <a:gd name="T0" fmla="*/ 0 w 1293"/>
                <a:gd name="T1" fmla="*/ 0 h 978"/>
                <a:gd name="T2" fmla="*/ 97 w 1293"/>
                <a:gd name="T3" fmla="*/ 166 h 978"/>
                <a:gd name="T4" fmla="*/ 233 w 1293"/>
                <a:gd name="T5" fmla="*/ 346 h 978"/>
                <a:gd name="T6" fmla="*/ 388 w 1293"/>
                <a:gd name="T7" fmla="*/ 521 h 978"/>
                <a:gd name="T8" fmla="*/ 503 w 1293"/>
                <a:gd name="T9" fmla="*/ 624 h 978"/>
                <a:gd name="T10" fmla="*/ 626 w 1293"/>
                <a:gd name="T11" fmla="*/ 706 h 978"/>
                <a:gd name="T12" fmla="*/ 826 w 1293"/>
                <a:gd name="T13" fmla="*/ 816 h 978"/>
                <a:gd name="T14" fmla="*/ 1293 w 1293"/>
                <a:gd name="T15" fmla="*/ 978 h 978"/>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93" h="978">
                  <a:moveTo>
                    <a:pt x="0" y="0"/>
                  </a:moveTo>
                  <a:cubicBezTo>
                    <a:pt x="16" y="29"/>
                    <a:pt x="58" y="108"/>
                    <a:pt x="97" y="166"/>
                  </a:cubicBezTo>
                  <a:cubicBezTo>
                    <a:pt x="136" y="224"/>
                    <a:pt x="185" y="287"/>
                    <a:pt x="233" y="346"/>
                  </a:cubicBezTo>
                  <a:cubicBezTo>
                    <a:pt x="282" y="405"/>
                    <a:pt x="344" y="474"/>
                    <a:pt x="388" y="521"/>
                  </a:cubicBezTo>
                  <a:cubicBezTo>
                    <a:pt x="433" y="568"/>
                    <a:pt x="462" y="593"/>
                    <a:pt x="503" y="624"/>
                  </a:cubicBezTo>
                  <a:cubicBezTo>
                    <a:pt x="543" y="654"/>
                    <a:pt x="573" y="673"/>
                    <a:pt x="626" y="706"/>
                  </a:cubicBezTo>
                  <a:cubicBezTo>
                    <a:pt x="679" y="739"/>
                    <a:pt x="715" y="770"/>
                    <a:pt x="826" y="816"/>
                  </a:cubicBezTo>
                  <a:cubicBezTo>
                    <a:pt x="938" y="862"/>
                    <a:pt x="1195" y="945"/>
                    <a:pt x="1293" y="978"/>
                  </a:cubicBezTo>
                </a:path>
              </a:pathLst>
            </a:custGeom>
            <a:noFill/>
            <a:ln w="28575" cap="flat" cmpd="sng">
              <a:solidFill>
                <a:srgbClr val="FF3300"/>
              </a:solidFill>
              <a:prstDash val="lg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0" name="Freeform 68">
              <a:extLst>
                <a:ext uri="{FF2B5EF4-FFF2-40B4-BE49-F238E27FC236}">
                  <a16:creationId xmlns:a16="http://schemas.microsoft.com/office/drawing/2014/main" id="{552792BC-DC26-5437-8193-50F2B67E719A}"/>
                </a:ext>
              </a:extLst>
            </p:cNvPr>
            <p:cNvSpPr>
              <a:spLocks/>
            </p:cNvSpPr>
            <p:nvPr/>
          </p:nvSpPr>
          <p:spPr bwMode="auto">
            <a:xfrm>
              <a:off x="12861" y="9298"/>
              <a:ext cx="1324" cy="1109"/>
            </a:xfrm>
            <a:custGeom>
              <a:avLst/>
              <a:gdLst>
                <a:gd name="T0" fmla="*/ 0 w 1342"/>
                <a:gd name="T1" fmla="*/ 0 h 1164"/>
                <a:gd name="T2" fmla="*/ 262 w 1342"/>
                <a:gd name="T3" fmla="*/ 353 h 1164"/>
                <a:gd name="T4" fmla="*/ 445 w 1342"/>
                <a:gd name="T5" fmla="*/ 581 h 1164"/>
                <a:gd name="T6" fmla="*/ 564 w 1342"/>
                <a:gd name="T7" fmla="*/ 693 h 1164"/>
                <a:gd name="T8" fmla="*/ 727 w 1342"/>
                <a:gd name="T9" fmla="*/ 831 h 1164"/>
                <a:gd name="T10" fmla="*/ 869 w 1342"/>
                <a:gd name="T11" fmla="*/ 947 h 1164"/>
                <a:gd name="T12" fmla="*/ 1041 w 1342"/>
                <a:gd name="T13" fmla="*/ 1055 h 1164"/>
                <a:gd name="T14" fmla="*/ 1342 w 1342"/>
                <a:gd name="T15" fmla="*/ 1164 h 116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342" h="1164">
                  <a:moveTo>
                    <a:pt x="0" y="0"/>
                  </a:moveTo>
                  <a:cubicBezTo>
                    <a:pt x="93" y="129"/>
                    <a:pt x="188" y="256"/>
                    <a:pt x="262" y="353"/>
                  </a:cubicBezTo>
                  <a:cubicBezTo>
                    <a:pt x="336" y="450"/>
                    <a:pt x="395" y="524"/>
                    <a:pt x="445" y="581"/>
                  </a:cubicBezTo>
                  <a:cubicBezTo>
                    <a:pt x="495" y="638"/>
                    <a:pt x="517" y="651"/>
                    <a:pt x="564" y="693"/>
                  </a:cubicBezTo>
                  <a:cubicBezTo>
                    <a:pt x="611" y="735"/>
                    <a:pt x="675" y="788"/>
                    <a:pt x="727" y="831"/>
                  </a:cubicBezTo>
                  <a:cubicBezTo>
                    <a:pt x="779" y="874"/>
                    <a:pt x="817" y="911"/>
                    <a:pt x="869" y="947"/>
                  </a:cubicBezTo>
                  <a:cubicBezTo>
                    <a:pt x="921" y="984"/>
                    <a:pt x="962" y="1019"/>
                    <a:pt x="1041" y="1055"/>
                  </a:cubicBezTo>
                  <a:cubicBezTo>
                    <a:pt x="1120" y="1091"/>
                    <a:pt x="1279" y="1141"/>
                    <a:pt x="1342" y="1164"/>
                  </a:cubicBezTo>
                </a:path>
              </a:pathLst>
            </a:custGeom>
            <a:noFill/>
            <a:ln w="28575" cap="flat" cmpd="sng">
              <a:solidFill>
                <a:srgbClr val="FF0000"/>
              </a:solidFill>
              <a:prstDash val="lg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1" name="Freeform 69">
              <a:extLst>
                <a:ext uri="{FF2B5EF4-FFF2-40B4-BE49-F238E27FC236}">
                  <a16:creationId xmlns:a16="http://schemas.microsoft.com/office/drawing/2014/main" id="{24ED40EB-CB3A-D93F-A7CA-F1F3A52C4E49}"/>
                </a:ext>
              </a:extLst>
            </p:cNvPr>
            <p:cNvSpPr>
              <a:spLocks/>
            </p:cNvSpPr>
            <p:nvPr/>
          </p:nvSpPr>
          <p:spPr bwMode="auto">
            <a:xfrm>
              <a:off x="13617" y="9434"/>
              <a:ext cx="1758" cy="775"/>
            </a:xfrm>
            <a:custGeom>
              <a:avLst/>
              <a:gdLst>
                <a:gd name="T0" fmla="*/ 118 w 1758"/>
                <a:gd name="T1" fmla="*/ 106 h 775"/>
                <a:gd name="T2" fmla="*/ 277 w 1758"/>
                <a:gd name="T3" fmla="*/ 250 h 775"/>
                <a:gd name="T4" fmla="*/ 455 w 1758"/>
                <a:gd name="T5" fmla="*/ 307 h 775"/>
                <a:gd name="T6" fmla="*/ 532 w 1758"/>
                <a:gd name="T7" fmla="*/ 332 h 775"/>
                <a:gd name="T8" fmla="*/ 571 w 1758"/>
                <a:gd name="T9" fmla="*/ 372 h 775"/>
                <a:gd name="T10" fmla="*/ 697 w 1758"/>
                <a:gd name="T11" fmla="*/ 410 h 775"/>
                <a:gd name="T12" fmla="*/ 804 w 1758"/>
                <a:gd name="T13" fmla="*/ 447 h 775"/>
                <a:gd name="T14" fmla="*/ 906 w 1758"/>
                <a:gd name="T15" fmla="*/ 451 h 775"/>
                <a:gd name="T16" fmla="*/ 990 w 1758"/>
                <a:gd name="T17" fmla="*/ 438 h 775"/>
                <a:gd name="T18" fmla="*/ 1046 w 1758"/>
                <a:gd name="T19" fmla="*/ 451 h 775"/>
                <a:gd name="T20" fmla="*/ 1101 w 1758"/>
                <a:gd name="T21" fmla="*/ 459 h 775"/>
                <a:gd name="T22" fmla="*/ 1139 w 1758"/>
                <a:gd name="T23" fmla="*/ 492 h 775"/>
                <a:gd name="T24" fmla="*/ 1195 w 1758"/>
                <a:gd name="T25" fmla="*/ 513 h 775"/>
                <a:gd name="T26" fmla="*/ 1258 w 1758"/>
                <a:gd name="T27" fmla="*/ 517 h 775"/>
                <a:gd name="T28" fmla="*/ 1330 w 1758"/>
                <a:gd name="T29" fmla="*/ 529 h 775"/>
                <a:gd name="T30" fmla="*/ 1377 w 1758"/>
                <a:gd name="T31" fmla="*/ 537 h 775"/>
                <a:gd name="T32" fmla="*/ 1445 w 1758"/>
                <a:gd name="T33" fmla="*/ 582 h 775"/>
                <a:gd name="T34" fmla="*/ 1475 w 1758"/>
                <a:gd name="T35" fmla="*/ 595 h 775"/>
                <a:gd name="T36" fmla="*/ 1513 w 1758"/>
                <a:gd name="T37" fmla="*/ 607 h 775"/>
                <a:gd name="T38" fmla="*/ 1634 w 1758"/>
                <a:gd name="T39" fmla="*/ 595 h 775"/>
                <a:gd name="T40" fmla="*/ 1657 w 1758"/>
                <a:gd name="T41" fmla="*/ 607 h 775"/>
                <a:gd name="T42" fmla="*/ 1758 w 1758"/>
                <a:gd name="T43" fmla="*/ 641 h 775"/>
                <a:gd name="T44" fmla="*/ 1700 w 1758"/>
                <a:gd name="T45" fmla="*/ 775 h 775"/>
                <a:gd name="T46" fmla="*/ 1427 w 1758"/>
                <a:gd name="T47" fmla="*/ 579 h 775"/>
                <a:gd name="T48" fmla="*/ 1302 w 1758"/>
                <a:gd name="T49" fmla="*/ 710 h 775"/>
                <a:gd name="T50" fmla="*/ 1127 w 1758"/>
                <a:gd name="T51" fmla="*/ 582 h 775"/>
                <a:gd name="T52" fmla="*/ 971 w 1758"/>
                <a:gd name="T53" fmla="*/ 733 h 775"/>
                <a:gd name="T54" fmla="*/ 799 w 1758"/>
                <a:gd name="T55" fmla="*/ 598 h 775"/>
                <a:gd name="T56" fmla="*/ 610 w 1758"/>
                <a:gd name="T57" fmla="*/ 738 h 775"/>
                <a:gd name="T58" fmla="*/ 482 w 1758"/>
                <a:gd name="T59" fmla="*/ 598 h 775"/>
                <a:gd name="T60" fmla="*/ 290 w 1758"/>
                <a:gd name="T61" fmla="*/ 398 h 775"/>
                <a:gd name="T62" fmla="*/ 104 w 1758"/>
                <a:gd name="T63" fmla="*/ 146 h 775"/>
                <a:gd name="T64" fmla="*/ 0 w 1758"/>
                <a:gd name="T65" fmla="*/ 0 h 775"/>
                <a:gd name="T66" fmla="*/ 92 w 1758"/>
                <a:gd name="T67" fmla="*/ 66 h 775"/>
                <a:gd name="T68" fmla="*/ 104 w 1758"/>
                <a:gd name="T69" fmla="*/ 86 h 775"/>
                <a:gd name="T70" fmla="*/ 118 w 1758"/>
                <a:gd name="T71" fmla="*/ 106 h 77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Lst>
              <a:rect l="0" t="0" r="r" b="b"/>
              <a:pathLst>
                <a:path w="1758" h="775">
                  <a:moveTo>
                    <a:pt x="118" y="106"/>
                  </a:moveTo>
                  <a:lnTo>
                    <a:pt x="277" y="250"/>
                  </a:lnTo>
                  <a:lnTo>
                    <a:pt x="455" y="307"/>
                  </a:lnTo>
                  <a:lnTo>
                    <a:pt x="532" y="332"/>
                  </a:lnTo>
                  <a:lnTo>
                    <a:pt x="571" y="372"/>
                  </a:lnTo>
                  <a:lnTo>
                    <a:pt x="697" y="410"/>
                  </a:lnTo>
                  <a:lnTo>
                    <a:pt x="804" y="447"/>
                  </a:lnTo>
                  <a:lnTo>
                    <a:pt x="906" y="451"/>
                  </a:lnTo>
                  <a:lnTo>
                    <a:pt x="990" y="438"/>
                  </a:lnTo>
                  <a:lnTo>
                    <a:pt x="1046" y="451"/>
                  </a:lnTo>
                  <a:lnTo>
                    <a:pt x="1101" y="459"/>
                  </a:lnTo>
                  <a:lnTo>
                    <a:pt x="1139" y="492"/>
                  </a:lnTo>
                  <a:lnTo>
                    <a:pt x="1195" y="513"/>
                  </a:lnTo>
                  <a:lnTo>
                    <a:pt x="1258" y="517"/>
                  </a:lnTo>
                  <a:lnTo>
                    <a:pt x="1330" y="529"/>
                  </a:lnTo>
                  <a:lnTo>
                    <a:pt x="1377" y="537"/>
                  </a:lnTo>
                  <a:lnTo>
                    <a:pt x="1445" y="582"/>
                  </a:lnTo>
                  <a:lnTo>
                    <a:pt x="1475" y="595"/>
                  </a:lnTo>
                  <a:lnTo>
                    <a:pt x="1513" y="607"/>
                  </a:lnTo>
                  <a:lnTo>
                    <a:pt x="1634" y="595"/>
                  </a:lnTo>
                  <a:lnTo>
                    <a:pt x="1657" y="607"/>
                  </a:lnTo>
                  <a:lnTo>
                    <a:pt x="1758" y="641"/>
                  </a:lnTo>
                  <a:lnTo>
                    <a:pt x="1700" y="775"/>
                  </a:lnTo>
                  <a:lnTo>
                    <a:pt x="1427" y="579"/>
                  </a:lnTo>
                  <a:lnTo>
                    <a:pt x="1302" y="710"/>
                  </a:lnTo>
                  <a:lnTo>
                    <a:pt x="1127" y="582"/>
                  </a:lnTo>
                  <a:lnTo>
                    <a:pt x="971" y="733"/>
                  </a:lnTo>
                  <a:lnTo>
                    <a:pt x="799" y="598"/>
                  </a:lnTo>
                  <a:lnTo>
                    <a:pt x="610" y="738"/>
                  </a:lnTo>
                  <a:lnTo>
                    <a:pt x="482" y="598"/>
                  </a:lnTo>
                  <a:lnTo>
                    <a:pt x="290" y="398"/>
                  </a:lnTo>
                  <a:lnTo>
                    <a:pt x="104" y="146"/>
                  </a:lnTo>
                  <a:lnTo>
                    <a:pt x="0" y="0"/>
                  </a:lnTo>
                  <a:lnTo>
                    <a:pt x="92" y="66"/>
                  </a:lnTo>
                  <a:lnTo>
                    <a:pt x="104" y="86"/>
                  </a:lnTo>
                  <a:lnTo>
                    <a:pt x="118" y="106"/>
                  </a:lnTo>
                  <a:close/>
                </a:path>
              </a:pathLst>
            </a:custGeom>
            <a:solidFill>
              <a:srgbClr val="84E2E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2" name="Freeform 70">
              <a:extLst>
                <a:ext uri="{FF2B5EF4-FFF2-40B4-BE49-F238E27FC236}">
                  <a16:creationId xmlns:a16="http://schemas.microsoft.com/office/drawing/2014/main" id="{8B592B11-0D3A-E472-32AF-259DDF7EE90E}"/>
                </a:ext>
              </a:extLst>
            </p:cNvPr>
            <p:cNvSpPr>
              <a:spLocks/>
            </p:cNvSpPr>
            <p:nvPr/>
          </p:nvSpPr>
          <p:spPr bwMode="auto">
            <a:xfrm>
              <a:off x="14298" y="10087"/>
              <a:ext cx="349" cy="252"/>
            </a:xfrm>
            <a:custGeom>
              <a:avLst/>
              <a:gdLst>
                <a:gd name="T0" fmla="*/ 0 w 354"/>
                <a:gd name="T1" fmla="*/ 174 h 265"/>
                <a:gd name="T2" fmla="*/ 192 w 354"/>
                <a:gd name="T3" fmla="*/ 0 h 265"/>
                <a:gd name="T4" fmla="*/ 354 w 354"/>
                <a:gd name="T5" fmla="*/ 138 h 265"/>
                <a:gd name="T6" fmla="*/ 224 w 354"/>
                <a:gd name="T7" fmla="*/ 265 h 265"/>
                <a:gd name="T8" fmla="*/ 137 w 354"/>
                <a:gd name="T9" fmla="*/ 232 h 265"/>
                <a:gd name="T10" fmla="*/ 0 w 354"/>
                <a:gd name="T11" fmla="*/ 174 h 265"/>
              </a:gdLst>
              <a:ahLst/>
              <a:cxnLst>
                <a:cxn ang="0">
                  <a:pos x="T0" y="T1"/>
                </a:cxn>
                <a:cxn ang="0">
                  <a:pos x="T2" y="T3"/>
                </a:cxn>
                <a:cxn ang="0">
                  <a:pos x="T4" y="T5"/>
                </a:cxn>
                <a:cxn ang="0">
                  <a:pos x="T6" y="T7"/>
                </a:cxn>
                <a:cxn ang="0">
                  <a:pos x="T8" y="T9"/>
                </a:cxn>
                <a:cxn ang="0">
                  <a:pos x="T10" y="T11"/>
                </a:cxn>
              </a:cxnLst>
              <a:rect l="0" t="0" r="r" b="b"/>
              <a:pathLst>
                <a:path w="354" h="265">
                  <a:moveTo>
                    <a:pt x="0" y="174"/>
                  </a:moveTo>
                  <a:lnTo>
                    <a:pt x="192" y="0"/>
                  </a:lnTo>
                  <a:lnTo>
                    <a:pt x="354" y="138"/>
                  </a:lnTo>
                  <a:lnTo>
                    <a:pt x="224" y="265"/>
                  </a:lnTo>
                  <a:lnTo>
                    <a:pt x="137" y="232"/>
                  </a:lnTo>
                  <a:lnTo>
                    <a:pt x="0" y="174"/>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3" name="Freeform 71">
              <a:extLst>
                <a:ext uri="{FF2B5EF4-FFF2-40B4-BE49-F238E27FC236}">
                  <a16:creationId xmlns:a16="http://schemas.microsoft.com/office/drawing/2014/main" id="{7A33C64E-D045-8110-6782-1964960B1DC3}"/>
                </a:ext>
              </a:extLst>
            </p:cNvPr>
            <p:cNvSpPr>
              <a:spLocks/>
            </p:cNvSpPr>
            <p:nvPr/>
          </p:nvSpPr>
          <p:spPr bwMode="auto">
            <a:xfrm>
              <a:off x="14674" y="10082"/>
              <a:ext cx="277" cy="245"/>
            </a:xfrm>
            <a:custGeom>
              <a:avLst/>
              <a:gdLst>
                <a:gd name="T0" fmla="*/ 0 w 277"/>
                <a:gd name="T1" fmla="*/ 150 h 245"/>
                <a:gd name="T2" fmla="*/ 155 w 277"/>
                <a:gd name="T3" fmla="*/ 0 h 245"/>
                <a:gd name="T4" fmla="*/ 277 w 277"/>
                <a:gd name="T5" fmla="*/ 102 h 245"/>
                <a:gd name="T6" fmla="*/ 142 w 277"/>
                <a:gd name="T7" fmla="*/ 245 h 245"/>
                <a:gd name="T8" fmla="*/ 0 w 277"/>
                <a:gd name="T9" fmla="*/ 150 h 245"/>
              </a:gdLst>
              <a:ahLst/>
              <a:cxnLst>
                <a:cxn ang="0">
                  <a:pos x="T0" y="T1"/>
                </a:cxn>
                <a:cxn ang="0">
                  <a:pos x="T2" y="T3"/>
                </a:cxn>
                <a:cxn ang="0">
                  <a:pos x="T4" y="T5"/>
                </a:cxn>
                <a:cxn ang="0">
                  <a:pos x="T6" y="T7"/>
                </a:cxn>
                <a:cxn ang="0">
                  <a:pos x="T8" y="T9"/>
                </a:cxn>
              </a:cxnLst>
              <a:rect l="0" t="0" r="r" b="b"/>
              <a:pathLst>
                <a:path w="277" h="245">
                  <a:moveTo>
                    <a:pt x="0" y="150"/>
                  </a:moveTo>
                  <a:lnTo>
                    <a:pt x="155" y="0"/>
                  </a:lnTo>
                  <a:lnTo>
                    <a:pt x="277" y="102"/>
                  </a:lnTo>
                  <a:lnTo>
                    <a:pt x="142" y="245"/>
                  </a:lnTo>
                  <a:lnTo>
                    <a:pt x="0" y="150"/>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4" name="Freeform 72">
              <a:extLst>
                <a:ext uri="{FF2B5EF4-FFF2-40B4-BE49-F238E27FC236}">
                  <a16:creationId xmlns:a16="http://schemas.microsoft.com/office/drawing/2014/main" id="{E5030F54-C8DF-97ED-BE1F-CA4F4A1A69B1}"/>
                </a:ext>
              </a:extLst>
            </p:cNvPr>
            <p:cNvSpPr>
              <a:spLocks/>
            </p:cNvSpPr>
            <p:nvPr/>
          </p:nvSpPr>
          <p:spPr bwMode="auto">
            <a:xfrm>
              <a:off x="14999" y="10071"/>
              <a:ext cx="268" cy="237"/>
            </a:xfrm>
            <a:custGeom>
              <a:avLst/>
              <a:gdLst>
                <a:gd name="T0" fmla="*/ 0 w 271"/>
                <a:gd name="T1" fmla="*/ 145 h 248"/>
                <a:gd name="T2" fmla="*/ 120 w 271"/>
                <a:gd name="T3" fmla="*/ 0 h 248"/>
                <a:gd name="T4" fmla="*/ 271 w 271"/>
                <a:gd name="T5" fmla="*/ 102 h 248"/>
                <a:gd name="T6" fmla="*/ 181 w 271"/>
                <a:gd name="T7" fmla="*/ 248 h 248"/>
                <a:gd name="T8" fmla="*/ 0 w 271"/>
                <a:gd name="T9" fmla="*/ 145 h 248"/>
              </a:gdLst>
              <a:ahLst/>
              <a:cxnLst>
                <a:cxn ang="0">
                  <a:pos x="T0" y="T1"/>
                </a:cxn>
                <a:cxn ang="0">
                  <a:pos x="T2" y="T3"/>
                </a:cxn>
                <a:cxn ang="0">
                  <a:pos x="T4" y="T5"/>
                </a:cxn>
                <a:cxn ang="0">
                  <a:pos x="T6" y="T7"/>
                </a:cxn>
                <a:cxn ang="0">
                  <a:pos x="T8" y="T9"/>
                </a:cxn>
              </a:cxnLst>
              <a:rect l="0" t="0" r="r" b="b"/>
              <a:pathLst>
                <a:path w="271" h="248">
                  <a:moveTo>
                    <a:pt x="0" y="145"/>
                  </a:moveTo>
                  <a:lnTo>
                    <a:pt x="120" y="0"/>
                  </a:lnTo>
                  <a:lnTo>
                    <a:pt x="271" y="102"/>
                  </a:lnTo>
                  <a:lnTo>
                    <a:pt x="181" y="248"/>
                  </a:lnTo>
                  <a:lnTo>
                    <a:pt x="0" y="145"/>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5" name="Freeform 73">
              <a:extLst>
                <a:ext uri="{FF2B5EF4-FFF2-40B4-BE49-F238E27FC236}">
                  <a16:creationId xmlns:a16="http://schemas.microsoft.com/office/drawing/2014/main" id="{32BFEFAB-3F01-45FA-D7F5-7D6BA8BFE697}"/>
                </a:ext>
              </a:extLst>
            </p:cNvPr>
            <p:cNvSpPr>
              <a:spLocks/>
            </p:cNvSpPr>
            <p:nvPr/>
          </p:nvSpPr>
          <p:spPr bwMode="auto">
            <a:xfrm>
              <a:off x="15417" y="10128"/>
              <a:ext cx="179" cy="187"/>
            </a:xfrm>
            <a:custGeom>
              <a:avLst/>
              <a:gdLst>
                <a:gd name="T0" fmla="*/ 0 w 179"/>
                <a:gd name="T1" fmla="*/ 153 h 187"/>
                <a:gd name="T2" fmla="*/ 68 w 179"/>
                <a:gd name="T3" fmla="*/ 0 h 187"/>
                <a:gd name="T4" fmla="*/ 179 w 179"/>
                <a:gd name="T5" fmla="*/ 48 h 187"/>
                <a:gd name="T6" fmla="*/ 106 w 179"/>
                <a:gd name="T7" fmla="*/ 187 h 187"/>
                <a:gd name="T8" fmla="*/ 35 w 179"/>
                <a:gd name="T9" fmla="*/ 164 h 187"/>
                <a:gd name="T10" fmla="*/ 0 w 179"/>
                <a:gd name="T11" fmla="*/ 153 h 187"/>
              </a:gdLst>
              <a:ahLst/>
              <a:cxnLst>
                <a:cxn ang="0">
                  <a:pos x="T0" y="T1"/>
                </a:cxn>
                <a:cxn ang="0">
                  <a:pos x="T2" y="T3"/>
                </a:cxn>
                <a:cxn ang="0">
                  <a:pos x="T4" y="T5"/>
                </a:cxn>
                <a:cxn ang="0">
                  <a:pos x="T6" y="T7"/>
                </a:cxn>
                <a:cxn ang="0">
                  <a:pos x="T8" y="T9"/>
                </a:cxn>
                <a:cxn ang="0">
                  <a:pos x="T10" y="T11"/>
                </a:cxn>
              </a:cxnLst>
              <a:rect l="0" t="0" r="r" b="b"/>
              <a:pathLst>
                <a:path w="179" h="187">
                  <a:moveTo>
                    <a:pt x="0" y="153"/>
                  </a:moveTo>
                  <a:lnTo>
                    <a:pt x="68" y="0"/>
                  </a:lnTo>
                  <a:lnTo>
                    <a:pt x="179" y="48"/>
                  </a:lnTo>
                  <a:lnTo>
                    <a:pt x="106" y="187"/>
                  </a:lnTo>
                  <a:lnTo>
                    <a:pt x="35" y="164"/>
                  </a:lnTo>
                  <a:lnTo>
                    <a:pt x="0" y="153"/>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6" name="Freeform 74">
              <a:extLst>
                <a:ext uri="{FF2B5EF4-FFF2-40B4-BE49-F238E27FC236}">
                  <a16:creationId xmlns:a16="http://schemas.microsoft.com/office/drawing/2014/main" id="{C99B041B-636A-0524-6750-23BCFE7ACFDE}"/>
                </a:ext>
              </a:extLst>
            </p:cNvPr>
            <p:cNvSpPr>
              <a:spLocks/>
            </p:cNvSpPr>
            <p:nvPr/>
          </p:nvSpPr>
          <p:spPr bwMode="auto">
            <a:xfrm>
              <a:off x="14553" y="10169"/>
              <a:ext cx="1581" cy="284"/>
            </a:xfrm>
            <a:custGeom>
              <a:avLst/>
              <a:gdLst>
                <a:gd name="T0" fmla="*/ 0 w 1581"/>
                <a:gd name="T1" fmla="*/ 199 h 284"/>
                <a:gd name="T2" fmla="*/ 140 w 1581"/>
                <a:gd name="T3" fmla="*/ 79 h 284"/>
                <a:gd name="T4" fmla="*/ 254 w 1581"/>
                <a:gd name="T5" fmla="*/ 160 h 284"/>
                <a:gd name="T6" fmla="*/ 394 w 1581"/>
                <a:gd name="T7" fmla="*/ 12 h 284"/>
                <a:gd name="T8" fmla="*/ 438 w 1581"/>
                <a:gd name="T9" fmla="*/ 43 h 284"/>
                <a:gd name="T10" fmla="*/ 610 w 1581"/>
                <a:gd name="T11" fmla="*/ 139 h 284"/>
                <a:gd name="T12" fmla="*/ 706 w 1581"/>
                <a:gd name="T13" fmla="*/ 0 h 284"/>
                <a:gd name="T14" fmla="*/ 772 w 1581"/>
                <a:gd name="T15" fmla="*/ 55 h 284"/>
                <a:gd name="T16" fmla="*/ 848 w 1581"/>
                <a:gd name="T17" fmla="*/ 104 h 284"/>
                <a:gd name="T18" fmla="*/ 1004 w 1581"/>
                <a:gd name="T19" fmla="*/ 163 h 284"/>
                <a:gd name="T20" fmla="*/ 1077 w 1581"/>
                <a:gd name="T21" fmla="*/ 21 h 284"/>
                <a:gd name="T22" fmla="*/ 1218 w 1581"/>
                <a:gd name="T23" fmla="*/ 108 h 284"/>
                <a:gd name="T24" fmla="*/ 1581 w 1581"/>
                <a:gd name="T25" fmla="*/ 284 h 284"/>
                <a:gd name="T26" fmla="*/ 183 w 1581"/>
                <a:gd name="T27" fmla="*/ 263 h 284"/>
                <a:gd name="T28" fmla="*/ 0 w 1581"/>
                <a:gd name="T29" fmla="*/ 199 h 28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581" h="284">
                  <a:moveTo>
                    <a:pt x="0" y="199"/>
                  </a:moveTo>
                  <a:lnTo>
                    <a:pt x="140" y="79"/>
                  </a:lnTo>
                  <a:lnTo>
                    <a:pt x="254" y="160"/>
                  </a:lnTo>
                  <a:lnTo>
                    <a:pt x="394" y="12"/>
                  </a:lnTo>
                  <a:lnTo>
                    <a:pt x="438" y="43"/>
                  </a:lnTo>
                  <a:lnTo>
                    <a:pt x="610" y="139"/>
                  </a:lnTo>
                  <a:lnTo>
                    <a:pt x="706" y="0"/>
                  </a:lnTo>
                  <a:lnTo>
                    <a:pt x="772" y="55"/>
                  </a:lnTo>
                  <a:lnTo>
                    <a:pt x="848" y="104"/>
                  </a:lnTo>
                  <a:lnTo>
                    <a:pt x="1004" y="163"/>
                  </a:lnTo>
                  <a:lnTo>
                    <a:pt x="1077" y="21"/>
                  </a:lnTo>
                  <a:lnTo>
                    <a:pt x="1218" y="108"/>
                  </a:lnTo>
                  <a:lnTo>
                    <a:pt x="1581" y="284"/>
                  </a:lnTo>
                  <a:lnTo>
                    <a:pt x="183" y="263"/>
                  </a:lnTo>
                  <a:lnTo>
                    <a:pt x="0" y="199"/>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7" name="Freeform 75">
              <a:extLst>
                <a:ext uri="{FF2B5EF4-FFF2-40B4-BE49-F238E27FC236}">
                  <a16:creationId xmlns:a16="http://schemas.microsoft.com/office/drawing/2014/main" id="{360EAF8C-62A2-E0EA-8299-DD004149A724}"/>
                </a:ext>
              </a:extLst>
            </p:cNvPr>
            <p:cNvSpPr>
              <a:spLocks/>
            </p:cNvSpPr>
            <p:nvPr/>
          </p:nvSpPr>
          <p:spPr bwMode="auto">
            <a:xfrm>
              <a:off x="14510" y="10223"/>
              <a:ext cx="177" cy="138"/>
            </a:xfrm>
            <a:custGeom>
              <a:avLst/>
              <a:gdLst>
                <a:gd name="T0" fmla="*/ 0 w 177"/>
                <a:gd name="T1" fmla="*/ 121 h 138"/>
                <a:gd name="T2" fmla="*/ 142 w 177"/>
                <a:gd name="T3" fmla="*/ 0 h 138"/>
                <a:gd name="T4" fmla="*/ 177 w 177"/>
                <a:gd name="T5" fmla="*/ 29 h 138"/>
                <a:gd name="T6" fmla="*/ 48 w 177"/>
                <a:gd name="T7" fmla="*/ 138 h 138"/>
                <a:gd name="T8" fmla="*/ 0 w 177"/>
                <a:gd name="T9" fmla="*/ 121 h 138"/>
              </a:gdLst>
              <a:ahLst/>
              <a:cxnLst>
                <a:cxn ang="0">
                  <a:pos x="T0" y="T1"/>
                </a:cxn>
                <a:cxn ang="0">
                  <a:pos x="T2" y="T3"/>
                </a:cxn>
                <a:cxn ang="0">
                  <a:pos x="T4" y="T5"/>
                </a:cxn>
                <a:cxn ang="0">
                  <a:pos x="T6" y="T7"/>
                </a:cxn>
                <a:cxn ang="0">
                  <a:pos x="T8" y="T9"/>
                </a:cxn>
              </a:cxnLst>
              <a:rect l="0" t="0" r="r" b="b"/>
              <a:pathLst>
                <a:path w="177" h="138">
                  <a:moveTo>
                    <a:pt x="0" y="121"/>
                  </a:moveTo>
                  <a:lnTo>
                    <a:pt x="142" y="0"/>
                  </a:lnTo>
                  <a:lnTo>
                    <a:pt x="177" y="29"/>
                  </a:lnTo>
                  <a:lnTo>
                    <a:pt x="48" y="138"/>
                  </a:lnTo>
                  <a:lnTo>
                    <a:pt x="0" y="121"/>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8" name="Freeform 76">
              <a:extLst>
                <a:ext uri="{FF2B5EF4-FFF2-40B4-BE49-F238E27FC236}">
                  <a16:creationId xmlns:a16="http://schemas.microsoft.com/office/drawing/2014/main" id="{0A8EC80D-A2D1-1255-C838-1FF7179F284E}"/>
                </a:ext>
              </a:extLst>
            </p:cNvPr>
            <p:cNvSpPr>
              <a:spLocks/>
            </p:cNvSpPr>
            <p:nvPr/>
          </p:nvSpPr>
          <p:spPr bwMode="auto">
            <a:xfrm>
              <a:off x="14813" y="10182"/>
              <a:ext cx="160" cy="162"/>
            </a:xfrm>
            <a:custGeom>
              <a:avLst/>
              <a:gdLst>
                <a:gd name="T0" fmla="*/ 0 w 75"/>
                <a:gd name="T1" fmla="*/ 70 h 79"/>
                <a:gd name="T2" fmla="*/ 67 w 75"/>
                <a:gd name="T3" fmla="*/ 0 h 79"/>
                <a:gd name="T4" fmla="*/ 75 w 75"/>
                <a:gd name="T5" fmla="*/ 7 h 79"/>
                <a:gd name="T6" fmla="*/ 9 w 75"/>
                <a:gd name="T7" fmla="*/ 79 h 79"/>
                <a:gd name="T8" fmla="*/ 0 w 75"/>
                <a:gd name="T9" fmla="*/ 70 h 79"/>
              </a:gdLst>
              <a:ahLst/>
              <a:cxnLst>
                <a:cxn ang="0">
                  <a:pos x="T0" y="T1"/>
                </a:cxn>
                <a:cxn ang="0">
                  <a:pos x="T2" y="T3"/>
                </a:cxn>
                <a:cxn ang="0">
                  <a:pos x="T4" y="T5"/>
                </a:cxn>
                <a:cxn ang="0">
                  <a:pos x="T6" y="T7"/>
                </a:cxn>
                <a:cxn ang="0">
                  <a:pos x="T8" y="T9"/>
                </a:cxn>
              </a:cxnLst>
              <a:rect l="0" t="0" r="r" b="b"/>
              <a:pathLst>
                <a:path w="75" h="79">
                  <a:moveTo>
                    <a:pt x="0" y="70"/>
                  </a:moveTo>
                  <a:lnTo>
                    <a:pt x="67" y="0"/>
                  </a:lnTo>
                  <a:lnTo>
                    <a:pt x="75" y="7"/>
                  </a:lnTo>
                  <a:lnTo>
                    <a:pt x="9" y="79"/>
                  </a:lnTo>
                  <a:lnTo>
                    <a:pt x="0" y="70"/>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79" name="Freeform 77">
              <a:extLst>
                <a:ext uri="{FF2B5EF4-FFF2-40B4-BE49-F238E27FC236}">
                  <a16:creationId xmlns:a16="http://schemas.microsoft.com/office/drawing/2014/main" id="{D0A5C14B-A826-F83A-2A37-8E9A1F29EFAB}"/>
                </a:ext>
              </a:extLst>
            </p:cNvPr>
            <p:cNvSpPr>
              <a:spLocks/>
            </p:cNvSpPr>
            <p:nvPr/>
          </p:nvSpPr>
          <p:spPr bwMode="auto">
            <a:xfrm>
              <a:off x="15164" y="10176"/>
              <a:ext cx="120" cy="141"/>
            </a:xfrm>
            <a:custGeom>
              <a:avLst/>
              <a:gdLst>
                <a:gd name="T0" fmla="*/ 0 w 120"/>
                <a:gd name="T1" fmla="*/ 135 h 141"/>
                <a:gd name="T2" fmla="*/ 96 w 120"/>
                <a:gd name="T3" fmla="*/ 0 h 141"/>
                <a:gd name="T4" fmla="*/ 120 w 120"/>
                <a:gd name="T5" fmla="*/ 15 h 141"/>
                <a:gd name="T6" fmla="*/ 24 w 120"/>
                <a:gd name="T7" fmla="*/ 141 h 141"/>
                <a:gd name="T8" fmla="*/ 0 w 120"/>
                <a:gd name="T9" fmla="*/ 135 h 141"/>
              </a:gdLst>
              <a:ahLst/>
              <a:cxnLst>
                <a:cxn ang="0">
                  <a:pos x="T0" y="T1"/>
                </a:cxn>
                <a:cxn ang="0">
                  <a:pos x="T2" y="T3"/>
                </a:cxn>
                <a:cxn ang="0">
                  <a:pos x="T4" y="T5"/>
                </a:cxn>
                <a:cxn ang="0">
                  <a:pos x="T6" y="T7"/>
                </a:cxn>
                <a:cxn ang="0">
                  <a:pos x="T8" y="T9"/>
                </a:cxn>
              </a:cxnLst>
              <a:rect l="0" t="0" r="r" b="b"/>
              <a:pathLst>
                <a:path w="120" h="141">
                  <a:moveTo>
                    <a:pt x="0" y="135"/>
                  </a:moveTo>
                  <a:lnTo>
                    <a:pt x="96" y="0"/>
                  </a:lnTo>
                  <a:lnTo>
                    <a:pt x="120" y="15"/>
                  </a:lnTo>
                  <a:lnTo>
                    <a:pt x="24" y="141"/>
                  </a:lnTo>
                  <a:lnTo>
                    <a:pt x="0" y="135"/>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0" name="Freeform 78">
              <a:extLst>
                <a:ext uri="{FF2B5EF4-FFF2-40B4-BE49-F238E27FC236}">
                  <a16:creationId xmlns:a16="http://schemas.microsoft.com/office/drawing/2014/main" id="{D17AFB0D-C613-6156-EF74-93DAD656ABB3}"/>
                </a:ext>
              </a:extLst>
            </p:cNvPr>
            <p:cNvSpPr>
              <a:spLocks/>
            </p:cNvSpPr>
            <p:nvPr/>
          </p:nvSpPr>
          <p:spPr bwMode="auto">
            <a:xfrm>
              <a:off x="15521" y="10175"/>
              <a:ext cx="109" cy="157"/>
            </a:xfrm>
            <a:custGeom>
              <a:avLst/>
              <a:gdLst>
                <a:gd name="T0" fmla="*/ 0 w 109"/>
                <a:gd name="T1" fmla="*/ 145 h 157"/>
                <a:gd name="T2" fmla="*/ 73 w 109"/>
                <a:gd name="T3" fmla="*/ 0 h 157"/>
                <a:gd name="T4" fmla="*/ 109 w 109"/>
                <a:gd name="T5" fmla="*/ 20 h 157"/>
                <a:gd name="T6" fmla="*/ 33 w 109"/>
                <a:gd name="T7" fmla="*/ 157 h 157"/>
                <a:gd name="T8" fmla="*/ 0 w 109"/>
                <a:gd name="T9" fmla="*/ 145 h 157"/>
              </a:gdLst>
              <a:ahLst/>
              <a:cxnLst>
                <a:cxn ang="0">
                  <a:pos x="T0" y="T1"/>
                </a:cxn>
                <a:cxn ang="0">
                  <a:pos x="T2" y="T3"/>
                </a:cxn>
                <a:cxn ang="0">
                  <a:pos x="T4" y="T5"/>
                </a:cxn>
                <a:cxn ang="0">
                  <a:pos x="T6" y="T7"/>
                </a:cxn>
                <a:cxn ang="0">
                  <a:pos x="T8" y="T9"/>
                </a:cxn>
              </a:cxnLst>
              <a:rect l="0" t="0" r="r" b="b"/>
              <a:pathLst>
                <a:path w="109" h="157">
                  <a:moveTo>
                    <a:pt x="0" y="145"/>
                  </a:moveTo>
                  <a:lnTo>
                    <a:pt x="73" y="0"/>
                  </a:lnTo>
                  <a:lnTo>
                    <a:pt x="109" y="20"/>
                  </a:lnTo>
                  <a:lnTo>
                    <a:pt x="33" y="157"/>
                  </a:lnTo>
                  <a:lnTo>
                    <a:pt x="0" y="145"/>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1" name="Freeform 79">
              <a:extLst>
                <a:ext uri="{FF2B5EF4-FFF2-40B4-BE49-F238E27FC236}">
                  <a16:creationId xmlns:a16="http://schemas.microsoft.com/office/drawing/2014/main" id="{BE8E5CB5-E18E-2E26-4A34-7DF0CEC577DC}"/>
                </a:ext>
              </a:extLst>
            </p:cNvPr>
            <p:cNvSpPr>
              <a:spLocks/>
            </p:cNvSpPr>
            <p:nvPr/>
          </p:nvSpPr>
          <p:spPr bwMode="auto">
            <a:xfrm>
              <a:off x="13568" y="9389"/>
              <a:ext cx="4248" cy="811"/>
            </a:xfrm>
            <a:custGeom>
              <a:avLst/>
              <a:gdLst>
                <a:gd name="T0" fmla="*/ 0 w 4248"/>
                <a:gd name="T1" fmla="*/ 0 h 811"/>
                <a:gd name="T2" fmla="*/ 204 w 4248"/>
                <a:gd name="T3" fmla="*/ 2 h 811"/>
                <a:gd name="T4" fmla="*/ 332 w 4248"/>
                <a:gd name="T5" fmla="*/ 74 h 811"/>
                <a:gd name="T6" fmla="*/ 608 w 4248"/>
                <a:gd name="T7" fmla="*/ 94 h 811"/>
                <a:gd name="T8" fmla="*/ 716 w 4248"/>
                <a:gd name="T9" fmla="*/ 162 h 811"/>
                <a:gd name="T10" fmla="*/ 902 w 4248"/>
                <a:gd name="T11" fmla="*/ 169 h 811"/>
                <a:gd name="T12" fmla="*/ 1033 w 4248"/>
                <a:gd name="T13" fmla="*/ 253 h 811"/>
                <a:gd name="T14" fmla="*/ 1448 w 4248"/>
                <a:gd name="T15" fmla="*/ 247 h 811"/>
                <a:gd name="T16" fmla="*/ 1653 w 4248"/>
                <a:gd name="T17" fmla="*/ 616 h 811"/>
                <a:gd name="T18" fmla="*/ 2725 w 4248"/>
                <a:gd name="T19" fmla="*/ 664 h 811"/>
                <a:gd name="T20" fmla="*/ 2865 w 4248"/>
                <a:gd name="T21" fmla="*/ 668 h 811"/>
                <a:gd name="T22" fmla="*/ 4248 w 4248"/>
                <a:gd name="T23" fmla="*/ 706 h 811"/>
                <a:gd name="T24" fmla="*/ 4245 w 4248"/>
                <a:gd name="T25" fmla="*/ 811 h 811"/>
                <a:gd name="T26" fmla="*/ 4161 w 4248"/>
                <a:gd name="T27" fmla="*/ 808 h 811"/>
                <a:gd name="T28" fmla="*/ 4068 w 4248"/>
                <a:gd name="T29" fmla="*/ 802 h 811"/>
                <a:gd name="T30" fmla="*/ 3975 w 4248"/>
                <a:gd name="T31" fmla="*/ 802 h 811"/>
                <a:gd name="T32" fmla="*/ 3894 w 4248"/>
                <a:gd name="T33" fmla="*/ 808 h 811"/>
                <a:gd name="T34" fmla="*/ 3741 w 4248"/>
                <a:gd name="T35" fmla="*/ 805 h 811"/>
                <a:gd name="T36" fmla="*/ 3438 w 4248"/>
                <a:gd name="T37" fmla="*/ 775 h 811"/>
                <a:gd name="T38" fmla="*/ 3390 w 4248"/>
                <a:gd name="T39" fmla="*/ 781 h 811"/>
                <a:gd name="T40" fmla="*/ 3150 w 4248"/>
                <a:gd name="T41" fmla="*/ 751 h 811"/>
                <a:gd name="T42" fmla="*/ 2929 w 4248"/>
                <a:gd name="T43" fmla="*/ 736 h 811"/>
                <a:gd name="T44" fmla="*/ 2925 w 4248"/>
                <a:gd name="T45" fmla="*/ 748 h 811"/>
                <a:gd name="T46" fmla="*/ 2901 w 4248"/>
                <a:gd name="T47" fmla="*/ 756 h 811"/>
                <a:gd name="T48" fmla="*/ 2665 w 4248"/>
                <a:gd name="T49" fmla="*/ 744 h 811"/>
                <a:gd name="T50" fmla="*/ 2377 w 4248"/>
                <a:gd name="T51" fmla="*/ 692 h 811"/>
                <a:gd name="T52" fmla="*/ 2217 w 4248"/>
                <a:gd name="T53" fmla="*/ 708 h 811"/>
                <a:gd name="T54" fmla="*/ 2045 w 4248"/>
                <a:gd name="T55" fmla="*/ 700 h 811"/>
                <a:gd name="T56" fmla="*/ 2013 w 4248"/>
                <a:gd name="T57" fmla="*/ 712 h 811"/>
                <a:gd name="T58" fmla="*/ 1974 w 4248"/>
                <a:gd name="T59" fmla="*/ 757 h 811"/>
                <a:gd name="T60" fmla="*/ 1833 w 4248"/>
                <a:gd name="T61" fmla="*/ 704 h 811"/>
                <a:gd name="T62" fmla="*/ 1650 w 4248"/>
                <a:gd name="T63" fmla="*/ 644 h 811"/>
                <a:gd name="T64" fmla="*/ 1565 w 4248"/>
                <a:gd name="T65" fmla="*/ 656 h 811"/>
                <a:gd name="T66" fmla="*/ 1505 w 4248"/>
                <a:gd name="T67" fmla="*/ 641 h 811"/>
                <a:gd name="T68" fmla="*/ 1448 w 4248"/>
                <a:gd name="T69" fmla="*/ 610 h 811"/>
                <a:gd name="T70" fmla="*/ 1416 w 4248"/>
                <a:gd name="T71" fmla="*/ 581 h 811"/>
                <a:gd name="T72" fmla="*/ 1354 w 4248"/>
                <a:gd name="T73" fmla="*/ 569 h 811"/>
                <a:gd name="T74" fmla="*/ 1295 w 4248"/>
                <a:gd name="T75" fmla="*/ 561 h 811"/>
                <a:gd name="T76" fmla="*/ 1239 w 4248"/>
                <a:gd name="T77" fmla="*/ 561 h 811"/>
                <a:gd name="T78" fmla="*/ 1169 w 4248"/>
                <a:gd name="T79" fmla="*/ 537 h 811"/>
                <a:gd name="T80" fmla="*/ 1138 w 4248"/>
                <a:gd name="T81" fmla="*/ 505 h 811"/>
                <a:gd name="T82" fmla="*/ 1016 w 4248"/>
                <a:gd name="T83" fmla="*/ 483 h 811"/>
                <a:gd name="T84" fmla="*/ 950 w 4248"/>
                <a:gd name="T85" fmla="*/ 493 h 811"/>
                <a:gd name="T86" fmla="*/ 831 w 4248"/>
                <a:gd name="T87" fmla="*/ 489 h 811"/>
                <a:gd name="T88" fmla="*/ 733 w 4248"/>
                <a:gd name="T89" fmla="*/ 457 h 811"/>
                <a:gd name="T90" fmla="*/ 608 w 4248"/>
                <a:gd name="T91" fmla="*/ 416 h 811"/>
                <a:gd name="T92" fmla="*/ 576 w 4248"/>
                <a:gd name="T93" fmla="*/ 378 h 811"/>
                <a:gd name="T94" fmla="*/ 306 w 4248"/>
                <a:gd name="T95" fmla="*/ 290 h 811"/>
                <a:gd name="T96" fmla="*/ 204 w 4248"/>
                <a:gd name="T97" fmla="*/ 193 h 811"/>
                <a:gd name="T98" fmla="*/ 152 w 4248"/>
                <a:gd name="T99" fmla="*/ 147 h 811"/>
                <a:gd name="T100" fmla="*/ 128 w 4248"/>
                <a:gd name="T101" fmla="*/ 112 h 811"/>
                <a:gd name="T102" fmla="*/ 40 w 4248"/>
                <a:gd name="T103" fmla="*/ 43 h 811"/>
                <a:gd name="T104" fmla="*/ 0 w 4248"/>
                <a:gd name="T105" fmla="*/ 0 h 81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 ang="0">
                  <a:pos x="T80" y="T81"/>
                </a:cxn>
                <a:cxn ang="0">
                  <a:pos x="T82" y="T83"/>
                </a:cxn>
                <a:cxn ang="0">
                  <a:pos x="T84" y="T85"/>
                </a:cxn>
                <a:cxn ang="0">
                  <a:pos x="T86" y="T87"/>
                </a:cxn>
                <a:cxn ang="0">
                  <a:pos x="T88" y="T89"/>
                </a:cxn>
                <a:cxn ang="0">
                  <a:pos x="T90" y="T91"/>
                </a:cxn>
                <a:cxn ang="0">
                  <a:pos x="T92" y="T93"/>
                </a:cxn>
                <a:cxn ang="0">
                  <a:pos x="T94" y="T95"/>
                </a:cxn>
                <a:cxn ang="0">
                  <a:pos x="T96" y="T97"/>
                </a:cxn>
                <a:cxn ang="0">
                  <a:pos x="T98" y="T99"/>
                </a:cxn>
                <a:cxn ang="0">
                  <a:pos x="T100" y="T101"/>
                </a:cxn>
                <a:cxn ang="0">
                  <a:pos x="T102" y="T103"/>
                </a:cxn>
                <a:cxn ang="0">
                  <a:pos x="T104" y="T105"/>
                </a:cxn>
              </a:cxnLst>
              <a:rect l="0" t="0" r="r" b="b"/>
              <a:pathLst>
                <a:path w="4248" h="811">
                  <a:moveTo>
                    <a:pt x="0" y="0"/>
                  </a:moveTo>
                  <a:lnTo>
                    <a:pt x="204" y="2"/>
                  </a:lnTo>
                  <a:lnTo>
                    <a:pt x="332" y="74"/>
                  </a:lnTo>
                  <a:lnTo>
                    <a:pt x="608" y="94"/>
                  </a:lnTo>
                  <a:lnTo>
                    <a:pt x="716" y="162"/>
                  </a:lnTo>
                  <a:lnTo>
                    <a:pt x="902" y="169"/>
                  </a:lnTo>
                  <a:lnTo>
                    <a:pt x="1033" y="253"/>
                  </a:lnTo>
                  <a:lnTo>
                    <a:pt x="1448" y="247"/>
                  </a:lnTo>
                  <a:lnTo>
                    <a:pt x="1653" y="616"/>
                  </a:lnTo>
                  <a:lnTo>
                    <a:pt x="2725" y="664"/>
                  </a:lnTo>
                  <a:lnTo>
                    <a:pt x="2865" y="668"/>
                  </a:lnTo>
                  <a:lnTo>
                    <a:pt x="4248" y="706"/>
                  </a:lnTo>
                  <a:lnTo>
                    <a:pt x="4245" y="811"/>
                  </a:lnTo>
                  <a:lnTo>
                    <a:pt x="4161" y="808"/>
                  </a:lnTo>
                  <a:lnTo>
                    <a:pt x="4068" y="802"/>
                  </a:lnTo>
                  <a:lnTo>
                    <a:pt x="3975" y="802"/>
                  </a:lnTo>
                  <a:lnTo>
                    <a:pt x="3894" y="808"/>
                  </a:lnTo>
                  <a:lnTo>
                    <a:pt x="3741" y="805"/>
                  </a:lnTo>
                  <a:lnTo>
                    <a:pt x="3438" y="775"/>
                  </a:lnTo>
                  <a:lnTo>
                    <a:pt x="3390" y="781"/>
                  </a:lnTo>
                  <a:lnTo>
                    <a:pt x="3150" y="751"/>
                  </a:lnTo>
                  <a:lnTo>
                    <a:pt x="2929" y="736"/>
                  </a:lnTo>
                  <a:lnTo>
                    <a:pt x="2925" y="748"/>
                  </a:lnTo>
                  <a:lnTo>
                    <a:pt x="2901" y="756"/>
                  </a:lnTo>
                  <a:lnTo>
                    <a:pt x="2665" y="744"/>
                  </a:lnTo>
                  <a:lnTo>
                    <a:pt x="2377" y="692"/>
                  </a:lnTo>
                  <a:lnTo>
                    <a:pt x="2217" y="708"/>
                  </a:lnTo>
                  <a:lnTo>
                    <a:pt x="2045" y="700"/>
                  </a:lnTo>
                  <a:lnTo>
                    <a:pt x="2013" y="712"/>
                  </a:lnTo>
                  <a:lnTo>
                    <a:pt x="1974" y="757"/>
                  </a:lnTo>
                  <a:lnTo>
                    <a:pt x="1833" y="704"/>
                  </a:lnTo>
                  <a:lnTo>
                    <a:pt x="1650" y="644"/>
                  </a:lnTo>
                  <a:lnTo>
                    <a:pt x="1565" y="656"/>
                  </a:lnTo>
                  <a:lnTo>
                    <a:pt x="1505" y="641"/>
                  </a:lnTo>
                  <a:lnTo>
                    <a:pt x="1448" y="610"/>
                  </a:lnTo>
                  <a:lnTo>
                    <a:pt x="1416" y="581"/>
                  </a:lnTo>
                  <a:lnTo>
                    <a:pt x="1354" y="569"/>
                  </a:lnTo>
                  <a:lnTo>
                    <a:pt x="1295" y="561"/>
                  </a:lnTo>
                  <a:lnTo>
                    <a:pt x="1239" y="561"/>
                  </a:lnTo>
                  <a:lnTo>
                    <a:pt x="1169" y="537"/>
                  </a:lnTo>
                  <a:lnTo>
                    <a:pt x="1138" y="505"/>
                  </a:lnTo>
                  <a:lnTo>
                    <a:pt x="1016" y="483"/>
                  </a:lnTo>
                  <a:lnTo>
                    <a:pt x="950" y="493"/>
                  </a:lnTo>
                  <a:lnTo>
                    <a:pt x="831" y="489"/>
                  </a:lnTo>
                  <a:lnTo>
                    <a:pt x="733" y="457"/>
                  </a:lnTo>
                  <a:lnTo>
                    <a:pt x="608" y="416"/>
                  </a:lnTo>
                  <a:lnTo>
                    <a:pt x="576" y="378"/>
                  </a:lnTo>
                  <a:lnTo>
                    <a:pt x="306" y="290"/>
                  </a:lnTo>
                  <a:lnTo>
                    <a:pt x="204" y="193"/>
                  </a:lnTo>
                  <a:lnTo>
                    <a:pt x="152" y="147"/>
                  </a:lnTo>
                  <a:lnTo>
                    <a:pt x="128" y="112"/>
                  </a:lnTo>
                  <a:lnTo>
                    <a:pt x="40" y="43"/>
                  </a:lnTo>
                  <a:lnTo>
                    <a:pt x="0" y="0"/>
                  </a:lnTo>
                  <a:close/>
                </a:path>
              </a:pathLst>
            </a:custGeom>
            <a:solidFill>
              <a:srgbClr val="A7E2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2" name="Freeform 80">
              <a:extLst>
                <a:ext uri="{FF2B5EF4-FFF2-40B4-BE49-F238E27FC236}">
                  <a16:creationId xmlns:a16="http://schemas.microsoft.com/office/drawing/2014/main" id="{BBBCF7A3-7448-DF2C-6857-F7B361911FDB}"/>
                </a:ext>
              </a:extLst>
            </p:cNvPr>
            <p:cNvSpPr>
              <a:spLocks/>
            </p:cNvSpPr>
            <p:nvPr/>
          </p:nvSpPr>
          <p:spPr bwMode="auto">
            <a:xfrm>
              <a:off x="15822" y="10192"/>
              <a:ext cx="1994" cy="296"/>
            </a:xfrm>
            <a:custGeom>
              <a:avLst/>
              <a:gdLst>
                <a:gd name="T0" fmla="*/ 56 w 1994"/>
                <a:gd name="T1" fmla="*/ 0 h 296"/>
                <a:gd name="T2" fmla="*/ 228 w 1994"/>
                <a:gd name="T3" fmla="*/ 80 h 296"/>
                <a:gd name="T4" fmla="*/ 264 w 1994"/>
                <a:gd name="T5" fmla="*/ 3 h 296"/>
                <a:gd name="T6" fmla="*/ 462 w 1994"/>
                <a:gd name="T7" fmla="*/ 103 h 296"/>
                <a:gd name="T8" fmla="*/ 486 w 1994"/>
                <a:gd name="T9" fmla="*/ 20 h 296"/>
                <a:gd name="T10" fmla="*/ 549 w 1994"/>
                <a:gd name="T11" fmla="*/ 50 h 296"/>
                <a:gd name="T12" fmla="*/ 711 w 1994"/>
                <a:gd name="T13" fmla="*/ 129 h 296"/>
                <a:gd name="T14" fmla="*/ 737 w 1994"/>
                <a:gd name="T15" fmla="*/ 6 h 296"/>
                <a:gd name="T16" fmla="*/ 995 w 1994"/>
                <a:gd name="T17" fmla="*/ 115 h 296"/>
                <a:gd name="T18" fmla="*/ 1027 w 1994"/>
                <a:gd name="T19" fmla="*/ 29 h 296"/>
                <a:gd name="T20" fmla="*/ 1367 w 1994"/>
                <a:gd name="T21" fmla="*/ 169 h 296"/>
                <a:gd name="T22" fmla="*/ 1399 w 1994"/>
                <a:gd name="T23" fmla="*/ 57 h 296"/>
                <a:gd name="T24" fmla="*/ 1771 w 1994"/>
                <a:gd name="T25" fmla="*/ 185 h 296"/>
                <a:gd name="T26" fmla="*/ 1795 w 1994"/>
                <a:gd name="T27" fmla="*/ 49 h 296"/>
                <a:gd name="T28" fmla="*/ 1988 w 1994"/>
                <a:gd name="T29" fmla="*/ 101 h 296"/>
                <a:gd name="T30" fmla="*/ 1994 w 1994"/>
                <a:gd name="T31" fmla="*/ 296 h 296"/>
                <a:gd name="T32" fmla="*/ 308 w 1994"/>
                <a:gd name="T33" fmla="*/ 264 h 296"/>
                <a:gd name="T34" fmla="*/ 0 w 1994"/>
                <a:gd name="T35" fmla="*/ 112 h 296"/>
                <a:gd name="T36" fmla="*/ 56 w 1994"/>
                <a:gd name="T37" fmla="*/ 0 h 2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Lst>
              <a:rect l="0" t="0" r="r" b="b"/>
              <a:pathLst>
                <a:path w="1994" h="296">
                  <a:moveTo>
                    <a:pt x="56" y="0"/>
                  </a:moveTo>
                  <a:lnTo>
                    <a:pt x="228" y="80"/>
                  </a:lnTo>
                  <a:lnTo>
                    <a:pt x="264" y="3"/>
                  </a:lnTo>
                  <a:lnTo>
                    <a:pt x="462" y="103"/>
                  </a:lnTo>
                  <a:lnTo>
                    <a:pt x="486" y="20"/>
                  </a:lnTo>
                  <a:lnTo>
                    <a:pt x="549" y="50"/>
                  </a:lnTo>
                  <a:lnTo>
                    <a:pt x="711" y="129"/>
                  </a:lnTo>
                  <a:lnTo>
                    <a:pt x="737" y="6"/>
                  </a:lnTo>
                  <a:lnTo>
                    <a:pt x="995" y="115"/>
                  </a:lnTo>
                  <a:lnTo>
                    <a:pt x="1027" y="29"/>
                  </a:lnTo>
                  <a:lnTo>
                    <a:pt x="1367" y="169"/>
                  </a:lnTo>
                  <a:lnTo>
                    <a:pt x="1399" y="57"/>
                  </a:lnTo>
                  <a:lnTo>
                    <a:pt x="1771" y="185"/>
                  </a:lnTo>
                  <a:lnTo>
                    <a:pt x="1795" y="49"/>
                  </a:lnTo>
                  <a:lnTo>
                    <a:pt x="1988" y="101"/>
                  </a:lnTo>
                  <a:lnTo>
                    <a:pt x="1994" y="296"/>
                  </a:lnTo>
                  <a:lnTo>
                    <a:pt x="308" y="264"/>
                  </a:lnTo>
                  <a:lnTo>
                    <a:pt x="0" y="112"/>
                  </a:lnTo>
                  <a:lnTo>
                    <a:pt x="56" y="0"/>
                  </a:lnTo>
                  <a:close/>
                </a:path>
              </a:pathLst>
            </a:custGeom>
            <a:solidFill>
              <a:srgbClr val="CCE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3" name="Freeform 81">
              <a:extLst>
                <a:ext uri="{FF2B5EF4-FFF2-40B4-BE49-F238E27FC236}">
                  <a16:creationId xmlns:a16="http://schemas.microsoft.com/office/drawing/2014/main" id="{9B708249-6EC7-0154-C4A5-CCF31555F680}"/>
                </a:ext>
              </a:extLst>
            </p:cNvPr>
            <p:cNvSpPr>
              <a:spLocks/>
            </p:cNvSpPr>
            <p:nvPr/>
          </p:nvSpPr>
          <p:spPr bwMode="auto">
            <a:xfrm>
              <a:off x="13922" y="9466"/>
              <a:ext cx="1151" cy="958"/>
            </a:xfrm>
            <a:custGeom>
              <a:avLst/>
              <a:gdLst>
                <a:gd name="T0" fmla="*/ 0 w 1167"/>
                <a:gd name="T1" fmla="*/ 0 h 1006"/>
                <a:gd name="T2" fmla="*/ 96 w 1167"/>
                <a:gd name="T3" fmla="*/ 135 h 1006"/>
                <a:gd name="T4" fmla="*/ 177 w 1167"/>
                <a:gd name="T5" fmla="*/ 240 h 1006"/>
                <a:gd name="T6" fmla="*/ 279 w 1167"/>
                <a:gd name="T7" fmla="*/ 366 h 1006"/>
                <a:gd name="T8" fmla="*/ 399 w 1167"/>
                <a:gd name="T9" fmla="*/ 495 h 1006"/>
                <a:gd name="T10" fmla="*/ 516 w 1167"/>
                <a:gd name="T11" fmla="*/ 609 h 1006"/>
                <a:gd name="T12" fmla="*/ 642 w 1167"/>
                <a:gd name="T13" fmla="*/ 714 h 1006"/>
                <a:gd name="T14" fmla="*/ 747 w 1167"/>
                <a:gd name="T15" fmla="*/ 798 h 1006"/>
                <a:gd name="T16" fmla="*/ 876 w 1167"/>
                <a:gd name="T17" fmla="*/ 888 h 1006"/>
                <a:gd name="T18" fmla="*/ 969 w 1167"/>
                <a:gd name="T19" fmla="*/ 936 h 1006"/>
                <a:gd name="T20" fmla="*/ 1167 w 1167"/>
                <a:gd name="T21" fmla="*/ 1006 h 100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67" h="1006">
                  <a:moveTo>
                    <a:pt x="0" y="0"/>
                  </a:moveTo>
                  <a:cubicBezTo>
                    <a:pt x="16" y="22"/>
                    <a:pt x="67" y="95"/>
                    <a:pt x="96" y="135"/>
                  </a:cubicBezTo>
                  <a:cubicBezTo>
                    <a:pt x="125" y="175"/>
                    <a:pt x="147" y="202"/>
                    <a:pt x="177" y="240"/>
                  </a:cubicBezTo>
                  <a:cubicBezTo>
                    <a:pt x="207" y="278"/>
                    <a:pt x="242" y="324"/>
                    <a:pt x="279" y="366"/>
                  </a:cubicBezTo>
                  <a:cubicBezTo>
                    <a:pt x="316" y="408"/>
                    <a:pt x="360" y="455"/>
                    <a:pt x="399" y="495"/>
                  </a:cubicBezTo>
                  <a:cubicBezTo>
                    <a:pt x="438" y="535"/>
                    <a:pt x="475" y="572"/>
                    <a:pt x="516" y="609"/>
                  </a:cubicBezTo>
                  <a:cubicBezTo>
                    <a:pt x="557" y="646"/>
                    <a:pt x="604" y="683"/>
                    <a:pt x="642" y="714"/>
                  </a:cubicBezTo>
                  <a:cubicBezTo>
                    <a:pt x="680" y="745"/>
                    <a:pt x="708" y="769"/>
                    <a:pt x="747" y="798"/>
                  </a:cubicBezTo>
                  <a:cubicBezTo>
                    <a:pt x="786" y="827"/>
                    <a:pt x="839" y="865"/>
                    <a:pt x="876" y="888"/>
                  </a:cubicBezTo>
                  <a:cubicBezTo>
                    <a:pt x="913" y="911"/>
                    <a:pt x="921" y="916"/>
                    <a:pt x="969" y="936"/>
                  </a:cubicBezTo>
                  <a:cubicBezTo>
                    <a:pt x="1017" y="956"/>
                    <a:pt x="1126" y="992"/>
                    <a:pt x="1167" y="1006"/>
                  </a:cubicBezTo>
                </a:path>
              </a:pathLst>
            </a:custGeom>
            <a:noFill/>
            <a:ln w="28575" cap="flat" cmpd="sng">
              <a:solidFill>
                <a:srgbClr val="FF3300"/>
              </a:solidFill>
              <a:prstDash val="lg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4" name="Freeform 82">
              <a:extLst>
                <a:ext uri="{FF2B5EF4-FFF2-40B4-BE49-F238E27FC236}">
                  <a16:creationId xmlns:a16="http://schemas.microsoft.com/office/drawing/2014/main" id="{0DA93D6A-7376-A7C9-135C-081E5BD5550B}"/>
                </a:ext>
              </a:extLst>
            </p:cNvPr>
            <p:cNvSpPr>
              <a:spLocks/>
            </p:cNvSpPr>
            <p:nvPr/>
          </p:nvSpPr>
          <p:spPr bwMode="auto">
            <a:xfrm>
              <a:off x="14285" y="9539"/>
              <a:ext cx="1120" cy="891"/>
            </a:xfrm>
            <a:custGeom>
              <a:avLst/>
              <a:gdLst>
                <a:gd name="T0" fmla="*/ 13 w 1135"/>
                <a:gd name="T1" fmla="*/ 10 h 935"/>
                <a:gd name="T2" fmla="*/ 51 w 1135"/>
                <a:gd name="T3" fmla="*/ 59 h 935"/>
                <a:gd name="T4" fmla="*/ 320 w 1135"/>
                <a:gd name="T5" fmla="*/ 363 h 935"/>
                <a:gd name="T6" fmla="*/ 578 w 1135"/>
                <a:gd name="T7" fmla="*/ 601 h 935"/>
                <a:gd name="T8" fmla="*/ 682 w 1135"/>
                <a:gd name="T9" fmla="*/ 672 h 935"/>
                <a:gd name="T10" fmla="*/ 864 w 1135"/>
                <a:gd name="T11" fmla="*/ 793 h 935"/>
                <a:gd name="T12" fmla="*/ 1135 w 1135"/>
                <a:gd name="T13" fmla="*/ 935 h 935"/>
              </a:gdLst>
              <a:ahLst/>
              <a:cxnLst>
                <a:cxn ang="0">
                  <a:pos x="T0" y="T1"/>
                </a:cxn>
                <a:cxn ang="0">
                  <a:pos x="T2" y="T3"/>
                </a:cxn>
                <a:cxn ang="0">
                  <a:pos x="T4" y="T5"/>
                </a:cxn>
                <a:cxn ang="0">
                  <a:pos x="T6" y="T7"/>
                </a:cxn>
                <a:cxn ang="0">
                  <a:pos x="T8" y="T9"/>
                </a:cxn>
                <a:cxn ang="0">
                  <a:pos x="T10" y="T11"/>
                </a:cxn>
                <a:cxn ang="0">
                  <a:pos x="T12" y="T13"/>
                </a:cxn>
              </a:cxnLst>
              <a:rect l="0" t="0" r="r" b="b"/>
              <a:pathLst>
                <a:path w="1135" h="935">
                  <a:moveTo>
                    <a:pt x="13" y="10"/>
                  </a:moveTo>
                  <a:cubicBezTo>
                    <a:pt x="19" y="18"/>
                    <a:pt x="0" y="0"/>
                    <a:pt x="51" y="59"/>
                  </a:cubicBezTo>
                  <a:cubicBezTo>
                    <a:pt x="102" y="118"/>
                    <a:pt x="232" y="272"/>
                    <a:pt x="320" y="363"/>
                  </a:cubicBezTo>
                  <a:cubicBezTo>
                    <a:pt x="408" y="453"/>
                    <a:pt x="518" y="550"/>
                    <a:pt x="578" y="601"/>
                  </a:cubicBezTo>
                  <a:cubicBezTo>
                    <a:pt x="639" y="653"/>
                    <a:pt x="634" y="640"/>
                    <a:pt x="682" y="672"/>
                  </a:cubicBezTo>
                  <a:cubicBezTo>
                    <a:pt x="729" y="705"/>
                    <a:pt x="789" y="749"/>
                    <a:pt x="864" y="793"/>
                  </a:cubicBezTo>
                  <a:cubicBezTo>
                    <a:pt x="939" y="837"/>
                    <a:pt x="1079" y="905"/>
                    <a:pt x="1135" y="935"/>
                  </a:cubicBezTo>
                </a:path>
              </a:pathLst>
            </a:custGeom>
            <a:noFill/>
            <a:ln w="28575" cap="flat" cmpd="sng">
              <a:solidFill>
                <a:srgbClr val="FF0000"/>
              </a:solidFill>
              <a:prstDash val="lg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5" name="Freeform 83">
              <a:extLst>
                <a:ext uri="{FF2B5EF4-FFF2-40B4-BE49-F238E27FC236}">
                  <a16:creationId xmlns:a16="http://schemas.microsoft.com/office/drawing/2014/main" id="{161202EE-C1A3-790F-CB01-8C27B46CE71D}"/>
                </a:ext>
              </a:extLst>
            </p:cNvPr>
            <p:cNvSpPr>
              <a:spLocks/>
            </p:cNvSpPr>
            <p:nvPr/>
          </p:nvSpPr>
          <p:spPr bwMode="auto">
            <a:xfrm>
              <a:off x="14591" y="9624"/>
              <a:ext cx="1163" cy="806"/>
            </a:xfrm>
            <a:custGeom>
              <a:avLst/>
              <a:gdLst>
                <a:gd name="T0" fmla="*/ 21 w 1179"/>
                <a:gd name="T1" fmla="*/ 20 h 846"/>
                <a:gd name="T2" fmla="*/ 57 w 1179"/>
                <a:gd name="T3" fmla="*/ 53 h 846"/>
                <a:gd name="T4" fmla="*/ 361 w 1179"/>
                <a:gd name="T5" fmla="*/ 337 h 846"/>
                <a:gd name="T6" fmla="*/ 481 w 1179"/>
                <a:gd name="T7" fmla="*/ 428 h 846"/>
                <a:gd name="T8" fmla="*/ 671 w 1179"/>
                <a:gd name="T9" fmla="*/ 563 h 846"/>
                <a:gd name="T10" fmla="*/ 843 w 1179"/>
                <a:gd name="T11" fmla="*/ 688 h 846"/>
                <a:gd name="T12" fmla="*/ 1179 w 1179"/>
                <a:gd name="T13" fmla="*/ 846 h 846"/>
              </a:gdLst>
              <a:ahLst/>
              <a:cxnLst>
                <a:cxn ang="0">
                  <a:pos x="T0" y="T1"/>
                </a:cxn>
                <a:cxn ang="0">
                  <a:pos x="T2" y="T3"/>
                </a:cxn>
                <a:cxn ang="0">
                  <a:pos x="T4" y="T5"/>
                </a:cxn>
                <a:cxn ang="0">
                  <a:pos x="T6" y="T7"/>
                </a:cxn>
                <a:cxn ang="0">
                  <a:pos x="T8" y="T9"/>
                </a:cxn>
                <a:cxn ang="0">
                  <a:pos x="T10" y="T11"/>
                </a:cxn>
                <a:cxn ang="0">
                  <a:pos x="T12" y="T13"/>
                </a:cxn>
              </a:cxnLst>
              <a:rect l="0" t="0" r="r" b="b"/>
              <a:pathLst>
                <a:path w="1179" h="846">
                  <a:moveTo>
                    <a:pt x="21" y="20"/>
                  </a:moveTo>
                  <a:cubicBezTo>
                    <a:pt x="26" y="25"/>
                    <a:pt x="0" y="0"/>
                    <a:pt x="57" y="53"/>
                  </a:cubicBezTo>
                  <a:cubicBezTo>
                    <a:pt x="114" y="106"/>
                    <a:pt x="290" y="275"/>
                    <a:pt x="361" y="337"/>
                  </a:cubicBezTo>
                  <a:cubicBezTo>
                    <a:pt x="432" y="400"/>
                    <a:pt x="430" y="391"/>
                    <a:pt x="481" y="428"/>
                  </a:cubicBezTo>
                  <a:cubicBezTo>
                    <a:pt x="533" y="464"/>
                    <a:pt x="611" y="520"/>
                    <a:pt x="671" y="563"/>
                  </a:cubicBezTo>
                  <a:cubicBezTo>
                    <a:pt x="731" y="606"/>
                    <a:pt x="758" y="641"/>
                    <a:pt x="843" y="688"/>
                  </a:cubicBezTo>
                  <a:cubicBezTo>
                    <a:pt x="928" y="735"/>
                    <a:pt x="1109" y="813"/>
                    <a:pt x="1179" y="846"/>
                  </a:cubicBezTo>
                </a:path>
              </a:pathLst>
            </a:custGeom>
            <a:noFill/>
            <a:ln w="28575" cap="flat" cmpd="sng">
              <a:solidFill>
                <a:srgbClr val="FF0000"/>
              </a:solidFill>
              <a:prstDash val="lg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6" name="Freeform 84">
              <a:extLst>
                <a:ext uri="{FF2B5EF4-FFF2-40B4-BE49-F238E27FC236}">
                  <a16:creationId xmlns:a16="http://schemas.microsoft.com/office/drawing/2014/main" id="{BCAA9983-F6C9-16F4-0009-02BB8CF2576B}"/>
                </a:ext>
              </a:extLst>
            </p:cNvPr>
            <p:cNvSpPr>
              <a:spLocks/>
            </p:cNvSpPr>
            <p:nvPr/>
          </p:nvSpPr>
          <p:spPr bwMode="auto">
            <a:xfrm>
              <a:off x="13578" y="9380"/>
              <a:ext cx="1164" cy="1044"/>
            </a:xfrm>
            <a:custGeom>
              <a:avLst/>
              <a:gdLst>
                <a:gd name="T0" fmla="*/ 0 w 1179"/>
                <a:gd name="T1" fmla="*/ 0 h 1096"/>
                <a:gd name="T2" fmla="*/ 42 w 1179"/>
                <a:gd name="T3" fmla="*/ 69 h 1096"/>
                <a:gd name="T4" fmla="*/ 90 w 1179"/>
                <a:gd name="T5" fmla="*/ 153 h 1096"/>
                <a:gd name="T6" fmla="*/ 156 w 1179"/>
                <a:gd name="T7" fmla="*/ 246 h 1096"/>
                <a:gd name="T8" fmla="*/ 243 w 1179"/>
                <a:gd name="T9" fmla="*/ 360 h 1096"/>
                <a:gd name="T10" fmla="*/ 363 w 1179"/>
                <a:gd name="T11" fmla="*/ 498 h 1096"/>
                <a:gd name="T12" fmla="*/ 465 w 1179"/>
                <a:gd name="T13" fmla="*/ 621 h 1096"/>
                <a:gd name="T14" fmla="*/ 561 w 1179"/>
                <a:gd name="T15" fmla="*/ 729 h 1096"/>
                <a:gd name="T16" fmla="*/ 711 w 1179"/>
                <a:gd name="T17" fmla="*/ 891 h 1096"/>
                <a:gd name="T18" fmla="*/ 819 w 1179"/>
                <a:gd name="T19" fmla="*/ 972 h 1096"/>
                <a:gd name="T20" fmla="*/ 1179 w 1179"/>
                <a:gd name="T21" fmla="*/ 1096 h 109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Lst>
              <a:rect l="0" t="0" r="r" b="b"/>
              <a:pathLst>
                <a:path w="1179" h="1096">
                  <a:moveTo>
                    <a:pt x="0" y="0"/>
                  </a:moveTo>
                  <a:cubicBezTo>
                    <a:pt x="7" y="11"/>
                    <a:pt x="27" y="43"/>
                    <a:pt x="42" y="69"/>
                  </a:cubicBezTo>
                  <a:cubicBezTo>
                    <a:pt x="57" y="95"/>
                    <a:pt x="71" y="124"/>
                    <a:pt x="90" y="153"/>
                  </a:cubicBezTo>
                  <a:cubicBezTo>
                    <a:pt x="109" y="182"/>
                    <a:pt x="131" y="212"/>
                    <a:pt x="156" y="246"/>
                  </a:cubicBezTo>
                  <a:cubicBezTo>
                    <a:pt x="181" y="280"/>
                    <a:pt x="209" y="318"/>
                    <a:pt x="243" y="360"/>
                  </a:cubicBezTo>
                  <a:cubicBezTo>
                    <a:pt x="277" y="402"/>
                    <a:pt x="326" y="454"/>
                    <a:pt x="363" y="498"/>
                  </a:cubicBezTo>
                  <a:cubicBezTo>
                    <a:pt x="400" y="542"/>
                    <a:pt x="432" y="583"/>
                    <a:pt x="465" y="621"/>
                  </a:cubicBezTo>
                  <a:cubicBezTo>
                    <a:pt x="498" y="659"/>
                    <a:pt x="520" y="684"/>
                    <a:pt x="561" y="729"/>
                  </a:cubicBezTo>
                  <a:cubicBezTo>
                    <a:pt x="602" y="774"/>
                    <a:pt x="668" y="850"/>
                    <a:pt x="711" y="891"/>
                  </a:cubicBezTo>
                  <a:cubicBezTo>
                    <a:pt x="754" y="932"/>
                    <a:pt x="741" y="938"/>
                    <a:pt x="819" y="972"/>
                  </a:cubicBezTo>
                  <a:cubicBezTo>
                    <a:pt x="897" y="1006"/>
                    <a:pt x="1104" y="1070"/>
                    <a:pt x="1179" y="1096"/>
                  </a:cubicBezTo>
                </a:path>
              </a:pathLst>
            </a:custGeom>
            <a:noFill/>
            <a:ln w="28575" cap="flat" cmpd="sng">
              <a:solidFill>
                <a:srgbClr val="FF0000"/>
              </a:solidFill>
              <a:prstDash val="lg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7" name="Line 85">
              <a:extLst>
                <a:ext uri="{FF2B5EF4-FFF2-40B4-BE49-F238E27FC236}">
                  <a16:creationId xmlns:a16="http://schemas.microsoft.com/office/drawing/2014/main" id="{05ED6DF5-D2F6-07AB-0333-556473E6D73D}"/>
                </a:ext>
              </a:extLst>
            </p:cNvPr>
            <p:cNvSpPr>
              <a:spLocks noChangeShapeType="1"/>
            </p:cNvSpPr>
            <p:nvPr/>
          </p:nvSpPr>
          <p:spPr bwMode="auto">
            <a:xfrm flipH="1">
              <a:off x="2894" y="7190"/>
              <a:ext cx="404" cy="654"/>
            </a:xfrm>
            <a:prstGeom prst="line">
              <a:avLst/>
            </a:prstGeom>
            <a:noFill/>
            <a:ln w="28575">
              <a:solidFill>
                <a:schemeClr val="tx1"/>
              </a:solidFill>
              <a:prstDash val="dash"/>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8" name="Freeform 86">
              <a:extLst>
                <a:ext uri="{FF2B5EF4-FFF2-40B4-BE49-F238E27FC236}">
                  <a16:creationId xmlns:a16="http://schemas.microsoft.com/office/drawing/2014/main" id="{72178C7F-C1B5-F9C7-C996-3D51BAAC9F63}"/>
                </a:ext>
              </a:extLst>
            </p:cNvPr>
            <p:cNvSpPr>
              <a:spLocks/>
            </p:cNvSpPr>
            <p:nvPr/>
          </p:nvSpPr>
          <p:spPr bwMode="auto">
            <a:xfrm>
              <a:off x="8333" y="9836"/>
              <a:ext cx="1077" cy="6"/>
            </a:xfrm>
            <a:custGeom>
              <a:avLst/>
              <a:gdLst>
                <a:gd name="T0" fmla="*/ 0 w 1077"/>
                <a:gd name="T1" fmla="*/ 0 h 6"/>
                <a:gd name="T2" fmla="*/ 1077 w 1077"/>
                <a:gd name="T3" fmla="*/ 6 h 6"/>
              </a:gdLst>
              <a:ahLst/>
              <a:cxnLst>
                <a:cxn ang="0">
                  <a:pos x="T0" y="T1"/>
                </a:cxn>
                <a:cxn ang="0">
                  <a:pos x="T2" y="T3"/>
                </a:cxn>
              </a:cxnLst>
              <a:rect l="0" t="0" r="r" b="b"/>
              <a:pathLst>
                <a:path w="1077" h="6">
                  <a:moveTo>
                    <a:pt x="0" y="0"/>
                  </a:moveTo>
                  <a:cubicBezTo>
                    <a:pt x="378" y="2"/>
                    <a:pt x="898" y="5"/>
                    <a:pt x="1077" y="6"/>
                  </a:cubicBezTo>
                </a:path>
              </a:pathLst>
            </a:custGeom>
            <a:noFill/>
            <a:ln w="28575" cap="flat" cmpd="sng">
              <a:solidFill>
                <a:srgbClr val="FF0000"/>
              </a:solidFill>
              <a:prstDash val="dash"/>
              <a:round/>
              <a:headEnd/>
              <a:tailEnd/>
            </a:ln>
            <a:effectLst/>
            <a:extLst>
              <a:ext uri="{909E8E84-426E-40DD-AFC4-6F175D3DCCD1}">
                <a14:hiddenFill xmlns:a14="http://schemas.microsoft.com/office/drawing/2010/main">
                  <a:solidFill>
                    <a:schemeClr val="accent1">
                      <a:alpha val="50000"/>
                    </a:schemeClr>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89" name="Text Box 87">
              <a:extLst>
                <a:ext uri="{FF2B5EF4-FFF2-40B4-BE49-F238E27FC236}">
                  <a16:creationId xmlns:a16="http://schemas.microsoft.com/office/drawing/2014/main" id="{A2B50334-EC1D-A675-7C71-872C2AAD7529}"/>
                </a:ext>
              </a:extLst>
            </p:cNvPr>
            <p:cNvSpPr txBox="1">
              <a:spLocks noChangeArrowheads="1"/>
            </p:cNvSpPr>
            <p:nvPr/>
          </p:nvSpPr>
          <p:spPr bwMode="auto">
            <a:xfrm rot="-222393">
              <a:off x="3499" y="8697"/>
              <a:ext cx="1231"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PASSAGE BEDS</a:t>
              </a:r>
            </a:p>
          </p:txBody>
        </p:sp>
        <p:sp>
          <p:nvSpPr>
            <p:cNvPr id="90" name="Text Box 88">
              <a:extLst>
                <a:ext uri="{FF2B5EF4-FFF2-40B4-BE49-F238E27FC236}">
                  <a16:creationId xmlns:a16="http://schemas.microsoft.com/office/drawing/2014/main" id="{ABD17AA0-5B55-2208-423F-09138797F70D}"/>
                </a:ext>
              </a:extLst>
            </p:cNvPr>
            <p:cNvSpPr txBox="1">
              <a:spLocks noChangeArrowheads="1"/>
            </p:cNvSpPr>
            <p:nvPr/>
          </p:nvSpPr>
          <p:spPr bwMode="auto">
            <a:xfrm rot="-222393">
              <a:off x="3143" y="7661"/>
              <a:ext cx="122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LOWER CHALK</a:t>
              </a:r>
            </a:p>
          </p:txBody>
        </p:sp>
        <p:sp>
          <p:nvSpPr>
            <p:cNvPr id="91" name="Text Box 89">
              <a:extLst>
                <a:ext uri="{FF2B5EF4-FFF2-40B4-BE49-F238E27FC236}">
                  <a16:creationId xmlns:a16="http://schemas.microsoft.com/office/drawing/2014/main" id="{231A855F-6612-132C-5D0D-9F96F6031DF6}"/>
                </a:ext>
              </a:extLst>
            </p:cNvPr>
            <p:cNvSpPr txBox="1">
              <a:spLocks noChangeArrowheads="1"/>
            </p:cNvSpPr>
            <p:nvPr/>
          </p:nvSpPr>
          <p:spPr bwMode="auto">
            <a:xfrm rot="-133106">
              <a:off x="3230" y="8051"/>
              <a:ext cx="1231"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CHERT BEDS</a:t>
              </a:r>
            </a:p>
          </p:txBody>
        </p:sp>
        <p:sp>
          <p:nvSpPr>
            <p:cNvPr id="92" name="Text Box 90">
              <a:extLst>
                <a:ext uri="{FF2B5EF4-FFF2-40B4-BE49-F238E27FC236}">
                  <a16:creationId xmlns:a16="http://schemas.microsoft.com/office/drawing/2014/main" id="{92682E12-7315-ADFC-86FA-BED956140783}"/>
                </a:ext>
              </a:extLst>
            </p:cNvPr>
            <p:cNvSpPr txBox="1">
              <a:spLocks noChangeArrowheads="1"/>
            </p:cNvSpPr>
            <p:nvPr/>
          </p:nvSpPr>
          <p:spPr bwMode="auto">
            <a:xfrm rot="-133106">
              <a:off x="3320" y="8397"/>
              <a:ext cx="1413"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MALM ROCK</a:t>
              </a:r>
            </a:p>
          </p:txBody>
        </p:sp>
        <p:sp>
          <p:nvSpPr>
            <p:cNvPr id="93" name="Text Box 91">
              <a:extLst>
                <a:ext uri="{FF2B5EF4-FFF2-40B4-BE49-F238E27FC236}">
                  <a16:creationId xmlns:a16="http://schemas.microsoft.com/office/drawing/2014/main" id="{2770866C-95BA-CD6A-67F7-4CBF96D88DF9}"/>
                </a:ext>
              </a:extLst>
            </p:cNvPr>
            <p:cNvSpPr txBox="1">
              <a:spLocks noChangeArrowheads="1"/>
            </p:cNvSpPr>
            <p:nvPr/>
          </p:nvSpPr>
          <p:spPr bwMode="auto">
            <a:xfrm rot="-133106">
              <a:off x="3635" y="9301"/>
              <a:ext cx="916"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GAULT</a:t>
              </a:r>
            </a:p>
          </p:txBody>
        </p:sp>
        <p:sp>
          <p:nvSpPr>
            <p:cNvPr id="94" name="Text Box 92">
              <a:extLst>
                <a:ext uri="{FF2B5EF4-FFF2-40B4-BE49-F238E27FC236}">
                  <a16:creationId xmlns:a16="http://schemas.microsoft.com/office/drawing/2014/main" id="{476FB3BD-7629-FEB6-1F6D-5923FB0ACFEF}"/>
                </a:ext>
              </a:extLst>
            </p:cNvPr>
            <p:cNvSpPr txBox="1">
              <a:spLocks noChangeArrowheads="1"/>
            </p:cNvSpPr>
            <p:nvPr/>
          </p:nvSpPr>
          <p:spPr bwMode="auto">
            <a:xfrm>
              <a:off x="6811" y="9822"/>
              <a:ext cx="1431"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CARSTONE</a:t>
              </a:r>
            </a:p>
          </p:txBody>
        </p:sp>
        <p:sp>
          <p:nvSpPr>
            <p:cNvPr id="95" name="Freeform 93">
              <a:extLst>
                <a:ext uri="{FF2B5EF4-FFF2-40B4-BE49-F238E27FC236}">
                  <a16:creationId xmlns:a16="http://schemas.microsoft.com/office/drawing/2014/main" id="{05364E77-5A61-2D89-905A-288922B8453F}"/>
                </a:ext>
              </a:extLst>
            </p:cNvPr>
            <p:cNvSpPr>
              <a:spLocks/>
            </p:cNvSpPr>
            <p:nvPr/>
          </p:nvSpPr>
          <p:spPr bwMode="auto">
            <a:xfrm>
              <a:off x="1784" y="10194"/>
              <a:ext cx="16026" cy="722"/>
            </a:xfrm>
            <a:custGeom>
              <a:avLst/>
              <a:gdLst>
                <a:gd name="T0" fmla="*/ 0 w 16026"/>
                <a:gd name="T1" fmla="*/ 0 h 722"/>
                <a:gd name="T2" fmla="*/ 2916 w 16026"/>
                <a:gd name="T3" fmla="*/ 53 h 722"/>
                <a:gd name="T4" fmla="*/ 3722 w 16026"/>
                <a:gd name="T5" fmla="*/ 75 h 722"/>
                <a:gd name="T6" fmla="*/ 4616 w 16026"/>
                <a:gd name="T7" fmla="*/ 93 h 722"/>
                <a:gd name="T8" fmla="*/ 5906 w 16026"/>
                <a:gd name="T9" fmla="*/ 121 h 722"/>
                <a:gd name="T10" fmla="*/ 7114 w 16026"/>
                <a:gd name="T11" fmla="*/ 150 h 722"/>
                <a:gd name="T12" fmla="*/ 8133 w 16026"/>
                <a:gd name="T13" fmla="*/ 178 h 722"/>
                <a:gd name="T14" fmla="*/ 8802 w 16026"/>
                <a:gd name="T15" fmla="*/ 176 h 722"/>
                <a:gd name="T16" fmla="*/ 9323 w 16026"/>
                <a:gd name="T17" fmla="*/ 201 h 722"/>
                <a:gd name="T18" fmla="*/ 10110 w 16026"/>
                <a:gd name="T19" fmla="*/ 218 h 722"/>
                <a:gd name="T20" fmla="*/ 11105 w 16026"/>
                <a:gd name="T21" fmla="*/ 241 h 722"/>
                <a:gd name="T22" fmla="*/ 12242 w 16026"/>
                <a:gd name="T23" fmla="*/ 264 h 722"/>
                <a:gd name="T24" fmla="*/ 13201 w 16026"/>
                <a:gd name="T25" fmla="*/ 287 h 722"/>
                <a:gd name="T26" fmla="*/ 14409 w 16026"/>
                <a:gd name="T27" fmla="*/ 315 h 722"/>
                <a:gd name="T28" fmla="*/ 16026 w 16026"/>
                <a:gd name="T29" fmla="*/ 342 h 722"/>
                <a:gd name="T30" fmla="*/ 16026 w 16026"/>
                <a:gd name="T31" fmla="*/ 698 h 722"/>
                <a:gd name="T32" fmla="*/ 11684 w 16026"/>
                <a:gd name="T33" fmla="*/ 722 h 722"/>
                <a:gd name="T34" fmla="*/ 8802 w 16026"/>
                <a:gd name="T35" fmla="*/ 608 h 722"/>
                <a:gd name="T36" fmla="*/ 6227 w 16026"/>
                <a:gd name="T37" fmla="*/ 546 h 722"/>
                <a:gd name="T38" fmla="*/ 2748 w 16026"/>
                <a:gd name="T39" fmla="*/ 485 h 722"/>
                <a:gd name="T40" fmla="*/ 0 w 16026"/>
                <a:gd name="T41" fmla="*/ 393 h 722"/>
                <a:gd name="T42" fmla="*/ 0 w 16026"/>
                <a:gd name="T43" fmla="*/ 0 h 722"/>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Lst>
              <a:rect l="0" t="0" r="r" b="b"/>
              <a:pathLst>
                <a:path w="16026" h="722">
                  <a:moveTo>
                    <a:pt x="0" y="0"/>
                  </a:moveTo>
                  <a:lnTo>
                    <a:pt x="2916" y="53"/>
                  </a:lnTo>
                  <a:lnTo>
                    <a:pt x="3722" y="75"/>
                  </a:lnTo>
                  <a:lnTo>
                    <a:pt x="4616" y="93"/>
                  </a:lnTo>
                  <a:lnTo>
                    <a:pt x="5906" y="121"/>
                  </a:lnTo>
                  <a:lnTo>
                    <a:pt x="7114" y="150"/>
                  </a:lnTo>
                  <a:lnTo>
                    <a:pt x="8133" y="178"/>
                  </a:lnTo>
                  <a:lnTo>
                    <a:pt x="8802" y="176"/>
                  </a:lnTo>
                  <a:lnTo>
                    <a:pt x="9323" y="201"/>
                  </a:lnTo>
                  <a:lnTo>
                    <a:pt x="10110" y="218"/>
                  </a:lnTo>
                  <a:lnTo>
                    <a:pt x="11105" y="241"/>
                  </a:lnTo>
                  <a:lnTo>
                    <a:pt x="12242" y="264"/>
                  </a:lnTo>
                  <a:lnTo>
                    <a:pt x="13201" y="287"/>
                  </a:lnTo>
                  <a:lnTo>
                    <a:pt x="14409" y="315"/>
                  </a:lnTo>
                  <a:lnTo>
                    <a:pt x="16026" y="342"/>
                  </a:lnTo>
                  <a:lnTo>
                    <a:pt x="16026" y="698"/>
                  </a:lnTo>
                  <a:lnTo>
                    <a:pt x="11684" y="722"/>
                  </a:lnTo>
                  <a:lnTo>
                    <a:pt x="8802" y="608"/>
                  </a:lnTo>
                  <a:lnTo>
                    <a:pt x="6227" y="546"/>
                  </a:lnTo>
                  <a:lnTo>
                    <a:pt x="2748" y="485"/>
                  </a:lnTo>
                  <a:lnTo>
                    <a:pt x="0" y="393"/>
                  </a:lnTo>
                  <a:lnTo>
                    <a:pt x="0" y="0"/>
                  </a:lnTo>
                  <a:close/>
                </a:path>
              </a:pathLst>
            </a:custGeom>
            <a:solidFill>
              <a:srgbClr val="FFE5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6" name="Freeform 94">
              <a:extLst>
                <a:ext uri="{FF2B5EF4-FFF2-40B4-BE49-F238E27FC236}">
                  <a16:creationId xmlns:a16="http://schemas.microsoft.com/office/drawing/2014/main" id="{699FB063-F5EF-AD4B-841E-001D9F5752C1}"/>
                </a:ext>
              </a:extLst>
            </p:cNvPr>
            <p:cNvSpPr>
              <a:spLocks/>
            </p:cNvSpPr>
            <p:nvPr/>
          </p:nvSpPr>
          <p:spPr bwMode="auto">
            <a:xfrm>
              <a:off x="1784" y="10590"/>
              <a:ext cx="16030" cy="490"/>
            </a:xfrm>
            <a:custGeom>
              <a:avLst/>
              <a:gdLst>
                <a:gd name="T0" fmla="*/ 0 w 16030"/>
                <a:gd name="T1" fmla="*/ 0 h 490"/>
                <a:gd name="T2" fmla="*/ 0 w 16030"/>
                <a:gd name="T3" fmla="*/ 195 h 490"/>
                <a:gd name="T4" fmla="*/ 3754 w 16030"/>
                <a:gd name="T5" fmla="*/ 306 h 490"/>
                <a:gd name="T6" fmla="*/ 6531 w 16030"/>
                <a:gd name="T7" fmla="*/ 347 h 490"/>
                <a:gd name="T8" fmla="*/ 9158 w 16030"/>
                <a:gd name="T9" fmla="*/ 418 h 490"/>
                <a:gd name="T10" fmla="*/ 11255 w 16030"/>
                <a:gd name="T11" fmla="*/ 459 h 490"/>
                <a:gd name="T12" fmla="*/ 13063 w 16030"/>
                <a:gd name="T13" fmla="*/ 490 h 490"/>
                <a:gd name="T14" fmla="*/ 16030 w 16030"/>
                <a:gd name="T15" fmla="*/ 466 h 490"/>
                <a:gd name="T16" fmla="*/ 16026 w 16030"/>
                <a:gd name="T17" fmla="*/ 302 h 490"/>
                <a:gd name="T18" fmla="*/ 15170 w 16030"/>
                <a:gd name="T19" fmla="*/ 316 h 490"/>
                <a:gd name="T20" fmla="*/ 13585 w 16030"/>
                <a:gd name="T21" fmla="*/ 316 h 490"/>
                <a:gd name="T22" fmla="*/ 11680 w 16030"/>
                <a:gd name="T23" fmla="*/ 326 h 490"/>
                <a:gd name="T24" fmla="*/ 8808 w 16030"/>
                <a:gd name="T25" fmla="*/ 212 h 490"/>
                <a:gd name="T26" fmla="*/ 6233 w 16030"/>
                <a:gd name="T27" fmla="*/ 150 h 490"/>
                <a:gd name="T28" fmla="*/ 2743 w 16030"/>
                <a:gd name="T29" fmla="*/ 79 h 490"/>
                <a:gd name="T30" fmla="*/ 0 w 16030"/>
                <a:gd name="T31" fmla="*/ 0 h 490"/>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16030" h="490">
                  <a:moveTo>
                    <a:pt x="0" y="0"/>
                  </a:moveTo>
                  <a:lnTo>
                    <a:pt x="0" y="195"/>
                  </a:lnTo>
                  <a:lnTo>
                    <a:pt x="3754" y="306"/>
                  </a:lnTo>
                  <a:lnTo>
                    <a:pt x="6531" y="347"/>
                  </a:lnTo>
                  <a:lnTo>
                    <a:pt x="9158" y="418"/>
                  </a:lnTo>
                  <a:lnTo>
                    <a:pt x="11255" y="459"/>
                  </a:lnTo>
                  <a:lnTo>
                    <a:pt x="13063" y="490"/>
                  </a:lnTo>
                  <a:lnTo>
                    <a:pt x="16030" y="466"/>
                  </a:lnTo>
                  <a:lnTo>
                    <a:pt x="16026" y="302"/>
                  </a:lnTo>
                  <a:lnTo>
                    <a:pt x="15170" y="316"/>
                  </a:lnTo>
                  <a:lnTo>
                    <a:pt x="13585" y="316"/>
                  </a:lnTo>
                  <a:lnTo>
                    <a:pt x="11680" y="326"/>
                  </a:lnTo>
                  <a:lnTo>
                    <a:pt x="8808" y="212"/>
                  </a:lnTo>
                  <a:lnTo>
                    <a:pt x="6233" y="150"/>
                  </a:lnTo>
                  <a:lnTo>
                    <a:pt x="2743" y="79"/>
                  </a:lnTo>
                  <a:lnTo>
                    <a:pt x="0" y="0"/>
                  </a:lnTo>
                  <a:close/>
                </a:path>
              </a:pathLst>
            </a:custGeom>
            <a:solidFill>
              <a:srgbClr val="D9EDE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97" name="Text Box 95">
              <a:extLst>
                <a:ext uri="{FF2B5EF4-FFF2-40B4-BE49-F238E27FC236}">
                  <a16:creationId xmlns:a16="http://schemas.microsoft.com/office/drawing/2014/main" id="{0D25CDE8-ED4C-A104-7849-927A330BD6E7}"/>
                </a:ext>
              </a:extLst>
            </p:cNvPr>
            <p:cNvSpPr txBox="1">
              <a:spLocks noChangeArrowheads="1"/>
            </p:cNvSpPr>
            <p:nvPr/>
          </p:nvSpPr>
          <p:spPr bwMode="auto">
            <a:xfrm>
              <a:off x="5797" y="10013"/>
              <a:ext cx="312"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2e </a:t>
              </a:r>
            </a:p>
          </p:txBody>
        </p:sp>
        <p:sp>
          <p:nvSpPr>
            <p:cNvPr id="98" name="Text Box 96">
              <a:extLst>
                <a:ext uri="{FF2B5EF4-FFF2-40B4-BE49-F238E27FC236}">
                  <a16:creationId xmlns:a16="http://schemas.microsoft.com/office/drawing/2014/main" id="{046ADF54-26DA-7637-A24F-8540D0502265}"/>
                </a:ext>
              </a:extLst>
            </p:cNvPr>
            <p:cNvSpPr txBox="1">
              <a:spLocks noChangeArrowheads="1"/>
            </p:cNvSpPr>
            <p:nvPr/>
          </p:nvSpPr>
          <p:spPr bwMode="auto">
            <a:xfrm>
              <a:off x="5820" y="10379"/>
              <a:ext cx="225"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2c </a:t>
              </a:r>
            </a:p>
          </p:txBody>
        </p:sp>
        <p:sp>
          <p:nvSpPr>
            <p:cNvPr id="99" name="Text Box 97">
              <a:extLst>
                <a:ext uri="{FF2B5EF4-FFF2-40B4-BE49-F238E27FC236}">
                  <a16:creationId xmlns:a16="http://schemas.microsoft.com/office/drawing/2014/main" id="{6A7593EF-140D-572E-EE3E-39C435B4B086}"/>
                </a:ext>
              </a:extLst>
            </p:cNvPr>
            <p:cNvSpPr txBox="1">
              <a:spLocks noChangeArrowheads="1"/>
            </p:cNvSpPr>
            <p:nvPr/>
          </p:nvSpPr>
          <p:spPr bwMode="auto">
            <a:xfrm>
              <a:off x="5843" y="10705"/>
              <a:ext cx="318"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2b </a:t>
              </a:r>
            </a:p>
          </p:txBody>
        </p:sp>
        <p:sp>
          <p:nvSpPr>
            <p:cNvPr id="100" name="Text Box 98">
              <a:extLst>
                <a:ext uri="{FF2B5EF4-FFF2-40B4-BE49-F238E27FC236}">
                  <a16:creationId xmlns:a16="http://schemas.microsoft.com/office/drawing/2014/main" id="{1CC9641C-58FD-EE80-2B53-A139879C6D7D}"/>
                </a:ext>
              </a:extLst>
            </p:cNvPr>
            <p:cNvSpPr txBox="1">
              <a:spLocks noChangeArrowheads="1"/>
            </p:cNvSpPr>
            <p:nvPr/>
          </p:nvSpPr>
          <p:spPr bwMode="auto">
            <a:xfrm>
              <a:off x="5823" y="10151"/>
              <a:ext cx="447" cy="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300" b="1">
                  <a:latin typeface="Arial" panose="020B0604020202020204" pitchFamily="34" charset="0"/>
                  <a:cs typeface="Lucida Sans Unicode" panose="020B0602030504020204" pitchFamily="34" charset="0"/>
                </a:rPr>
                <a:t>2d </a:t>
              </a:r>
            </a:p>
          </p:txBody>
        </p:sp>
        <p:sp>
          <p:nvSpPr>
            <p:cNvPr id="101" name="Freeform 99">
              <a:extLst>
                <a:ext uri="{FF2B5EF4-FFF2-40B4-BE49-F238E27FC236}">
                  <a16:creationId xmlns:a16="http://schemas.microsoft.com/office/drawing/2014/main" id="{4EED4B4B-7310-C177-8407-60897C3B09B5}"/>
                </a:ext>
              </a:extLst>
            </p:cNvPr>
            <p:cNvSpPr>
              <a:spLocks/>
            </p:cNvSpPr>
            <p:nvPr/>
          </p:nvSpPr>
          <p:spPr bwMode="auto">
            <a:xfrm>
              <a:off x="1784" y="10785"/>
              <a:ext cx="16030" cy="391"/>
            </a:xfrm>
            <a:custGeom>
              <a:avLst/>
              <a:gdLst>
                <a:gd name="T0" fmla="*/ 0 w 16030"/>
                <a:gd name="T1" fmla="*/ 0 h 391"/>
                <a:gd name="T2" fmla="*/ 3738 w 16030"/>
                <a:gd name="T3" fmla="*/ 116 h 391"/>
                <a:gd name="T4" fmla="*/ 6504 w 16030"/>
                <a:gd name="T5" fmla="*/ 156 h 391"/>
                <a:gd name="T6" fmla="*/ 9142 w 16030"/>
                <a:gd name="T7" fmla="*/ 228 h 391"/>
                <a:gd name="T8" fmla="*/ 11238 w 16030"/>
                <a:gd name="T9" fmla="*/ 268 h 391"/>
                <a:gd name="T10" fmla="*/ 13047 w 16030"/>
                <a:gd name="T11" fmla="*/ 299 h 391"/>
                <a:gd name="T12" fmla="*/ 16026 w 16030"/>
                <a:gd name="T13" fmla="*/ 271 h 391"/>
                <a:gd name="T14" fmla="*/ 16030 w 16030"/>
                <a:gd name="T15" fmla="*/ 355 h 391"/>
                <a:gd name="T16" fmla="*/ 13047 w 16030"/>
                <a:gd name="T17" fmla="*/ 391 h 391"/>
                <a:gd name="T18" fmla="*/ 11207 w 16030"/>
                <a:gd name="T19" fmla="*/ 330 h 391"/>
                <a:gd name="T20" fmla="*/ 9111 w 16030"/>
                <a:gd name="T21" fmla="*/ 310 h 391"/>
                <a:gd name="T22" fmla="*/ 6504 w 16030"/>
                <a:gd name="T23" fmla="*/ 207 h 391"/>
                <a:gd name="T24" fmla="*/ 3738 w 16030"/>
                <a:gd name="T25" fmla="*/ 176 h 391"/>
                <a:gd name="T26" fmla="*/ 3 w 16030"/>
                <a:gd name="T27" fmla="*/ 63 h 391"/>
                <a:gd name="T28" fmla="*/ 3 w 16030"/>
                <a:gd name="T29" fmla="*/ 0 h 39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Lst>
              <a:rect l="0" t="0" r="r" b="b"/>
              <a:pathLst>
                <a:path w="16030" h="391">
                  <a:moveTo>
                    <a:pt x="0" y="0"/>
                  </a:moveTo>
                  <a:lnTo>
                    <a:pt x="3738" y="116"/>
                  </a:lnTo>
                  <a:lnTo>
                    <a:pt x="6504" y="156"/>
                  </a:lnTo>
                  <a:lnTo>
                    <a:pt x="9142" y="228"/>
                  </a:lnTo>
                  <a:lnTo>
                    <a:pt x="11238" y="268"/>
                  </a:lnTo>
                  <a:lnTo>
                    <a:pt x="13047" y="299"/>
                  </a:lnTo>
                  <a:lnTo>
                    <a:pt x="16026" y="271"/>
                  </a:lnTo>
                  <a:lnTo>
                    <a:pt x="16030" y="355"/>
                  </a:lnTo>
                  <a:lnTo>
                    <a:pt x="13047" y="391"/>
                  </a:lnTo>
                  <a:lnTo>
                    <a:pt x="11207" y="330"/>
                  </a:lnTo>
                  <a:lnTo>
                    <a:pt x="9111" y="310"/>
                  </a:lnTo>
                  <a:lnTo>
                    <a:pt x="6504" y="207"/>
                  </a:lnTo>
                  <a:lnTo>
                    <a:pt x="3738" y="176"/>
                  </a:lnTo>
                  <a:lnTo>
                    <a:pt x="3" y="63"/>
                  </a:lnTo>
                  <a:lnTo>
                    <a:pt x="3" y="0"/>
                  </a:lnTo>
                </a:path>
              </a:pathLst>
            </a:custGeom>
            <a:solidFill>
              <a:srgbClr val="00EAAD"/>
            </a:solidFill>
            <a:ln w="9525" cmpd="sng">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2" name="Text Box 100">
              <a:extLst>
                <a:ext uri="{FF2B5EF4-FFF2-40B4-BE49-F238E27FC236}">
                  <a16:creationId xmlns:a16="http://schemas.microsoft.com/office/drawing/2014/main" id="{2C0CC71C-AECF-E8A9-95CE-C71374E3FF52}"/>
                </a:ext>
              </a:extLst>
            </p:cNvPr>
            <p:cNvSpPr txBox="1">
              <a:spLocks noChangeArrowheads="1"/>
            </p:cNvSpPr>
            <p:nvPr/>
          </p:nvSpPr>
          <p:spPr bwMode="auto">
            <a:xfrm>
              <a:off x="5869" y="10865"/>
              <a:ext cx="228" cy="10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300" b="1">
                  <a:latin typeface="Arial" panose="020B0604020202020204" pitchFamily="34" charset="0"/>
                  <a:cs typeface="Lucida Sans Unicode" panose="020B0602030504020204" pitchFamily="34" charset="0"/>
                </a:rPr>
                <a:t>2a </a:t>
              </a:r>
            </a:p>
          </p:txBody>
        </p:sp>
        <p:sp>
          <p:nvSpPr>
            <p:cNvPr id="103" name="Text Box 101">
              <a:extLst>
                <a:ext uri="{FF2B5EF4-FFF2-40B4-BE49-F238E27FC236}">
                  <a16:creationId xmlns:a16="http://schemas.microsoft.com/office/drawing/2014/main" id="{EB797927-E460-13EB-8F62-80E0F9711937}"/>
                </a:ext>
              </a:extLst>
            </p:cNvPr>
            <p:cNvSpPr txBox="1">
              <a:spLocks noChangeArrowheads="1"/>
            </p:cNvSpPr>
            <p:nvPr/>
          </p:nvSpPr>
          <p:spPr bwMode="auto">
            <a:xfrm>
              <a:off x="15224" y="11248"/>
              <a:ext cx="1162"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FERRUGINOUS SAND</a:t>
              </a:r>
            </a:p>
            <a:p>
              <a:pPr eaLnBrk="1" hangingPunct="1">
                <a:spcBef>
                  <a:spcPct val="50000"/>
                </a:spcBef>
              </a:pPr>
              <a:r>
                <a:rPr lang="en-GB" altLang="en-US" sz="400" b="1">
                  <a:latin typeface="Arial" panose="020B0604020202020204" pitchFamily="34" charset="0"/>
                  <a:cs typeface="Lucida Sans Unicode" panose="020B0602030504020204" pitchFamily="34" charset="0"/>
                </a:rPr>
                <a:t>DEPTH UNKNOWN</a:t>
              </a:r>
            </a:p>
          </p:txBody>
        </p:sp>
        <p:sp>
          <p:nvSpPr>
            <p:cNvPr id="104" name="Freeform 102">
              <a:extLst>
                <a:ext uri="{FF2B5EF4-FFF2-40B4-BE49-F238E27FC236}">
                  <a16:creationId xmlns:a16="http://schemas.microsoft.com/office/drawing/2014/main" id="{969CF7FD-5874-4207-F8F0-6D30380630D3}"/>
                </a:ext>
              </a:extLst>
            </p:cNvPr>
            <p:cNvSpPr>
              <a:spLocks/>
            </p:cNvSpPr>
            <p:nvPr/>
          </p:nvSpPr>
          <p:spPr bwMode="auto">
            <a:xfrm>
              <a:off x="16032" y="10175"/>
              <a:ext cx="57" cy="94"/>
            </a:xfrm>
            <a:custGeom>
              <a:avLst/>
              <a:gdLst>
                <a:gd name="T0" fmla="*/ 0 w 57"/>
                <a:gd name="T1" fmla="*/ 93 h 99"/>
                <a:gd name="T2" fmla="*/ 30 w 57"/>
                <a:gd name="T3" fmla="*/ 0 h 99"/>
                <a:gd name="T4" fmla="*/ 57 w 57"/>
                <a:gd name="T5" fmla="*/ 12 h 99"/>
                <a:gd name="T6" fmla="*/ 24 w 57"/>
                <a:gd name="T7" fmla="*/ 99 h 99"/>
                <a:gd name="T8" fmla="*/ 0 w 57"/>
                <a:gd name="T9" fmla="*/ 93 h 99"/>
              </a:gdLst>
              <a:ahLst/>
              <a:cxnLst>
                <a:cxn ang="0">
                  <a:pos x="T0" y="T1"/>
                </a:cxn>
                <a:cxn ang="0">
                  <a:pos x="T2" y="T3"/>
                </a:cxn>
                <a:cxn ang="0">
                  <a:pos x="T4" y="T5"/>
                </a:cxn>
                <a:cxn ang="0">
                  <a:pos x="T6" y="T7"/>
                </a:cxn>
                <a:cxn ang="0">
                  <a:pos x="T8" y="T9"/>
                </a:cxn>
              </a:cxnLst>
              <a:rect l="0" t="0" r="r" b="b"/>
              <a:pathLst>
                <a:path w="57" h="99">
                  <a:moveTo>
                    <a:pt x="0" y="93"/>
                  </a:moveTo>
                  <a:lnTo>
                    <a:pt x="30" y="0"/>
                  </a:lnTo>
                  <a:lnTo>
                    <a:pt x="57" y="12"/>
                  </a:lnTo>
                  <a:lnTo>
                    <a:pt x="24" y="99"/>
                  </a:lnTo>
                  <a:lnTo>
                    <a:pt x="0" y="93"/>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5" name="Freeform 103">
              <a:extLst>
                <a:ext uri="{FF2B5EF4-FFF2-40B4-BE49-F238E27FC236}">
                  <a16:creationId xmlns:a16="http://schemas.microsoft.com/office/drawing/2014/main" id="{48EB4FC2-E52C-17B5-C413-70B3D5D21CB8}"/>
                </a:ext>
              </a:extLst>
            </p:cNvPr>
            <p:cNvSpPr>
              <a:spLocks/>
            </p:cNvSpPr>
            <p:nvPr/>
          </p:nvSpPr>
          <p:spPr bwMode="auto">
            <a:xfrm>
              <a:off x="16254" y="10203"/>
              <a:ext cx="54" cy="95"/>
            </a:xfrm>
            <a:custGeom>
              <a:avLst/>
              <a:gdLst>
                <a:gd name="T0" fmla="*/ 0 w 54"/>
                <a:gd name="T1" fmla="*/ 78 h 95"/>
                <a:gd name="T2" fmla="*/ 20 w 54"/>
                <a:gd name="T3" fmla="*/ 0 h 95"/>
                <a:gd name="T4" fmla="*/ 54 w 54"/>
                <a:gd name="T5" fmla="*/ 13 h 95"/>
                <a:gd name="T6" fmla="*/ 33 w 54"/>
                <a:gd name="T7" fmla="*/ 95 h 95"/>
                <a:gd name="T8" fmla="*/ 0 w 54"/>
                <a:gd name="T9" fmla="*/ 78 h 95"/>
              </a:gdLst>
              <a:ahLst/>
              <a:cxnLst>
                <a:cxn ang="0">
                  <a:pos x="T0" y="T1"/>
                </a:cxn>
                <a:cxn ang="0">
                  <a:pos x="T2" y="T3"/>
                </a:cxn>
                <a:cxn ang="0">
                  <a:pos x="T4" y="T5"/>
                </a:cxn>
                <a:cxn ang="0">
                  <a:pos x="T6" y="T7"/>
                </a:cxn>
                <a:cxn ang="0">
                  <a:pos x="T8" y="T9"/>
                </a:cxn>
              </a:cxnLst>
              <a:rect l="0" t="0" r="r" b="b"/>
              <a:pathLst>
                <a:path w="54" h="95">
                  <a:moveTo>
                    <a:pt x="0" y="78"/>
                  </a:moveTo>
                  <a:lnTo>
                    <a:pt x="20" y="0"/>
                  </a:lnTo>
                  <a:lnTo>
                    <a:pt x="54" y="13"/>
                  </a:lnTo>
                  <a:lnTo>
                    <a:pt x="33" y="95"/>
                  </a:lnTo>
                  <a:lnTo>
                    <a:pt x="0" y="78"/>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6" name="Freeform 104">
              <a:extLst>
                <a:ext uri="{FF2B5EF4-FFF2-40B4-BE49-F238E27FC236}">
                  <a16:creationId xmlns:a16="http://schemas.microsoft.com/office/drawing/2014/main" id="{7EFABF72-7787-4993-7B22-818F08486881}"/>
                </a:ext>
              </a:extLst>
            </p:cNvPr>
            <p:cNvSpPr>
              <a:spLocks/>
            </p:cNvSpPr>
            <p:nvPr/>
          </p:nvSpPr>
          <p:spPr bwMode="auto">
            <a:xfrm>
              <a:off x="16482" y="10191"/>
              <a:ext cx="71" cy="124"/>
            </a:xfrm>
            <a:custGeom>
              <a:avLst/>
              <a:gdLst>
                <a:gd name="T0" fmla="*/ 0 w 71"/>
                <a:gd name="T1" fmla="*/ 101 h 124"/>
                <a:gd name="T2" fmla="*/ 29 w 71"/>
                <a:gd name="T3" fmla="*/ 0 h 124"/>
                <a:gd name="T4" fmla="*/ 71 w 71"/>
                <a:gd name="T5" fmla="*/ 16 h 124"/>
                <a:gd name="T6" fmla="*/ 50 w 71"/>
                <a:gd name="T7" fmla="*/ 124 h 124"/>
                <a:gd name="T8" fmla="*/ 0 w 71"/>
                <a:gd name="T9" fmla="*/ 101 h 124"/>
              </a:gdLst>
              <a:ahLst/>
              <a:cxnLst>
                <a:cxn ang="0">
                  <a:pos x="T0" y="T1"/>
                </a:cxn>
                <a:cxn ang="0">
                  <a:pos x="T2" y="T3"/>
                </a:cxn>
                <a:cxn ang="0">
                  <a:pos x="T4" y="T5"/>
                </a:cxn>
                <a:cxn ang="0">
                  <a:pos x="T6" y="T7"/>
                </a:cxn>
                <a:cxn ang="0">
                  <a:pos x="T8" y="T9"/>
                </a:cxn>
              </a:cxnLst>
              <a:rect l="0" t="0" r="r" b="b"/>
              <a:pathLst>
                <a:path w="71" h="124">
                  <a:moveTo>
                    <a:pt x="0" y="101"/>
                  </a:moveTo>
                  <a:lnTo>
                    <a:pt x="29" y="0"/>
                  </a:lnTo>
                  <a:lnTo>
                    <a:pt x="71" y="16"/>
                  </a:lnTo>
                  <a:lnTo>
                    <a:pt x="50" y="124"/>
                  </a:lnTo>
                  <a:lnTo>
                    <a:pt x="0" y="101"/>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7" name="Freeform 105">
              <a:extLst>
                <a:ext uri="{FF2B5EF4-FFF2-40B4-BE49-F238E27FC236}">
                  <a16:creationId xmlns:a16="http://schemas.microsoft.com/office/drawing/2014/main" id="{FE4374CA-1E38-CADA-0EE2-DA3A42B37962}"/>
                </a:ext>
              </a:extLst>
            </p:cNvPr>
            <p:cNvSpPr>
              <a:spLocks/>
            </p:cNvSpPr>
            <p:nvPr/>
          </p:nvSpPr>
          <p:spPr bwMode="auto">
            <a:xfrm>
              <a:off x="15795" y="10172"/>
              <a:ext cx="77" cy="124"/>
            </a:xfrm>
            <a:custGeom>
              <a:avLst/>
              <a:gdLst>
                <a:gd name="T0" fmla="*/ 0 w 77"/>
                <a:gd name="T1" fmla="*/ 117 h 124"/>
                <a:gd name="T2" fmla="*/ 50 w 77"/>
                <a:gd name="T3" fmla="*/ 0 h 124"/>
                <a:gd name="T4" fmla="*/ 77 w 77"/>
                <a:gd name="T5" fmla="*/ 23 h 124"/>
                <a:gd name="T6" fmla="*/ 26 w 77"/>
                <a:gd name="T7" fmla="*/ 124 h 124"/>
                <a:gd name="T8" fmla="*/ 0 w 77"/>
                <a:gd name="T9" fmla="*/ 117 h 124"/>
              </a:gdLst>
              <a:ahLst/>
              <a:cxnLst>
                <a:cxn ang="0">
                  <a:pos x="T0" y="T1"/>
                </a:cxn>
                <a:cxn ang="0">
                  <a:pos x="T2" y="T3"/>
                </a:cxn>
                <a:cxn ang="0">
                  <a:pos x="T4" y="T5"/>
                </a:cxn>
                <a:cxn ang="0">
                  <a:pos x="T6" y="T7"/>
                </a:cxn>
                <a:cxn ang="0">
                  <a:pos x="T8" y="T9"/>
                </a:cxn>
              </a:cxnLst>
              <a:rect l="0" t="0" r="r" b="b"/>
              <a:pathLst>
                <a:path w="77" h="124">
                  <a:moveTo>
                    <a:pt x="0" y="117"/>
                  </a:moveTo>
                  <a:lnTo>
                    <a:pt x="50" y="0"/>
                  </a:lnTo>
                  <a:lnTo>
                    <a:pt x="77" y="23"/>
                  </a:lnTo>
                  <a:lnTo>
                    <a:pt x="26" y="124"/>
                  </a:lnTo>
                  <a:lnTo>
                    <a:pt x="0" y="117"/>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8" name="Freeform 106">
              <a:extLst>
                <a:ext uri="{FF2B5EF4-FFF2-40B4-BE49-F238E27FC236}">
                  <a16:creationId xmlns:a16="http://schemas.microsoft.com/office/drawing/2014/main" id="{781F282B-1B79-90CE-F091-AFBE9E788316}"/>
                </a:ext>
              </a:extLst>
            </p:cNvPr>
            <p:cNvSpPr>
              <a:spLocks/>
            </p:cNvSpPr>
            <p:nvPr/>
          </p:nvSpPr>
          <p:spPr bwMode="auto">
            <a:xfrm>
              <a:off x="16791" y="10209"/>
              <a:ext cx="59" cy="96"/>
            </a:xfrm>
            <a:custGeom>
              <a:avLst/>
              <a:gdLst>
                <a:gd name="T0" fmla="*/ 0 w 60"/>
                <a:gd name="T1" fmla="*/ 92 h 100"/>
                <a:gd name="T2" fmla="*/ 34 w 60"/>
                <a:gd name="T3" fmla="*/ 0 h 100"/>
                <a:gd name="T4" fmla="*/ 60 w 60"/>
                <a:gd name="T5" fmla="*/ 6 h 100"/>
                <a:gd name="T6" fmla="*/ 26 w 60"/>
                <a:gd name="T7" fmla="*/ 100 h 100"/>
                <a:gd name="T8" fmla="*/ 0 w 60"/>
                <a:gd name="T9" fmla="*/ 92 h 100"/>
              </a:gdLst>
              <a:ahLst/>
              <a:cxnLst>
                <a:cxn ang="0">
                  <a:pos x="T0" y="T1"/>
                </a:cxn>
                <a:cxn ang="0">
                  <a:pos x="T2" y="T3"/>
                </a:cxn>
                <a:cxn ang="0">
                  <a:pos x="T4" y="T5"/>
                </a:cxn>
                <a:cxn ang="0">
                  <a:pos x="T6" y="T7"/>
                </a:cxn>
                <a:cxn ang="0">
                  <a:pos x="T8" y="T9"/>
                </a:cxn>
              </a:cxnLst>
              <a:rect l="0" t="0" r="r" b="b"/>
              <a:pathLst>
                <a:path w="60" h="100">
                  <a:moveTo>
                    <a:pt x="0" y="92"/>
                  </a:moveTo>
                  <a:lnTo>
                    <a:pt x="34" y="0"/>
                  </a:lnTo>
                  <a:lnTo>
                    <a:pt x="60" y="6"/>
                  </a:lnTo>
                  <a:lnTo>
                    <a:pt x="26" y="100"/>
                  </a:lnTo>
                  <a:lnTo>
                    <a:pt x="0" y="92"/>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09" name="Freeform 107">
              <a:extLst>
                <a:ext uri="{FF2B5EF4-FFF2-40B4-BE49-F238E27FC236}">
                  <a16:creationId xmlns:a16="http://schemas.microsoft.com/office/drawing/2014/main" id="{10A4B24D-B5C4-E22B-9813-7C0178726EE9}"/>
                </a:ext>
              </a:extLst>
            </p:cNvPr>
            <p:cNvSpPr>
              <a:spLocks/>
            </p:cNvSpPr>
            <p:nvPr/>
          </p:nvSpPr>
          <p:spPr bwMode="auto">
            <a:xfrm>
              <a:off x="15941" y="10149"/>
              <a:ext cx="127" cy="106"/>
            </a:xfrm>
            <a:custGeom>
              <a:avLst/>
              <a:gdLst>
                <a:gd name="T0" fmla="*/ 0 w 127"/>
                <a:gd name="T1" fmla="*/ 72 h 106"/>
                <a:gd name="T2" fmla="*/ 51 w 127"/>
                <a:gd name="T3" fmla="*/ 0 h 106"/>
                <a:gd name="T4" fmla="*/ 127 w 127"/>
                <a:gd name="T5" fmla="*/ 26 h 106"/>
                <a:gd name="T6" fmla="*/ 89 w 127"/>
                <a:gd name="T7" fmla="*/ 106 h 106"/>
                <a:gd name="T8" fmla="*/ 0 w 127"/>
                <a:gd name="T9" fmla="*/ 72 h 106"/>
              </a:gdLst>
              <a:ahLst/>
              <a:cxnLst>
                <a:cxn ang="0">
                  <a:pos x="T0" y="T1"/>
                </a:cxn>
                <a:cxn ang="0">
                  <a:pos x="T2" y="T3"/>
                </a:cxn>
                <a:cxn ang="0">
                  <a:pos x="T4" y="T5"/>
                </a:cxn>
                <a:cxn ang="0">
                  <a:pos x="T6" y="T7"/>
                </a:cxn>
                <a:cxn ang="0">
                  <a:pos x="T8" y="T9"/>
                </a:cxn>
              </a:cxnLst>
              <a:rect l="0" t="0" r="r" b="b"/>
              <a:pathLst>
                <a:path w="127" h="106">
                  <a:moveTo>
                    <a:pt x="0" y="72"/>
                  </a:moveTo>
                  <a:lnTo>
                    <a:pt x="51" y="0"/>
                  </a:lnTo>
                  <a:lnTo>
                    <a:pt x="127" y="26"/>
                  </a:lnTo>
                  <a:lnTo>
                    <a:pt x="89" y="106"/>
                  </a:lnTo>
                  <a:lnTo>
                    <a:pt x="0" y="72"/>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0" name="Freeform 108">
              <a:extLst>
                <a:ext uri="{FF2B5EF4-FFF2-40B4-BE49-F238E27FC236}">
                  <a16:creationId xmlns:a16="http://schemas.microsoft.com/office/drawing/2014/main" id="{CCB5513A-2951-E272-2A23-C759B40C1961}"/>
                </a:ext>
              </a:extLst>
            </p:cNvPr>
            <p:cNvSpPr>
              <a:spLocks/>
            </p:cNvSpPr>
            <p:nvPr/>
          </p:nvSpPr>
          <p:spPr bwMode="auto">
            <a:xfrm>
              <a:off x="16189" y="10178"/>
              <a:ext cx="89" cy="97"/>
            </a:xfrm>
            <a:custGeom>
              <a:avLst/>
              <a:gdLst>
                <a:gd name="T0" fmla="*/ 30 w 90"/>
                <a:gd name="T1" fmla="*/ 0 h 102"/>
                <a:gd name="T2" fmla="*/ 90 w 90"/>
                <a:gd name="T3" fmla="*/ 27 h 102"/>
                <a:gd name="T4" fmla="*/ 66 w 90"/>
                <a:gd name="T5" fmla="*/ 102 h 102"/>
                <a:gd name="T6" fmla="*/ 0 w 90"/>
                <a:gd name="T7" fmla="*/ 66 h 102"/>
                <a:gd name="T8" fmla="*/ 30 w 90"/>
                <a:gd name="T9" fmla="*/ 0 h 102"/>
              </a:gdLst>
              <a:ahLst/>
              <a:cxnLst>
                <a:cxn ang="0">
                  <a:pos x="T0" y="T1"/>
                </a:cxn>
                <a:cxn ang="0">
                  <a:pos x="T2" y="T3"/>
                </a:cxn>
                <a:cxn ang="0">
                  <a:pos x="T4" y="T5"/>
                </a:cxn>
                <a:cxn ang="0">
                  <a:pos x="T6" y="T7"/>
                </a:cxn>
                <a:cxn ang="0">
                  <a:pos x="T8" y="T9"/>
                </a:cxn>
              </a:cxnLst>
              <a:rect l="0" t="0" r="r" b="b"/>
              <a:pathLst>
                <a:path w="90" h="102">
                  <a:moveTo>
                    <a:pt x="30" y="0"/>
                  </a:moveTo>
                  <a:lnTo>
                    <a:pt x="90" y="27"/>
                  </a:lnTo>
                  <a:lnTo>
                    <a:pt x="66" y="102"/>
                  </a:lnTo>
                  <a:lnTo>
                    <a:pt x="0" y="66"/>
                  </a:lnTo>
                  <a:lnTo>
                    <a:pt x="30" y="0"/>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1" name="Freeform 109">
              <a:extLst>
                <a:ext uri="{FF2B5EF4-FFF2-40B4-BE49-F238E27FC236}">
                  <a16:creationId xmlns:a16="http://schemas.microsoft.com/office/drawing/2014/main" id="{0BD6E2E0-9C69-60E9-7A97-0CE0E712ECB2}"/>
                </a:ext>
              </a:extLst>
            </p:cNvPr>
            <p:cNvSpPr>
              <a:spLocks/>
            </p:cNvSpPr>
            <p:nvPr/>
          </p:nvSpPr>
          <p:spPr bwMode="auto">
            <a:xfrm>
              <a:off x="16417" y="10172"/>
              <a:ext cx="98" cy="123"/>
            </a:xfrm>
            <a:custGeom>
              <a:avLst/>
              <a:gdLst>
                <a:gd name="T0" fmla="*/ 36 w 99"/>
                <a:gd name="T1" fmla="*/ 0 h 129"/>
                <a:gd name="T2" fmla="*/ 99 w 99"/>
                <a:gd name="T3" fmla="*/ 24 h 129"/>
                <a:gd name="T4" fmla="*/ 66 w 99"/>
                <a:gd name="T5" fmla="*/ 129 h 129"/>
                <a:gd name="T6" fmla="*/ 0 w 99"/>
                <a:gd name="T7" fmla="*/ 90 h 129"/>
                <a:gd name="T8" fmla="*/ 36 w 99"/>
                <a:gd name="T9" fmla="*/ 0 h 129"/>
              </a:gdLst>
              <a:ahLst/>
              <a:cxnLst>
                <a:cxn ang="0">
                  <a:pos x="T0" y="T1"/>
                </a:cxn>
                <a:cxn ang="0">
                  <a:pos x="T2" y="T3"/>
                </a:cxn>
                <a:cxn ang="0">
                  <a:pos x="T4" y="T5"/>
                </a:cxn>
                <a:cxn ang="0">
                  <a:pos x="T6" y="T7"/>
                </a:cxn>
                <a:cxn ang="0">
                  <a:pos x="T8" y="T9"/>
                </a:cxn>
              </a:cxnLst>
              <a:rect l="0" t="0" r="r" b="b"/>
              <a:pathLst>
                <a:path w="99" h="129">
                  <a:moveTo>
                    <a:pt x="36" y="0"/>
                  </a:moveTo>
                  <a:lnTo>
                    <a:pt x="99" y="24"/>
                  </a:lnTo>
                  <a:lnTo>
                    <a:pt x="66" y="129"/>
                  </a:lnTo>
                  <a:lnTo>
                    <a:pt x="0" y="90"/>
                  </a:lnTo>
                  <a:lnTo>
                    <a:pt x="36" y="0"/>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2" name="Freeform 110">
              <a:extLst>
                <a:ext uri="{FF2B5EF4-FFF2-40B4-BE49-F238E27FC236}">
                  <a16:creationId xmlns:a16="http://schemas.microsoft.com/office/drawing/2014/main" id="{7BE617B9-DABE-8BB6-1BA7-01BA71769721}"/>
                </a:ext>
              </a:extLst>
            </p:cNvPr>
            <p:cNvSpPr>
              <a:spLocks/>
            </p:cNvSpPr>
            <p:nvPr/>
          </p:nvSpPr>
          <p:spPr bwMode="auto">
            <a:xfrm>
              <a:off x="16702" y="10167"/>
              <a:ext cx="121" cy="125"/>
            </a:xfrm>
            <a:custGeom>
              <a:avLst/>
              <a:gdLst>
                <a:gd name="T0" fmla="*/ 0 w 122"/>
                <a:gd name="T1" fmla="*/ 98 h 132"/>
                <a:gd name="T2" fmla="*/ 30 w 122"/>
                <a:gd name="T3" fmla="*/ 0 h 132"/>
                <a:gd name="T4" fmla="*/ 122 w 122"/>
                <a:gd name="T5" fmla="*/ 39 h 132"/>
                <a:gd name="T6" fmla="*/ 86 w 122"/>
                <a:gd name="T7" fmla="*/ 132 h 132"/>
                <a:gd name="T8" fmla="*/ 56 w 122"/>
                <a:gd name="T9" fmla="*/ 120 h 132"/>
                <a:gd name="T10" fmla="*/ 0 w 122"/>
                <a:gd name="T11" fmla="*/ 98 h 132"/>
              </a:gdLst>
              <a:ahLst/>
              <a:cxnLst>
                <a:cxn ang="0">
                  <a:pos x="T0" y="T1"/>
                </a:cxn>
                <a:cxn ang="0">
                  <a:pos x="T2" y="T3"/>
                </a:cxn>
                <a:cxn ang="0">
                  <a:pos x="T4" y="T5"/>
                </a:cxn>
                <a:cxn ang="0">
                  <a:pos x="T6" y="T7"/>
                </a:cxn>
                <a:cxn ang="0">
                  <a:pos x="T8" y="T9"/>
                </a:cxn>
                <a:cxn ang="0">
                  <a:pos x="T10" y="T11"/>
                </a:cxn>
              </a:cxnLst>
              <a:rect l="0" t="0" r="r" b="b"/>
              <a:pathLst>
                <a:path w="122" h="132">
                  <a:moveTo>
                    <a:pt x="0" y="98"/>
                  </a:moveTo>
                  <a:lnTo>
                    <a:pt x="30" y="0"/>
                  </a:lnTo>
                  <a:lnTo>
                    <a:pt x="122" y="39"/>
                  </a:lnTo>
                  <a:lnTo>
                    <a:pt x="86" y="132"/>
                  </a:lnTo>
                  <a:lnTo>
                    <a:pt x="56" y="120"/>
                  </a:lnTo>
                  <a:lnTo>
                    <a:pt x="0" y="98"/>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3" name="Freeform 111">
              <a:extLst>
                <a:ext uri="{FF2B5EF4-FFF2-40B4-BE49-F238E27FC236}">
                  <a16:creationId xmlns:a16="http://schemas.microsoft.com/office/drawing/2014/main" id="{BCB551FB-F871-4911-882C-D01054D3E6CD}"/>
                </a:ext>
              </a:extLst>
            </p:cNvPr>
            <p:cNvSpPr>
              <a:spLocks/>
            </p:cNvSpPr>
            <p:nvPr/>
          </p:nvSpPr>
          <p:spPr bwMode="auto">
            <a:xfrm>
              <a:off x="15730" y="10144"/>
              <a:ext cx="110" cy="140"/>
            </a:xfrm>
            <a:custGeom>
              <a:avLst/>
              <a:gdLst>
                <a:gd name="T0" fmla="*/ 39 w 111"/>
                <a:gd name="T1" fmla="*/ 0 h 147"/>
                <a:gd name="T2" fmla="*/ 111 w 111"/>
                <a:gd name="T3" fmla="*/ 30 h 147"/>
                <a:gd name="T4" fmla="*/ 66 w 111"/>
                <a:gd name="T5" fmla="*/ 147 h 147"/>
                <a:gd name="T6" fmla="*/ 0 w 111"/>
                <a:gd name="T7" fmla="*/ 111 h 147"/>
                <a:gd name="T8" fmla="*/ 39 w 111"/>
                <a:gd name="T9" fmla="*/ 0 h 147"/>
              </a:gdLst>
              <a:ahLst/>
              <a:cxnLst>
                <a:cxn ang="0">
                  <a:pos x="T0" y="T1"/>
                </a:cxn>
                <a:cxn ang="0">
                  <a:pos x="T2" y="T3"/>
                </a:cxn>
                <a:cxn ang="0">
                  <a:pos x="T4" y="T5"/>
                </a:cxn>
                <a:cxn ang="0">
                  <a:pos x="T6" y="T7"/>
                </a:cxn>
                <a:cxn ang="0">
                  <a:pos x="T8" y="T9"/>
                </a:cxn>
              </a:cxnLst>
              <a:rect l="0" t="0" r="r" b="b"/>
              <a:pathLst>
                <a:path w="111" h="147">
                  <a:moveTo>
                    <a:pt x="39" y="0"/>
                  </a:moveTo>
                  <a:lnTo>
                    <a:pt x="111" y="30"/>
                  </a:lnTo>
                  <a:lnTo>
                    <a:pt x="66" y="147"/>
                  </a:lnTo>
                  <a:lnTo>
                    <a:pt x="0" y="111"/>
                  </a:lnTo>
                  <a:lnTo>
                    <a:pt x="39" y="0"/>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4" name="Freeform 112">
              <a:extLst>
                <a:ext uri="{FF2B5EF4-FFF2-40B4-BE49-F238E27FC236}">
                  <a16:creationId xmlns:a16="http://schemas.microsoft.com/office/drawing/2014/main" id="{2115BB18-D3C0-A115-5A0F-FDA9D6E48B93}"/>
                </a:ext>
              </a:extLst>
            </p:cNvPr>
            <p:cNvSpPr>
              <a:spLocks/>
            </p:cNvSpPr>
            <p:nvPr/>
          </p:nvSpPr>
          <p:spPr bwMode="auto">
            <a:xfrm>
              <a:off x="15542" y="10080"/>
              <a:ext cx="2274" cy="225"/>
            </a:xfrm>
            <a:custGeom>
              <a:avLst/>
              <a:gdLst>
                <a:gd name="T0" fmla="*/ 286 w 2274"/>
                <a:gd name="T1" fmla="*/ 11 h 225"/>
                <a:gd name="T2" fmla="*/ 331 w 2274"/>
                <a:gd name="T3" fmla="*/ 0 h 225"/>
                <a:gd name="T4" fmla="*/ 408 w 2274"/>
                <a:gd name="T5" fmla="*/ 6 h 225"/>
                <a:gd name="T6" fmla="*/ 502 w 2274"/>
                <a:gd name="T7" fmla="*/ 6 h 225"/>
                <a:gd name="T8" fmla="*/ 585 w 2274"/>
                <a:gd name="T9" fmla="*/ 31 h 225"/>
                <a:gd name="T10" fmla="*/ 671 w 2274"/>
                <a:gd name="T11" fmla="*/ 51 h 225"/>
                <a:gd name="T12" fmla="*/ 733 w 2274"/>
                <a:gd name="T13" fmla="*/ 60 h 225"/>
                <a:gd name="T14" fmla="*/ 787 w 2274"/>
                <a:gd name="T15" fmla="*/ 37 h 225"/>
                <a:gd name="T16" fmla="*/ 840 w 2274"/>
                <a:gd name="T17" fmla="*/ 40 h 225"/>
                <a:gd name="T18" fmla="*/ 887 w 2274"/>
                <a:gd name="T19" fmla="*/ 46 h 225"/>
                <a:gd name="T20" fmla="*/ 917 w 2274"/>
                <a:gd name="T21" fmla="*/ 63 h 225"/>
                <a:gd name="T22" fmla="*/ 979 w 2274"/>
                <a:gd name="T23" fmla="*/ 40 h 225"/>
                <a:gd name="T24" fmla="*/ 1044 w 2274"/>
                <a:gd name="T25" fmla="*/ 46 h 225"/>
                <a:gd name="T26" fmla="*/ 1413 w 2274"/>
                <a:gd name="T27" fmla="*/ 96 h 225"/>
                <a:gd name="T28" fmla="*/ 1467 w 2274"/>
                <a:gd name="T29" fmla="*/ 84 h 225"/>
                <a:gd name="T30" fmla="*/ 1713 w 2274"/>
                <a:gd name="T31" fmla="*/ 114 h 225"/>
                <a:gd name="T32" fmla="*/ 2274 w 2274"/>
                <a:gd name="T33" fmla="*/ 120 h 225"/>
                <a:gd name="T34" fmla="*/ 2271 w 2274"/>
                <a:gd name="T35" fmla="*/ 210 h 225"/>
                <a:gd name="T36" fmla="*/ 1905 w 2274"/>
                <a:gd name="T37" fmla="*/ 114 h 225"/>
                <a:gd name="T38" fmla="*/ 1866 w 2274"/>
                <a:gd name="T39" fmla="*/ 225 h 225"/>
                <a:gd name="T40" fmla="*/ 1518 w 2274"/>
                <a:gd name="T41" fmla="*/ 123 h 225"/>
                <a:gd name="T42" fmla="*/ 1485 w 2274"/>
                <a:gd name="T43" fmla="*/ 207 h 225"/>
                <a:gd name="T44" fmla="*/ 1119 w 2274"/>
                <a:gd name="T45" fmla="*/ 57 h 225"/>
                <a:gd name="T46" fmla="*/ 1094 w 2274"/>
                <a:gd name="T47" fmla="*/ 151 h 225"/>
                <a:gd name="T48" fmla="*/ 855 w 2274"/>
                <a:gd name="T49" fmla="*/ 69 h 225"/>
                <a:gd name="T50" fmla="*/ 825 w 2274"/>
                <a:gd name="T51" fmla="*/ 157 h 225"/>
                <a:gd name="T52" fmla="*/ 630 w 2274"/>
                <a:gd name="T53" fmla="*/ 74 h 225"/>
                <a:gd name="T54" fmla="*/ 618 w 2274"/>
                <a:gd name="T55" fmla="*/ 97 h 225"/>
                <a:gd name="T56" fmla="*/ 600 w 2274"/>
                <a:gd name="T57" fmla="*/ 144 h 225"/>
                <a:gd name="T58" fmla="*/ 549 w 2274"/>
                <a:gd name="T59" fmla="*/ 111 h 225"/>
                <a:gd name="T60" fmla="*/ 402 w 2274"/>
                <a:gd name="T61" fmla="*/ 40 h 225"/>
                <a:gd name="T62" fmla="*/ 360 w 2274"/>
                <a:gd name="T63" fmla="*/ 123 h 225"/>
                <a:gd name="T64" fmla="*/ 191 w 2274"/>
                <a:gd name="T65" fmla="*/ 43 h 225"/>
                <a:gd name="T66" fmla="*/ 153 w 2274"/>
                <a:gd name="T67" fmla="*/ 148 h 225"/>
                <a:gd name="T68" fmla="*/ 0 w 2274"/>
                <a:gd name="T69" fmla="*/ 72 h 225"/>
                <a:gd name="T70" fmla="*/ 43 w 2274"/>
                <a:gd name="T71" fmla="*/ 17 h 225"/>
                <a:gd name="T72" fmla="*/ 123 w 2274"/>
                <a:gd name="T73" fmla="*/ 9 h 225"/>
                <a:gd name="T74" fmla="*/ 248 w 2274"/>
                <a:gd name="T75" fmla="*/ 26 h 225"/>
                <a:gd name="T76" fmla="*/ 274 w 2274"/>
                <a:gd name="T77" fmla="*/ 20 h 225"/>
                <a:gd name="T78" fmla="*/ 286 w 2274"/>
                <a:gd name="T79" fmla="*/ 11 h 22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 ang="0">
                  <a:pos x="T60" y="T61"/>
                </a:cxn>
                <a:cxn ang="0">
                  <a:pos x="T62" y="T63"/>
                </a:cxn>
                <a:cxn ang="0">
                  <a:pos x="T64" y="T65"/>
                </a:cxn>
                <a:cxn ang="0">
                  <a:pos x="T66" y="T67"/>
                </a:cxn>
                <a:cxn ang="0">
                  <a:pos x="T68" y="T69"/>
                </a:cxn>
                <a:cxn ang="0">
                  <a:pos x="T70" y="T71"/>
                </a:cxn>
                <a:cxn ang="0">
                  <a:pos x="T72" y="T73"/>
                </a:cxn>
                <a:cxn ang="0">
                  <a:pos x="T74" y="T75"/>
                </a:cxn>
                <a:cxn ang="0">
                  <a:pos x="T76" y="T77"/>
                </a:cxn>
                <a:cxn ang="0">
                  <a:pos x="T78" y="T79"/>
                </a:cxn>
              </a:cxnLst>
              <a:rect l="0" t="0" r="r" b="b"/>
              <a:pathLst>
                <a:path w="2274" h="225">
                  <a:moveTo>
                    <a:pt x="286" y="11"/>
                  </a:moveTo>
                  <a:lnTo>
                    <a:pt x="331" y="0"/>
                  </a:lnTo>
                  <a:lnTo>
                    <a:pt x="408" y="6"/>
                  </a:lnTo>
                  <a:lnTo>
                    <a:pt x="502" y="6"/>
                  </a:lnTo>
                  <a:lnTo>
                    <a:pt x="585" y="31"/>
                  </a:lnTo>
                  <a:lnTo>
                    <a:pt x="671" y="51"/>
                  </a:lnTo>
                  <a:lnTo>
                    <a:pt x="733" y="60"/>
                  </a:lnTo>
                  <a:lnTo>
                    <a:pt x="787" y="37"/>
                  </a:lnTo>
                  <a:lnTo>
                    <a:pt x="840" y="40"/>
                  </a:lnTo>
                  <a:lnTo>
                    <a:pt x="887" y="46"/>
                  </a:lnTo>
                  <a:lnTo>
                    <a:pt x="917" y="63"/>
                  </a:lnTo>
                  <a:lnTo>
                    <a:pt x="979" y="40"/>
                  </a:lnTo>
                  <a:lnTo>
                    <a:pt x="1044" y="46"/>
                  </a:lnTo>
                  <a:lnTo>
                    <a:pt x="1413" y="96"/>
                  </a:lnTo>
                  <a:lnTo>
                    <a:pt x="1467" y="84"/>
                  </a:lnTo>
                  <a:lnTo>
                    <a:pt x="1713" y="114"/>
                  </a:lnTo>
                  <a:lnTo>
                    <a:pt x="2274" y="120"/>
                  </a:lnTo>
                  <a:lnTo>
                    <a:pt x="2271" y="210"/>
                  </a:lnTo>
                  <a:lnTo>
                    <a:pt x="1905" y="114"/>
                  </a:lnTo>
                  <a:lnTo>
                    <a:pt x="1866" y="225"/>
                  </a:lnTo>
                  <a:lnTo>
                    <a:pt x="1518" y="123"/>
                  </a:lnTo>
                  <a:lnTo>
                    <a:pt x="1485" y="207"/>
                  </a:lnTo>
                  <a:lnTo>
                    <a:pt x="1119" y="57"/>
                  </a:lnTo>
                  <a:lnTo>
                    <a:pt x="1094" y="151"/>
                  </a:lnTo>
                  <a:lnTo>
                    <a:pt x="855" y="69"/>
                  </a:lnTo>
                  <a:lnTo>
                    <a:pt x="825" y="157"/>
                  </a:lnTo>
                  <a:lnTo>
                    <a:pt x="630" y="74"/>
                  </a:lnTo>
                  <a:lnTo>
                    <a:pt x="618" y="97"/>
                  </a:lnTo>
                  <a:lnTo>
                    <a:pt x="600" y="144"/>
                  </a:lnTo>
                  <a:lnTo>
                    <a:pt x="549" y="111"/>
                  </a:lnTo>
                  <a:lnTo>
                    <a:pt x="402" y="40"/>
                  </a:lnTo>
                  <a:lnTo>
                    <a:pt x="360" y="123"/>
                  </a:lnTo>
                  <a:lnTo>
                    <a:pt x="191" y="43"/>
                  </a:lnTo>
                  <a:lnTo>
                    <a:pt x="153" y="148"/>
                  </a:lnTo>
                  <a:lnTo>
                    <a:pt x="0" y="72"/>
                  </a:lnTo>
                  <a:lnTo>
                    <a:pt x="43" y="17"/>
                  </a:lnTo>
                  <a:lnTo>
                    <a:pt x="123" y="9"/>
                  </a:lnTo>
                  <a:lnTo>
                    <a:pt x="248" y="26"/>
                  </a:lnTo>
                  <a:lnTo>
                    <a:pt x="274" y="20"/>
                  </a:lnTo>
                  <a:lnTo>
                    <a:pt x="286" y="11"/>
                  </a:lnTo>
                  <a:close/>
                </a:path>
              </a:pathLst>
            </a:custGeom>
            <a:solidFill>
              <a:srgbClr val="84E2E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15" name="Text Box 113">
              <a:extLst>
                <a:ext uri="{FF2B5EF4-FFF2-40B4-BE49-F238E27FC236}">
                  <a16:creationId xmlns:a16="http://schemas.microsoft.com/office/drawing/2014/main" id="{DDA95986-A130-E418-804E-148C67FC657F}"/>
                </a:ext>
              </a:extLst>
            </p:cNvPr>
            <p:cNvSpPr txBox="1">
              <a:spLocks noChangeArrowheads="1"/>
            </p:cNvSpPr>
            <p:nvPr/>
          </p:nvSpPr>
          <p:spPr bwMode="auto">
            <a:xfrm>
              <a:off x="1837" y="6466"/>
              <a:ext cx="1277"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B3327 Newport Road</a:t>
              </a:r>
            </a:p>
          </p:txBody>
        </p:sp>
        <p:sp>
          <p:nvSpPr>
            <p:cNvPr id="116" name="Text Box 114">
              <a:extLst>
                <a:ext uri="{FF2B5EF4-FFF2-40B4-BE49-F238E27FC236}">
                  <a16:creationId xmlns:a16="http://schemas.microsoft.com/office/drawing/2014/main" id="{2225B18D-061D-8670-2548-60B67E815AD9}"/>
                </a:ext>
              </a:extLst>
            </p:cNvPr>
            <p:cNvSpPr txBox="1">
              <a:spLocks noChangeArrowheads="1"/>
            </p:cNvSpPr>
            <p:nvPr/>
          </p:nvSpPr>
          <p:spPr bwMode="auto">
            <a:xfrm>
              <a:off x="4753" y="6643"/>
              <a:ext cx="1315"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St Alban’s Church</a:t>
              </a:r>
            </a:p>
          </p:txBody>
        </p:sp>
        <p:sp>
          <p:nvSpPr>
            <p:cNvPr id="117" name="Text Box 115">
              <a:extLst>
                <a:ext uri="{FF2B5EF4-FFF2-40B4-BE49-F238E27FC236}">
                  <a16:creationId xmlns:a16="http://schemas.microsoft.com/office/drawing/2014/main" id="{286AFC7D-DA35-3316-7F64-581211FA88A3}"/>
                </a:ext>
              </a:extLst>
            </p:cNvPr>
            <p:cNvSpPr txBox="1">
              <a:spLocks noChangeArrowheads="1"/>
            </p:cNvSpPr>
            <p:nvPr/>
          </p:nvSpPr>
          <p:spPr bwMode="auto">
            <a:xfrm>
              <a:off x="2432" y="6803"/>
              <a:ext cx="1315"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Lowtherville Graben</a:t>
              </a:r>
            </a:p>
          </p:txBody>
        </p:sp>
        <p:sp>
          <p:nvSpPr>
            <p:cNvPr id="118" name="Text Box 116">
              <a:extLst>
                <a:ext uri="{FF2B5EF4-FFF2-40B4-BE49-F238E27FC236}">
                  <a16:creationId xmlns:a16="http://schemas.microsoft.com/office/drawing/2014/main" id="{779C7B31-B9D6-3DE7-EBA3-719470D518DC}"/>
                </a:ext>
              </a:extLst>
            </p:cNvPr>
            <p:cNvSpPr txBox="1">
              <a:spLocks noChangeArrowheads="1"/>
            </p:cNvSpPr>
            <p:nvPr/>
          </p:nvSpPr>
          <p:spPr bwMode="auto">
            <a:xfrm>
              <a:off x="5357" y="6895"/>
              <a:ext cx="899"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St Alban’s Road</a:t>
              </a:r>
            </a:p>
          </p:txBody>
        </p:sp>
        <p:sp>
          <p:nvSpPr>
            <p:cNvPr id="119" name="Text Box 117">
              <a:extLst>
                <a:ext uri="{FF2B5EF4-FFF2-40B4-BE49-F238E27FC236}">
                  <a16:creationId xmlns:a16="http://schemas.microsoft.com/office/drawing/2014/main" id="{05F0A499-9C40-ACB1-F8C8-59AEABCCA3F7}"/>
                </a:ext>
              </a:extLst>
            </p:cNvPr>
            <p:cNvSpPr txBox="1">
              <a:spLocks noChangeArrowheads="1"/>
            </p:cNvSpPr>
            <p:nvPr/>
          </p:nvSpPr>
          <p:spPr bwMode="auto">
            <a:xfrm>
              <a:off x="6453" y="7374"/>
              <a:ext cx="751"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St Alban’s </a:t>
              </a:r>
            </a:p>
            <a:p>
              <a:pPr eaLnBrk="1" hangingPunct="1"/>
              <a:r>
                <a:rPr lang="en-GB" altLang="en-US" sz="400">
                  <a:latin typeface="Arial" panose="020B0604020202020204" pitchFamily="34" charset="0"/>
                  <a:cs typeface="Lucida Sans Unicode" panose="020B0602030504020204" pitchFamily="34" charset="0"/>
                </a:rPr>
                <a:t>Steps</a:t>
              </a:r>
            </a:p>
          </p:txBody>
        </p:sp>
        <p:sp>
          <p:nvSpPr>
            <p:cNvPr id="120" name="Text Box 118">
              <a:extLst>
                <a:ext uri="{FF2B5EF4-FFF2-40B4-BE49-F238E27FC236}">
                  <a16:creationId xmlns:a16="http://schemas.microsoft.com/office/drawing/2014/main" id="{77EA4067-762B-5B52-B8EC-96515FEF9850}"/>
                </a:ext>
              </a:extLst>
            </p:cNvPr>
            <p:cNvSpPr txBox="1">
              <a:spLocks noChangeArrowheads="1"/>
            </p:cNvSpPr>
            <p:nvPr/>
          </p:nvSpPr>
          <p:spPr bwMode="auto">
            <a:xfrm>
              <a:off x="7088" y="7646"/>
              <a:ext cx="893"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Lower Gills</a:t>
              </a:r>
            </a:p>
            <a:p>
              <a:pPr eaLnBrk="1" hangingPunct="1"/>
              <a:r>
                <a:rPr lang="en-GB" altLang="en-US" sz="400">
                  <a:latin typeface="Arial" panose="020B0604020202020204" pitchFamily="34" charset="0"/>
                  <a:cs typeface="Lucida Sans Unicode" panose="020B0602030504020204" pitchFamily="34" charset="0"/>
                </a:rPr>
                <a:t>Cliff Road</a:t>
              </a:r>
            </a:p>
          </p:txBody>
        </p:sp>
        <p:sp>
          <p:nvSpPr>
            <p:cNvPr id="121" name="Text Box 119">
              <a:extLst>
                <a:ext uri="{FF2B5EF4-FFF2-40B4-BE49-F238E27FC236}">
                  <a16:creationId xmlns:a16="http://schemas.microsoft.com/office/drawing/2014/main" id="{5D104A7B-4504-7B88-D1E6-1827E90E7FC3}"/>
                </a:ext>
              </a:extLst>
            </p:cNvPr>
            <p:cNvSpPr txBox="1">
              <a:spLocks noChangeArrowheads="1"/>
            </p:cNvSpPr>
            <p:nvPr/>
          </p:nvSpPr>
          <p:spPr bwMode="auto">
            <a:xfrm>
              <a:off x="13837" y="8870"/>
              <a:ext cx="896"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Western Cliffs</a:t>
              </a:r>
            </a:p>
          </p:txBody>
        </p:sp>
        <p:sp>
          <p:nvSpPr>
            <p:cNvPr id="122" name="Text Box 120">
              <a:extLst>
                <a:ext uri="{FF2B5EF4-FFF2-40B4-BE49-F238E27FC236}">
                  <a16:creationId xmlns:a16="http://schemas.microsoft.com/office/drawing/2014/main" id="{1FACBF7E-A2CB-1EA2-4D94-DDD87083C3CD}"/>
                </a:ext>
              </a:extLst>
            </p:cNvPr>
            <p:cNvSpPr txBox="1">
              <a:spLocks noChangeArrowheads="1"/>
            </p:cNvSpPr>
            <p:nvPr/>
          </p:nvSpPr>
          <p:spPr bwMode="auto">
            <a:xfrm>
              <a:off x="10424" y="7703"/>
              <a:ext cx="893"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Park Avenue</a:t>
              </a:r>
            </a:p>
          </p:txBody>
        </p:sp>
        <p:sp>
          <p:nvSpPr>
            <p:cNvPr id="123" name="Text Box 121">
              <a:extLst>
                <a:ext uri="{FF2B5EF4-FFF2-40B4-BE49-F238E27FC236}">
                  <a16:creationId xmlns:a16="http://schemas.microsoft.com/office/drawing/2014/main" id="{E352932A-0972-0FFE-895A-C6697B74EAE1}"/>
                </a:ext>
              </a:extLst>
            </p:cNvPr>
            <p:cNvSpPr txBox="1">
              <a:spLocks noChangeArrowheads="1"/>
            </p:cNvSpPr>
            <p:nvPr/>
          </p:nvSpPr>
          <p:spPr bwMode="auto">
            <a:xfrm>
              <a:off x="11363" y="8018"/>
              <a:ext cx="956"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Ventnor Park</a:t>
              </a:r>
            </a:p>
          </p:txBody>
        </p:sp>
        <p:sp>
          <p:nvSpPr>
            <p:cNvPr id="124" name="Text Box 122">
              <a:extLst>
                <a:ext uri="{FF2B5EF4-FFF2-40B4-BE49-F238E27FC236}">
                  <a16:creationId xmlns:a16="http://schemas.microsoft.com/office/drawing/2014/main" id="{E3BC5723-695D-A7B1-53E7-99E00D54EE76}"/>
                </a:ext>
              </a:extLst>
            </p:cNvPr>
            <p:cNvSpPr txBox="1">
              <a:spLocks noChangeArrowheads="1"/>
            </p:cNvSpPr>
            <p:nvPr/>
          </p:nvSpPr>
          <p:spPr bwMode="auto">
            <a:xfrm>
              <a:off x="14949" y="8463"/>
              <a:ext cx="894" cy="2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Coastal Rock Revetment</a:t>
              </a:r>
            </a:p>
          </p:txBody>
        </p:sp>
        <p:sp>
          <p:nvSpPr>
            <p:cNvPr id="125" name="Text Box 123">
              <a:extLst>
                <a:ext uri="{FF2B5EF4-FFF2-40B4-BE49-F238E27FC236}">
                  <a16:creationId xmlns:a16="http://schemas.microsoft.com/office/drawing/2014/main" id="{D897B96B-B0C6-486B-3E4A-43750A252633}"/>
                </a:ext>
              </a:extLst>
            </p:cNvPr>
            <p:cNvSpPr txBox="1">
              <a:spLocks noChangeArrowheads="1"/>
            </p:cNvSpPr>
            <p:nvPr/>
          </p:nvSpPr>
          <p:spPr bwMode="auto">
            <a:xfrm>
              <a:off x="10964" y="8870"/>
              <a:ext cx="402"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38 m</a:t>
              </a:r>
            </a:p>
          </p:txBody>
        </p:sp>
        <p:sp>
          <p:nvSpPr>
            <p:cNvPr id="126" name="Text Box 124">
              <a:extLst>
                <a:ext uri="{FF2B5EF4-FFF2-40B4-BE49-F238E27FC236}">
                  <a16:creationId xmlns:a16="http://schemas.microsoft.com/office/drawing/2014/main" id="{95B624BA-32ED-AB99-2C69-39DE5CEA7016}"/>
                </a:ext>
              </a:extLst>
            </p:cNvPr>
            <p:cNvSpPr txBox="1">
              <a:spLocks noChangeArrowheads="1"/>
            </p:cNvSpPr>
            <p:nvPr/>
          </p:nvSpPr>
          <p:spPr bwMode="auto">
            <a:xfrm>
              <a:off x="12551" y="8461"/>
              <a:ext cx="404"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60 m</a:t>
              </a:r>
            </a:p>
          </p:txBody>
        </p:sp>
        <p:sp>
          <p:nvSpPr>
            <p:cNvPr id="127" name="AutoShape 125">
              <a:extLst>
                <a:ext uri="{FF2B5EF4-FFF2-40B4-BE49-F238E27FC236}">
                  <a16:creationId xmlns:a16="http://schemas.microsoft.com/office/drawing/2014/main" id="{65C6938D-5751-B837-59B5-0FB4CE7038E0}"/>
                </a:ext>
              </a:extLst>
            </p:cNvPr>
            <p:cNvSpPr>
              <a:spLocks noChangeArrowheads="1"/>
            </p:cNvSpPr>
            <p:nvPr/>
          </p:nvSpPr>
          <p:spPr bwMode="auto">
            <a:xfrm>
              <a:off x="12687" y="8688"/>
              <a:ext cx="90" cy="43"/>
            </a:xfrm>
            <a:prstGeom prst="flowChartMerg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8" name="AutoShape 126">
              <a:extLst>
                <a:ext uri="{FF2B5EF4-FFF2-40B4-BE49-F238E27FC236}">
                  <a16:creationId xmlns:a16="http://schemas.microsoft.com/office/drawing/2014/main" id="{8ABBAA00-93A6-4D52-2C04-2BA34C92F0D3}"/>
                </a:ext>
              </a:extLst>
            </p:cNvPr>
            <p:cNvSpPr>
              <a:spLocks noChangeArrowheads="1"/>
            </p:cNvSpPr>
            <p:nvPr/>
          </p:nvSpPr>
          <p:spPr bwMode="auto">
            <a:xfrm>
              <a:off x="11108" y="9087"/>
              <a:ext cx="89" cy="42"/>
            </a:xfrm>
            <a:prstGeom prst="flowChartMerg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29" name="Line 127">
              <a:extLst>
                <a:ext uri="{FF2B5EF4-FFF2-40B4-BE49-F238E27FC236}">
                  <a16:creationId xmlns:a16="http://schemas.microsoft.com/office/drawing/2014/main" id="{9263D3A4-4541-F1D5-20A9-56C628CDBCBC}"/>
                </a:ext>
              </a:extLst>
            </p:cNvPr>
            <p:cNvSpPr>
              <a:spLocks noChangeShapeType="1"/>
            </p:cNvSpPr>
            <p:nvPr/>
          </p:nvSpPr>
          <p:spPr bwMode="auto">
            <a:xfrm>
              <a:off x="2917" y="7006"/>
              <a:ext cx="0" cy="21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0" name="Line 128">
              <a:extLst>
                <a:ext uri="{FF2B5EF4-FFF2-40B4-BE49-F238E27FC236}">
                  <a16:creationId xmlns:a16="http://schemas.microsoft.com/office/drawing/2014/main" id="{E7C884EB-312B-E1D5-AD22-90D01FA9C440}"/>
                </a:ext>
              </a:extLst>
            </p:cNvPr>
            <p:cNvSpPr>
              <a:spLocks noChangeShapeType="1"/>
            </p:cNvSpPr>
            <p:nvPr/>
          </p:nvSpPr>
          <p:spPr bwMode="auto">
            <a:xfrm>
              <a:off x="5137" y="6871"/>
              <a:ext cx="0" cy="800"/>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1" name="Line 129">
              <a:extLst>
                <a:ext uri="{FF2B5EF4-FFF2-40B4-BE49-F238E27FC236}">
                  <a16:creationId xmlns:a16="http://schemas.microsoft.com/office/drawing/2014/main" id="{27AB5A51-4CAF-66C6-EAFD-402A39A4E33C}"/>
                </a:ext>
              </a:extLst>
            </p:cNvPr>
            <p:cNvSpPr>
              <a:spLocks noChangeShapeType="1"/>
            </p:cNvSpPr>
            <p:nvPr/>
          </p:nvSpPr>
          <p:spPr bwMode="auto">
            <a:xfrm>
              <a:off x="5545" y="7202"/>
              <a:ext cx="0" cy="51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2" name="Line 130">
              <a:extLst>
                <a:ext uri="{FF2B5EF4-FFF2-40B4-BE49-F238E27FC236}">
                  <a16:creationId xmlns:a16="http://schemas.microsoft.com/office/drawing/2014/main" id="{4FC90DD2-4A24-D58C-D0C0-93E5C7B25BE7}"/>
                </a:ext>
              </a:extLst>
            </p:cNvPr>
            <p:cNvSpPr>
              <a:spLocks noChangeShapeType="1"/>
            </p:cNvSpPr>
            <p:nvPr/>
          </p:nvSpPr>
          <p:spPr bwMode="auto">
            <a:xfrm>
              <a:off x="6836" y="7735"/>
              <a:ext cx="0" cy="40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3" name="Line 131">
              <a:extLst>
                <a:ext uri="{FF2B5EF4-FFF2-40B4-BE49-F238E27FC236}">
                  <a16:creationId xmlns:a16="http://schemas.microsoft.com/office/drawing/2014/main" id="{45122782-AEF5-FC75-6FE2-13E8BB25C4DD}"/>
                </a:ext>
              </a:extLst>
            </p:cNvPr>
            <p:cNvSpPr>
              <a:spLocks noChangeShapeType="1"/>
            </p:cNvSpPr>
            <p:nvPr/>
          </p:nvSpPr>
          <p:spPr bwMode="auto">
            <a:xfrm flipH="1">
              <a:off x="10852" y="7953"/>
              <a:ext cx="0" cy="1188"/>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4" name="Line 132">
              <a:extLst>
                <a:ext uri="{FF2B5EF4-FFF2-40B4-BE49-F238E27FC236}">
                  <a16:creationId xmlns:a16="http://schemas.microsoft.com/office/drawing/2014/main" id="{F60EB61E-8067-E435-463F-145266D884D4}"/>
                </a:ext>
              </a:extLst>
            </p:cNvPr>
            <p:cNvSpPr>
              <a:spLocks noChangeShapeType="1"/>
            </p:cNvSpPr>
            <p:nvPr/>
          </p:nvSpPr>
          <p:spPr bwMode="auto">
            <a:xfrm flipH="1">
              <a:off x="11734" y="8234"/>
              <a:ext cx="1" cy="939"/>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5" name="Line 133">
              <a:extLst>
                <a:ext uri="{FF2B5EF4-FFF2-40B4-BE49-F238E27FC236}">
                  <a16:creationId xmlns:a16="http://schemas.microsoft.com/office/drawing/2014/main" id="{CD5F5B21-21D1-3825-EBA8-F1572FC37E2B}"/>
                </a:ext>
              </a:extLst>
            </p:cNvPr>
            <p:cNvSpPr>
              <a:spLocks noChangeShapeType="1"/>
            </p:cNvSpPr>
            <p:nvPr/>
          </p:nvSpPr>
          <p:spPr bwMode="auto">
            <a:xfrm>
              <a:off x="14195" y="9130"/>
              <a:ext cx="0" cy="30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6" name="Line 134">
              <a:extLst>
                <a:ext uri="{FF2B5EF4-FFF2-40B4-BE49-F238E27FC236}">
                  <a16:creationId xmlns:a16="http://schemas.microsoft.com/office/drawing/2014/main" id="{3CC968BB-15F1-FD34-EFDC-521258D3860B}"/>
                </a:ext>
              </a:extLst>
            </p:cNvPr>
            <p:cNvSpPr>
              <a:spLocks noChangeShapeType="1"/>
            </p:cNvSpPr>
            <p:nvPr/>
          </p:nvSpPr>
          <p:spPr bwMode="auto">
            <a:xfrm flipH="1">
              <a:off x="15239" y="8869"/>
              <a:ext cx="4" cy="942"/>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7" name="Line 135">
              <a:extLst>
                <a:ext uri="{FF2B5EF4-FFF2-40B4-BE49-F238E27FC236}">
                  <a16:creationId xmlns:a16="http://schemas.microsoft.com/office/drawing/2014/main" id="{A6A37D9B-F9C7-38CD-3F9C-317D975B6D5A}"/>
                </a:ext>
              </a:extLst>
            </p:cNvPr>
            <p:cNvSpPr>
              <a:spLocks noChangeShapeType="1"/>
            </p:cNvSpPr>
            <p:nvPr/>
          </p:nvSpPr>
          <p:spPr bwMode="auto">
            <a:xfrm>
              <a:off x="2300" y="6685"/>
              <a:ext cx="2" cy="321"/>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8" name="Line 136">
              <a:extLst>
                <a:ext uri="{FF2B5EF4-FFF2-40B4-BE49-F238E27FC236}">
                  <a16:creationId xmlns:a16="http://schemas.microsoft.com/office/drawing/2014/main" id="{1568E5E0-FEF6-12EE-8F1F-4E815C4273AD}"/>
                </a:ext>
              </a:extLst>
            </p:cNvPr>
            <p:cNvSpPr>
              <a:spLocks noChangeShapeType="1"/>
            </p:cNvSpPr>
            <p:nvPr/>
          </p:nvSpPr>
          <p:spPr bwMode="auto">
            <a:xfrm>
              <a:off x="7314" y="7962"/>
              <a:ext cx="0" cy="36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39" name="Text Box 137">
              <a:extLst>
                <a:ext uri="{FF2B5EF4-FFF2-40B4-BE49-F238E27FC236}">
                  <a16:creationId xmlns:a16="http://schemas.microsoft.com/office/drawing/2014/main" id="{4F348A19-709C-004D-306D-8D42557ABF9B}"/>
                </a:ext>
              </a:extLst>
            </p:cNvPr>
            <p:cNvSpPr txBox="1">
              <a:spLocks noChangeArrowheads="1"/>
            </p:cNvSpPr>
            <p:nvPr/>
          </p:nvSpPr>
          <p:spPr bwMode="auto">
            <a:xfrm>
              <a:off x="5467" y="11333"/>
              <a:ext cx="1566"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Movement recorded here</a:t>
              </a:r>
            </a:p>
          </p:txBody>
        </p:sp>
        <p:sp>
          <p:nvSpPr>
            <p:cNvPr id="140" name="Freeform 138">
              <a:extLst>
                <a:ext uri="{FF2B5EF4-FFF2-40B4-BE49-F238E27FC236}">
                  <a16:creationId xmlns:a16="http://schemas.microsoft.com/office/drawing/2014/main" id="{AE9F36AF-F05E-EBC9-D582-C9A474802905}"/>
                </a:ext>
              </a:extLst>
            </p:cNvPr>
            <p:cNvSpPr>
              <a:spLocks/>
            </p:cNvSpPr>
            <p:nvPr/>
          </p:nvSpPr>
          <p:spPr bwMode="auto">
            <a:xfrm>
              <a:off x="5541" y="9864"/>
              <a:ext cx="509" cy="1469"/>
            </a:xfrm>
            <a:custGeom>
              <a:avLst/>
              <a:gdLst>
                <a:gd name="T0" fmla="*/ 0 w 515"/>
                <a:gd name="T1" fmla="*/ 0 h 1543"/>
                <a:gd name="T2" fmla="*/ 515 w 515"/>
                <a:gd name="T3" fmla="*/ 1543 h 1543"/>
              </a:gdLst>
              <a:ahLst/>
              <a:cxnLst>
                <a:cxn ang="0">
                  <a:pos x="T0" y="T1"/>
                </a:cxn>
                <a:cxn ang="0">
                  <a:pos x="T2" y="T3"/>
                </a:cxn>
              </a:cxnLst>
              <a:rect l="0" t="0" r="r" b="b"/>
              <a:pathLst>
                <a:path w="515" h="1543">
                  <a:moveTo>
                    <a:pt x="0" y="0"/>
                  </a:moveTo>
                  <a:lnTo>
                    <a:pt x="515" y="1543"/>
                  </a:lnTo>
                </a:path>
              </a:pathLst>
            </a:custGeom>
            <a:noFill/>
            <a:ln w="9525">
              <a:solidFill>
                <a:schemeClr val="tx1"/>
              </a:solidFill>
              <a:round/>
              <a:headEnd type="triangle" w="med" len="me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1" name="Freeform 139">
              <a:extLst>
                <a:ext uri="{FF2B5EF4-FFF2-40B4-BE49-F238E27FC236}">
                  <a16:creationId xmlns:a16="http://schemas.microsoft.com/office/drawing/2014/main" id="{15D1001C-4920-B350-E729-0244EAC3A78A}"/>
                </a:ext>
              </a:extLst>
            </p:cNvPr>
            <p:cNvSpPr>
              <a:spLocks/>
            </p:cNvSpPr>
            <p:nvPr/>
          </p:nvSpPr>
          <p:spPr bwMode="auto">
            <a:xfrm>
              <a:off x="11420" y="9620"/>
              <a:ext cx="1044" cy="746"/>
            </a:xfrm>
            <a:custGeom>
              <a:avLst/>
              <a:gdLst>
                <a:gd name="T0" fmla="*/ 340 w 1044"/>
                <a:gd name="T1" fmla="*/ 746 h 746"/>
                <a:gd name="T2" fmla="*/ 0 w 1044"/>
                <a:gd name="T3" fmla="*/ 732 h 746"/>
                <a:gd name="T4" fmla="*/ 930 w 1044"/>
                <a:gd name="T5" fmla="*/ 0 h 746"/>
                <a:gd name="T6" fmla="*/ 1044 w 1044"/>
                <a:gd name="T7" fmla="*/ 160 h 746"/>
                <a:gd name="T8" fmla="*/ 340 w 1044"/>
                <a:gd name="T9" fmla="*/ 746 h 746"/>
              </a:gdLst>
              <a:ahLst/>
              <a:cxnLst>
                <a:cxn ang="0">
                  <a:pos x="T0" y="T1"/>
                </a:cxn>
                <a:cxn ang="0">
                  <a:pos x="T2" y="T3"/>
                </a:cxn>
                <a:cxn ang="0">
                  <a:pos x="T4" y="T5"/>
                </a:cxn>
                <a:cxn ang="0">
                  <a:pos x="T6" y="T7"/>
                </a:cxn>
                <a:cxn ang="0">
                  <a:pos x="T8" y="T9"/>
                </a:cxn>
              </a:cxnLst>
              <a:rect l="0" t="0" r="r" b="b"/>
              <a:pathLst>
                <a:path w="1044" h="746">
                  <a:moveTo>
                    <a:pt x="340" y="746"/>
                  </a:moveTo>
                  <a:lnTo>
                    <a:pt x="0" y="732"/>
                  </a:lnTo>
                  <a:lnTo>
                    <a:pt x="930" y="0"/>
                  </a:lnTo>
                  <a:lnTo>
                    <a:pt x="1044" y="160"/>
                  </a:lnTo>
                  <a:lnTo>
                    <a:pt x="340" y="746"/>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2" name="Freeform 140">
              <a:extLst>
                <a:ext uri="{FF2B5EF4-FFF2-40B4-BE49-F238E27FC236}">
                  <a16:creationId xmlns:a16="http://schemas.microsoft.com/office/drawing/2014/main" id="{2D69A1C4-FD72-6100-5B56-5C28242723F2}"/>
                </a:ext>
              </a:extLst>
            </p:cNvPr>
            <p:cNvSpPr>
              <a:spLocks/>
            </p:cNvSpPr>
            <p:nvPr/>
          </p:nvSpPr>
          <p:spPr bwMode="auto">
            <a:xfrm>
              <a:off x="12780" y="9752"/>
              <a:ext cx="524" cy="384"/>
            </a:xfrm>
            <a:custGeom>
              <a:avLst/>
              <a:gdLst>
                <a:gd name="T0" fmla="*/ 140 w 524"/>
                <a:gd name="T1" fmla="*/ 384 h 384"/>
                <a:gd name="T2" fmla="*/ 0 w 524"/>
                <a:gd name="T3" fmla="*/ 304 h 384"/>
                <a:gd name="T4" fmla="*/ 424 w 524"/>
                <a:gd name="T5" fmla="*/ 0 h 384"/>
                <a:gd name="T6" fmla="*/ 524 w 524"/>
                <a:gd name="T7" fmla="*/ 108 h 384"/>
                <a:gd name="T8" fmla="*/ 140 w 524"/>
                <a:gd name="T9" fmla="*/ 384 h 384"/>
              </a:gdLst>
              <a:ahLst/>
              <a:cxnLst>
                <a:cxn ang="0">
                  <a:pos x="T0" y="T1"/>
                </a:cxn>
                <a:cxn ang="0">
                  <a:pos x="T2" y="T3"/>
                </a:cxn>
                <a:cxn ang="0">
                  <a:pos x="T4" y="T5"/>
                </a:cxn>
                <a:cxn ang="0">
                  <a:pos x="T6" y="T7"/>
                </a:cxn>
                <a:cxn ang="0">
                  <a:pos x="T8" y="T9"/>
                </a:cxn>
              </a:cxnLst>
              <a:rect l="0" t="0" r="r" b="b"/>
              <a:pathLst>
                <a:path w="524" h="384">
                  <a:moveTo>
                    <a:pt x="140" y="384"/>
                  </a:moveTo>
                  <a:lnTo>
                    <a:pt x="0" y="304"/>
                  </a:lnTo>
                  <a:lnTo>
                    <a:pt x="424" y="0"/>
                  </a:lnTo>
                  <a:lnTo>
                    <a:pt x="524" y="108"/>
                  </a:lnTo>
                  <a:lnTo>
                    <a:pt x="140" y="384"/>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3" name="Freeform 141">
              <a:extLst>
                <a:ext uri="{FF2B5EF4-FFF2-40B4-BE49-F238E27FC236}">
                  <a16:creationId xmlns:a16="http://schemas.microsoft.com/office/drawing/2014/main" id="{A887C629-6782-38B7-B2B5-D317E7FA2FA6}"/>
                </a:ext>
              </a:extLst>
            </p:cNvPr>
            <p:cNvSpPr>
              <a:spLocks/>
            </p:cNvSpPr>
            <p:nvPr/>
          </p:nvSpPr>
          <p:spPr bwMode="auto">
            <a:xfrm>
              <a:off x="13360" y="9595"/>
              <a:ext cx="457" cy="416"/>
            </a:xfrm>
            <a:custGeom>
              <a:avLst/>
              <a:gdLst>
                <a:gd name="T0" fmla="*/ 123 w 457"/>
                <a:gd name="T1" fmla="*/ 416 h 416"/>
                <a:gd name="T2" fmla="*/ 0 w 457"/>
                <a:gd name="T3" fmla="*/ 301 h 416"/>
                <a:gd name="T4" fmla="*/ 361 w 457"/>
                <a:gd name="T5" fmla="*/ 0 h 416"/>
                <a:gd name="T6" fmla="*/ 457 w 457"/>
                <a:gd name="T7" fmla="*/ 120 h 416"/>
                <a:gd name="T8" fmla="*/ 123 w 457"/>
                <a:gd name="T9" fmla="*/ 416 h 416"/>
              </a:gdLst>
              <a:ahLst/>
              <a:cxnLst>
                <a:cxn ang="0">
                  <a:pos x="T0" y="T1"/>
                </a:cxn>
                <a:cxn ang="0">
                  <a:pos x="T2" y="T3"/>
                </a:cxn>
                <a:cxn ang="0">
                  <a:pos x="T4" y="T5"/>
                </a:cxn>
                <a:cxn ang="0">
                  <a:pos x="T6" y="T7"/>
                </a:cxn>
                <a:cxn ang="0">
                  <a:pos x="T8" y="T9"/>
                </a:cxn>
              </a:cxnLst>
              <a:rect l="0" t="0" r="r" b="b"/>
              <a:pathLst>
                <a:path w="457" h="416">
                  <a:moveTo>
                    <a:pt x="123" y="416"/>
                  </a:moveTo>
                  <a:lnTo>
                    <a:pt x="0" y="301"/>
                  </a:lnTo>
                  <a:lnTo>
                    <a:pt x="361" y="0"/>
                  </a:lnTo>
                  <a:lnTo>
                    <a:pt x="457" y="120"/>
                  </a:lnTo>
                  <a:lnTo>
                    <a:pt x="123" y="416"/>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4" name="Freeform 142">
              <a:extLst>
                <a:ext uri="{FF2B5EF4-FFF2-40B4-BE49-F238E27FC236}">
                  <a16:creationId xmlns:a16="http://schemas.microsoft.com/office/drawing/2014/main" id="{94D32A5F-A32B-0E1E-EE55-B9FCA400BFF1}"/>
                </a:ext>
              </a:extLst>
            </p:cNvPr>
            <p:cNvSpPr>
              <a:spLocks/>
            </p:cNvSpPr>
            <p:nvPr/>
          </p:nvSpPr>
          <p:spPr bwMode="auto">
            <a:xfrm>
              <a:off x="14221" y="10035"/>
              <a:ext cx="271" cy="206"/>
            </a:xfrm>
            <a:custGeom>
              <a:avLst/>
              <a:gdLst>
                <a:gd name="T0" fmla="*/ 89 w 271"/>
                <a:gd name="T1" fmla="*/ 206 h 206"/>
                <a:gd name="T2" fmla="*/ 0 w 271"/>
                <a:gd name="T3" fmla="*/ 137 h 206"/>
                <a:gd name="T4" fmla="*/ 183 w 271"/>
                <a:gd name="T5" fmla="*/ 0 h 206"/>
                <a:gd name="T6" fmla="*/ 271 w 271"/>
                <a:gd name="T7" fmla="*/ 53 h 206"/>
                <a:gd name="T8" fmla="*/ 89 w 271"/>
                <a:gd name="T9" fmla="*/ 206 h 206"/>
              </a:gdLst>
              <a:ahLst/>
              <a:cxnLst>
                <a:cxn ang="0">
                  <a:pos x="T0" y="T1"/>
                </a:cxn>
                <a:cxn ang="0">
                  <a:pos x="T2" y="T3"/>
                </a:cxn>
                <a:cxn ang="0">
                  <a:pos x="T4" y="T5"/>
                </a:cxn>
                <a:cxn ang="0">
                  <a:pos x="T6" y="T7"/>
                </a:cxn>
                <a:cxn ang="0">
                  <a:pos x="T8" y="T9"/>
                </a:cxn>
              </a:cxnLst>
              <a:rect l="0" t="0" r="r" b="b"/>
              <a:pathLst>
                <a:path w="271" h="206">
                  <a:moveTo>
                    <a:pt x="89" y="206"/>
                  </a:moveTo>
                  <a:lnTo>
                    <a:pt x="0" y="137"/>
                  </a:lnTo>
                  <a:lnTo>
                    <a:pt x="183" y="0"/>
                  </a:lnTo>
                  <a:lnTo>
                    <a:pt x="271" y="53"/>
                  </a:lnTo>
                  <a:lnTo>
                    <a:pt x="89" y="206"/>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5" name="Freeform 143">
              <a:extLst>
                <a:ext uri="{FF2B5EF4-FFF2-40B4-BE49-F238E27FC236}">
                  <a16:creationId xmlns:a16="http://schemas.microsoft.com/office/drawing/2014/main" id="{E2616F22-3525-431E-3FE1-8AC1FA7655B6}"/>
                </a:ext>
              </a:extLst>
            </p:cNvPr>
            <p:cNvSpPr>
              <a:spLocks/>
            </p:cNvSpPr>
            <p:nvPr/>
          </p:nvSpPr>
          <p:spPr bwMode="auto">
            <a:xfrm>
              <a:off x="14919" y="10018"/>
              <a:ext cx="202" cy="202"/>
            </a:xfrm>
            <a:custGeom>
              <a:avLst/>
              <a:gdLst>
                <a:gd name="T0" fmla="*/ 83 w 202"/>
                <a:gd name="T1" fmla="*/ 202 h 202"/>
                <a:gd name="T2" fmla="*/ 0 w 202"/>
                <a:gd name="T3" fmla="*/ 131 h 202"/>
                <a:gd name="T4" fmla="*/ 113 w 202"/>
                <a:gd name="T5" fmla="*/ 0 h 202"/>
                <a:gd name="T6" fmla="*/ 202 w 202"/>
                <a:gd name="T7" fmla="*/ 46 h 202"/>
                <a:gd name="T8" fmla="*/ 83 w 202"/>
                <a:gd name="T9" fmla="*/ 202 h 202"/>
              </a:gdLst>
              <a:ahLst/>
              <a:cxnLst>
                <a:cxn ang="0">
                  <a:pos x="T0" y="T1"/>
                </a:cxn>
                <a:cxn ang="0">
                  <a:pos x="T2" y="T3"/>
                </a:cxn>
                <a:cxn ang="0">
                  <a:pos x="T4" y="T5"/>
                </a:cxn>
                <a:cxn ang="0">
                  <a:pos x="T6" y="T7"/>
                </a:cxn>
                <a:cxn ang="0">
                  <a:pos x="T8" y="T9"/>
                </a:cxn>
              </a:cxnLst>
              <a:rect l="0" t="0" r="r" b="b"/>
              <a:pathLst>
                <a:path w="202" h="202">
                  <a:moveTo>
                    <a:pt x="83" y="202"/>
                  </a:moveTo>
                  <a:lnTo>
                    <a:pt x="0" y="131"/>
                  </a:lnTo>
                  <a:lnTo>
                    <a:pt x="113" y="0"/>
                  </a:lnTo>
                  <a:lnTo>
                    <a:pt x="202" y="46"/>
                  </a:lnTo>
                  <a:lnTo>
                    <a:pt x="83" y="202"/>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6" name="Freeform 144">
              <a:extLst>
                <a:ext uri="{FF2B5EF4-FFF2-40B4-BE49-F238E27FC236}">
                  <a16:creationId xmlns:a16="http://schemas.microsoft.com/office/drawing/2014/main" id="{F42AC559-EA30-FBDB-7BF5-8CFBD37FF0E0}"/>
                </a:ext>
              </a:extLst>
            </p:cNvPr>
            <p:cNvSpPr>
              <a:spLocks/>
            </p:cNvSpPr>
            <p:nvPr/>
          </p:nvSpPr>
          <p:spPr bwMode="auto">
            <a:xfrm>
              <a:off x="14589" y="10016"/>
              <a:ext cx="237" cy="225"/>
            </a:xfrm>
            <a:custGeom>
              <a:avLst/>
              <a:gdLst>
                <a:gd name="T0" fmla="*/ 70 w 237"/>
                <a:gd name="T1" fmla="*/ 225 h 225"/>
                <a:gd name="T2" fmla="*/ 0 w 237"/>
                <a:gd name="T3" fmla="*/ 144 h 225"/>
                <a:gd name="T4" fmla="*/ 159 w 237"/>
                <a:gd name="T5" fmla="*/ 0 h 225"/>
                <a:gd name="T6" fmla="*/ 237 w 237"/>
                <a:gd name="T7" fmla="*/ 63 h 225"/>
                <a:gd name="T8" fmla="*/ 70 w 237"/>
                <a:gd name="T9" fmla="*/ 225 h 225"/>
              </a:gdLst>
              <a:ahLst/>
              <a:cxnLst>
                <a:cxn ang="0">
                  <a:pos x="T0" y="T1"/>
                </a:cxn>
                <a:cxn ang="0">
                  <a:pos x="T2" y="T3"/>
                </a:cxn>
                <a:cxn ang="0">
                  <a:pos x="T4" y="T5"/>
                </a:cxn>
                <a:cxn ang="0">
                  <a:pos x="T6" y="T7"/>
                </a:cxn>
                <a:cxn ang="0">
                  <a:pos x="T8" y="T9"/>
                </a:cxn>
              </a:cxnLst>
              <a:rect l="0" t="0" r="r" b="b"/>
              <a:pathLst>
                <a:path w="237" h="225">
                  <a:moveTo>
                    <a:pt x="70" y="225"/>
                  </a:moveTo>
                  <a:lnTo>
                    <a:pt x="0" y="144"/>
                  </a:lnTo>
                  <a:lnTo>
                    <a:pt x="159" y="0"/>
                  </a:lnTo>
                  <a:lnTo>
                    <a:pt x="237" y="63"/>
                  </a:lnTo>
                  <a:lnTo>
                    <a:pt x="70" y="225"/>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7" name="Freeform 145">
              <a:extLst>
                <a:ext uri="{FF2B5EF4-FFF2-40B4-BE49-F238E27FC236}">
                  <a16:creationId xmlns:a16="http://schemas.microsoft.com/office/drawing/2014/main" id="{9914D5D2-27EC-94D7-6180-1278A05622D2}"/>
                </a:ext>
              </a:extLst>
            </p:cNvPr>
            <p:cNvSpPr>
              <a:spLocks/>
            </p:cNvSpPr>
            <p:nvPr/>
          </p:nvSpPr>
          <p:spPr bwMode="auto">
            <a:xfrm>
              <a:off x="15316" y="10087"/>
              <a:ext cx="172" cy="188"/>
            </a:xfrm>
            <a:custGeom>
              <a:avLst/>
              <a:gdLst>
                <a:gd name="T0" fmla="*/ 100 w 172"/>
                <a:gd name="T1" fmla="*/ 188 h 188"/>
                <a:gd name="T2" fmla="*/ 0 w 172"/>
                <a:gd name="T3" fmla="*/ 125 h 188"/>
                <a:gd name="T4" fmla="*/ 59 w 172"/>
                <a:gd name="T5" fmla="*/ 0 h 188"/>
                <a:gd name="T6" fmla="*/ 172 w 172"/>
                <a:gd name="T7" fmla="*/ 40 h 188"/>
                <a:gd name="T8" fmla="*/ 100 w 172"/>
                <a:gd name="T9" fmla="*/ 188 h 188"/>
              </a:gdLst>
              <a:ahLst/>
              <a:cxnLst>
                <a:cxn ang="0">
                  <a:pos x="T0" y="T1"/>
                </a:cxn>
                <a:cxn ang="0">
                  <a:pos x="T2" y="T3"/>
                </a:cxn>
                <a:cxn ang="0">
                  <a:pos x="T4" y="T5"/>
                </a:cxn>
                <a:cxn ang="0">
                  <a:pos x="T6" y="T7"/>
                </a:cxn>
                <a:cxn ang="0">
                  <a:pos x="T8" y="T9"/>
                </a:cxn>
              </a:cxnLst>
              <a:rect l="0" t="0" r="r" b="b"/>
              <a:pathLst>
                <a:path w="172" h="188">
                  <a:moveTo>
                    <a:pt x="100" y="188"/>
                  </a:moveTo>
                  <a:lnTo>
                    <a:pt x="0" y="125"/>
                  </a:lnTo>
                  <a:lnTo>
                    <a:pt x="59" y="0"/>
                  </a:lnTo>
                  <a:lnTo>
                    <a:pt x="172" y="40"/>
                  </a:lnTo>
                  <a:lnTo>
                    <a:pt x="100" y="188"/>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8" name="Freeform 146">
              <a:extLst>
                <a:ext uri="{FF2B5EF4-FFF2-40B4-BE49-F238E27FC236}">
                  <a16:creationId xmlns:a16="http://schemas.microsoft.com/office/drawing/2014/main" id="{E6C701DC-B5B2-7EBE-4DDF-97708BD15CDB}"/>
                </a:ext>
              </a:extLst>
            </p:cNvPr>
            <p:cNvSpPr>
              <a:spLocks/>
            </p:cNvSpPr>
            <p:nvPr/>
          </p:nvSpPr>
          <p:spPr bwMode="auto">
            <a:xfrm>
              <a:off x="16630" y="10144"/>
              <a:ext cx="98" cy="117"/>
            </a:xfrm>
            <a:custGeom>
              <a:avLst/>
              <a:gdLst>
                <a:gd name="T0" fmla="*/ 75 w 99"/>
                <a:gd name="T1" fmla="*/ 123 h 123"/>
                <a:gd name="T2" fmla="*/ 0 w 99"/>
                <a:gd name="T3" fmla="*/ 93 h 123"/>
                <a:gd name="T4" fmla="*/ 36 w 99"/>
                <a:gd name="T5" fmla="*/ 0 h 123"/>
                <a:gd name="T6" fmla="*/ 99 w 99"/>
                <a:gd name="T7" fmla="*/ 27 h 123"/>
                <a:gd name="T8" fmla="*/ 75 w 99"/>
                <a:gd name="T9" fmla="*/ 123 h 123"/>
              </a:gdLst>
              <a:ahLst/>
              <a:cxnLst>
                <a:cxn ang="0">
                  <a:pos x="T0" y="T1"/>
                </a:cxn>
                <a:cxn ang="0">
                  <a:pos x="T2" y="T3"/>
                </a:cxn>
                <a:cxn ang="0">
                  <a:pos x="T4" y="T5"/>
                </a:cxn>
                <a:cxn ang="0">
                  <a:pos x="T6" y="T7"/>
                </a:cxn>
                <a:cxn ang="0">
                  <a:pos x="T8" y="T9"/>
                </a:cxn>
              </a:cxnLst>
              <a:rect l="0" t="0" r="r" b="b"/>
              <a:pathLst>
                <a:path w="99" h="123">
                  <a:moveTo>
                    <a:pt x="75" y="123"/>
                  </a:moveTo>
                  <a:lnTo>
                    <a:pt x="0" y="93"/>
                  </a:lnTo>
                  <a:lnTo>
                    <a:pt x="36" y="0"/>
                  </a:lnTo>
                  <a:lnTo>
                    <a:pt x="99" y="27"/>
                  </a:lnTo>
                  <a:lnTo>
                    <a:pt x="75" y="123"/>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49" name="Freeform 147">
              <a:extLst>
                <a:ext uri="{FF2B5EF4-FFF2-40B4-BE49-F238E27FC236}">
                  <a16:creationId xmlns:a16="http://schemas.microsoft.com/office/drawing/2014/main" id="{5681B525-FDF7-F9F7-CD0C-A84C5325BF31}"/>
                </a:ext>
              </a:extLst>
            </p:cNvPr>
            <p:cNvSpPr>
              <a:spLocks/>
            </p:cNvSpPr>
            <p:nvPr/>
          </p:nvSpPr>
          <p:spPr bwMode="auto">
            <a:xfrm>
              <a:off x="16370" y="10152"/>
              <a:ext cx="80" cy="106"/>
            </a:xfrm>
            <a:custGeom>
              <a:avLst/>
              <a:gdLst>
                <a:gd name="T0" fmla="*/ 45 w 81"/>
                <a:gd name="T1" fmla="*/ 111 h 111"/>
                <a:gd name="T2" fmla="*/ 0 w 81"/>
                <a:gd name="T3" fmla="*/ 96 h 111"/>
                <a:gd name="T4" fmla="*/ 30 w 81"/>
                <a:gd name="T5" fmla="*/ 0 h 111"/>
                <a:gd name="T6" fmla="*/ 81 w 81"/>
                <a:gd name="T7" fmla="*/ 24 h 111"/>
                <a:gd name="T8" fmla="*/ 45 w 81"/>
                <a:gd name="T9" fmla="*/ 111 h 111"/>
              </a:gdLst>
              <a:ahLst/>
              <a:cxnLst>
                <a:cxn ang="0">
                  <a:pos x="T0" y="T1"/>
                </a:cxn>
                <a:cxn ang="0">
                  <a:pos x="T2" y="T3"/>
                </a:cxn>
                <a:cxn ang="0">
                  <a:pos x="T4" y="T5"/>
                </a:cxn>
                <a:cxn ang="0">
                  <a:pos x="T6" y="T7"/>
                </a:cxn>
                <a:cxn ang="0">
                  <a:pos x="T8" y="T9"/>
                </a:cxn>
              </a:cxnLst>
              <a:rect l="0" t="0" r="r" b="b"/>
              <a:pathLst>
                <a:path w="81" h="111">
                  <a:moveTo>
                    <a:pt x="45" y="111"/>
                  </a:moveTo>
                  <a:lnTo>
                    <a:pt x="0" y="96"/>
                  </a:lnTo>
                  <a:lnTo>
                    <a:pt x="30" y="0"/>
                  </a:lnTo>
                  <a:lnTo>
                    <a:pt x="81" y="24"/>
                  </a:lnTo>
                  <a:lnTo>
                    <a:pt x="45" y="111"/>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0" name="Freeform 148">
              <a:extLst>
                <a:ext uri="{FF2B5EF4-FFF2-40B4-BE49-F238E27FC236}">
                  <a16:creationId xmlns:a16="http://schemas.microsoft.com/office/drawing/2014/main" id="{2B2BB95E-1156-A0E3-4B2D-25146BE7EE60}"/>
                </a:ext>
              </a:extLst>
            </p:cNvPr>
            <p:cNvSpPr>
              <a:spLocks/>
            </p:cNvSpPr>
            <p:nvPr/>
          </p:nvSpPr>
          <p:spPr bwMode="auto">
            <a:xfrm>
              <a:off x="16145" y="10149"/>
              <a:ext cx="74" cy="100"/>
            </a:xfrm>
            <a:custGeom>
              <a:avLst/>
              <a:gdLst>
                <a:gd name="T0" fmla="*/ 45 w 75"/>
                <a:gd name="T1" fmla="*/ 105 h 105"/>
                <a:gd name="T2" fmla="*/ 0 w 75"/>
                <a:gd name="T3" fmla="*/ 78 h 105"/>
                <a:gd name="T4" fmla="*/ 30 w 75"/>
                <a:gd name="T5" fmla="*/ 0 h 105"/>
                <a:gd name="T6" fmla="*/ 75 w 75"/>
                <a:gd name="T7" fmla="*/ 24 h 105"/>
                <a:gd name="T8" fmla="*/ 45 w 75"/>
                <a:gd name="T9" fmla="*/ 105 h 105"/>
              </a:gdLst>
              <a:ahLst/>
              <a:cxnLst>
                <a:cxn ang="0">
                  <a:pos x="T0" y="T1"/>
                </a:cxn>
                <a:cxn ang="0">
                  <a:pos x="T2" y="T3"/>
                </a:cxn>
                <a:cxn ang="0">
                  <a:pos x="T4" y="T5"/>
                </a:cxn>
                <a:cxn ang="0">
                  <a:pos x="T6" y="T7"/>
                </a:cxn>
                <a:cxn ang="0">
                  <a:pos x="T8" y="T9"/>
                </a:cxn>
              </a:cxnLst>
              <a:rect l="0" t="0" r="r" b="b"/>
              <a:pathLst>
                <a:path w="75" h="105">
                  <a:moveTo>
                    <a:pt x="45" y="105"/>
                  </a:moveTo>
                  <a:lnTo>
                    <a:pt x="0" y="78"/>
                  </a:lnTo>
                  <a:lnTo>
                    <a:pt x="30" y="0"/>
                  </a:lnTo>
                  <a:lnTo>
                    <a:pt x="75" y="24"/>
                  </a:lnTo>
                  <a:lnTo>
                    <a:pt x="45" y="105"/>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1" name="Freeform 149">
              <a:extLst>
                <a:ext uri="{FF2B5EF4-FFF2-40B4-BE49-F238E27FC236}">
                  <a16:creationId xmlns:a16="http://schemas.microsoft.com/office/drawing/2014/main" id="{AE08CE5E-11EF-79A5-14B7-A75135C7F501}"/>
                </a:ext>
              </a:extLst>
            </p:cNvPr>
            <p:cNvSpPr>
              <a:spLocks/>
            </p:cNvSpPr>
            <p:nvPr/>
          </p:nvSpPr>
          <p:spPr bwMode="auto">
            <a:xfrm>
              <a:off x="15692" y="10127"/>
              <a:ext cx="77" cy="117"/>
            </a:xfrm>
            <a:custGeom>
              <a:avLst/>
              <a:gdLst>
                <a:gd name="T0" fmla="*/ 33 w 78"/>
                <a:gd name="T1" fmla="*/ 123 h 123"/>
                <a:gd name="T2" fmla="*/ 0 w 78"/>
                <a:gd name="T3" fmla="*/ 114 h 123"/>
                <a:gd name="T4" fmla="*/ 48 w 78"/>
                <a:gd name="T5" fmla="*/ 0 h 123"/>
                <a:gd name="T6" fmla="*/ 78 w 78"/>
                <a:gd name="T7" fmla="*/ 18 h 123"/>
                <a:gd name="T8" fmla="*/ 33 w 78"/>
                <a:gd name="T9" fmla="*/ 123 h 123"/>
              </a:gdLst>
              <a:ahLst/>
              <a:cxnLst>
                <a:cxn ang="0">
                  <a:pos x="T0" y="T1"/>
                </a:cxn>
                <a:cxn ang="0">
                  <a:pos x="T2" y="T3"/>
                </a:cxn>
                <a:cxn ang="0">
                  <a:pos x="T4" y="T5"/>
                </a:cxn>
                <a:cxn ang="0">
                  <a:pos x="T6" y="T7"/>
                </a:cxn>
                <a:cxn ang="0">
                  <a:pos x="T8" y="T9"/>
                </a:cxn>
              </a:cxnLst>
              <a:rect l="0" t="0" r="r" b="b"/>
              <a:pathLst>
                <a:path w="78" h="123">
                  <a:moveTo>
                    <a:pt x="33" y="123"/>
                  </a:moveTo>
                  <a:lnTo>
                    <a:pt x="0" y="114"/>
                  </a:lnTo>
                  <a:lnTo>
                    <a:pt x="48" y="0"/>
                  </a:lnTo>
                  <a:lnTo>
                    <a:pt x="78" y="18"/>
                  </a:lnTo>
                  <a:lnTo>
                    <a:pt x="33" y="123"/>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2" name="Freeform 150">
              <a:extLst>
                <a:ext uri="{FF2B5EF4-FFF2-40B4-BE49-F238E27FC236}">
                  <a16:creationId xmlns:a16="http://schemas.microsoft.com/office/drawing/2014/main" id="{EB102A6F-5EE9-C9DD-97E2-7756A15BDA4F}"/>
                </a:ext>
              </a:extLst>
            </p:cNvPr>
            <p:cNvSpPr>
              <a:spLocks/>
            </p:cNvSpPr>
            <p:nvPr/>
          </p:nvSpPr>
          <p:spPr bwMode="auto">
            <a:xfrm>
              <a:off x="15896" y="10124"/>
              <a:ext cx="96" cy="100"/>
            </a:xfrm>
            <a:custGeom>
              <a:avLst/>
              <a:gdLst>
                <a:gd name="T0" fmla="*/ 45 w 96"/>
                <a:gd name="T1" fmla="*/ 100 h 100"/>
                <a:gd name="T2" fmla="*/ 0 w 96"/>
                <a:gd name="T3" fmla="*/ 74 h 100"/>
                <a:gd name="T4" fmla="*/ 47 w 96"/>
                <a:gd name="T5" fmla="*/ 0 h 100"/>
                <a:gd name="T6" fmla="*/ 96 w 96"/>
                <a:gd name="T7" fmla="*/ 22 h 100"/>
                <a:gd name="T8" fmla="*/ 45 w 96"/>
                <a:gd name="T9" fmla="*/ 100 h 100"/>
              </a:gdLst>
              <a:ahLst/>
              <a:cxnLst>
                <a:cxn ang="0">
                  <a:pos x="T0" y="T1"/>
                </a:cxn>
                <a:cxn ang="0">
                  <a:pos x="T2" y="T3"/>
                </a:cxn>
                <a:cxn ang="0">
                  <a:pos x="T4" y="T5"/>
                </a:cxn>
                <a:cxn ang="0">
                  <a:pos x="T6" y="T7"/>
                </a:cxn>
                <a:cxn ang="0">
                  <a:pos x="T8" y="T9"/>
                </a:cxn>
              </a:cxnLst>
              <a:rect l="0" t="0" r="r" b="b"/>
              <a:pathLst>
                <a:path w="96" h="100">
                  <a:moveTo>
                    <a:pt x="45" y="100"/>
                  </a:moveTo>
                  <a:lnTo>
                    <a:pt x="0" y="74"/>
                  </a:lnTo>
                  <a:lnTo>
                    <a:pt x="47" y="0"/>
                  </a:lnTo>
                  <a:lnTo>
                    <a:pt x="96" y="22"/>
                  </a:lnTo>
                  <a:lnTo>
                    <a:pt x="45" y="100"/>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3" name="Freeform 151">
              <a:extLst>
                <a:ext uri="{FF2B5EF4-FFF2-40B4-BE49-F238E27FC236}">
                  <a16:creationId xmlns:a16="http://schemas.microsoft.com/office/drawing/2014/main" id="{EF9CC71D-F339-D011-D15B-BFFC4248F5B7}"/>
                </a:ext>
              </a:extLst>
            </p:cNvPr>
            <p:cNvSpPr>
              <a:spLocks/>
            </p:cNvSpPr>
            <p:nvPr/>
          </p:nvSpPr>
          <p:spPr bwMode="auto">
            <a:xfrm>
              <a:off x="7617" y="8568"/>
              <a:ext cx="1207" cy="1685"/>
            </a:xfrm>
            <a:custGeom>
              <a:avLst/>
              <a:gdLst>
                <a:gd name="T0" fmla="*/ 0 w 1224"/>
                <a:gd name="T1" fmla="*/ 0 h 1769"/>
                <a:gd name="T2" fmla="*/ 45 w 1224"/>
                <a:gd name="T3" fmla="*/ 181 h 1769"/>
                <a:gd name="T4" fmla="*/ 181 w 1224"/>
                <a:gd name="T5" fmla="*/ 453 h 1769"/>
                <a:gd name="T6" fmla="*/ 226 w 1224"/>
                <a:gd name="T7" fmla="*/ 635 h 1769"/>
                <a:gd name="T8" fmla="*/ 317 w 1224"/>
                <a:gd name="T9" fmla="*/ 771 h 1769"/>
                <a:gd name="T10" fmla="*/ 635 w 1224"/>
                <a:gd name="T11" fmla="*/ 1270 h 1769"/>
                <a:gd name="T12" fmla="*/ 1088 w 1224"/>
                <a:gd name="T13" fmla="*/ 1678 h 1769"/>
                <a:gd name="T14" fmla="*/ 1224 w 1224"/>
                <a:gd name="T15" fmla="*/ 1769 h 1769"/>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1224" h="1769">
                  <a:moveTo>
                    <a:pt x="0" y="0"/>
                  </a:moveTo>
                  <a:lnTo>
                    <a:pt x="45" y="181"/>
                  </a:lnTo>
                  <a:lnTo>
                    <a:pt x="181" y="453"/>
                  </a:lnTo>
                  <a:lnTo>
                    <a:pt x="226" y="635"/>
                  </a:lnTo>
                  <a:lnTo>
                    <a:pt x="317" y="771"/>
                  </a:lnTo>
                  <a:lnTo>
                    <a:pt x="635" y="1270"/>
                  </a:lnTo>
                  <a:lnTo>
                    <a:pt x="1088" y="1678"/>
                  </a:lnTo>
                  <a:lnTo>
                    <a:pt x="1224" y="1769"/>
                  </a:lnTo>
                </a:path>
              </a:pathLst>
            </a:custGeom>
            <a:noFill/>
            <a:ln w="28575"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4" name="Freeform 152">
              <a:extLst>
                <a:ext uri="{FF2B5EF4-FFF2-40B4-BE49-F238E27FC236}">
                  <a16:creationId xmlns:a16="http://schemas.microsoft.com/office/drawing/2014/main" id="{ABEEB845-BEAE-027D-4CCC-B2B2990D2976}"/>
                </a:ext>
              </a:extLst>
            </p:cNvPr>
            <p:cNvSpPr>
              <a:spLocks/>
            </p:cNvSpPr>
            <p:nvPr/>
          </p:nvSpPr>
          <p:spPr bwMode="auto">
            <a:xfrm>
              <a:off x="8646" y="8654"/>
              <a:ext cx="1297" cy="1642"/>
            </a:xfrm>
            <a:custGeom>
              <a:avLst/>
              <a:gdLst>
                <a:gd name="T0" fmla="*/ 0 w 1224"/>
                <a:gd name="T1" fmla="*/ 0 h 1542"/>
                <a:gd name="T2" fmla="*/ 90 w 1224"/>
                <a:gd name="T3" fmla="*/ 136 h 1542"/>
                <a:gd name="T4" fmla="*/ 272 w 1224"/>
                <a:gd name="T5" fmla="*/ 499 h 1542"/>
                <a:gd name="T6" fmla="*/ 771 w 1224"/>
                <a:gd name="T7" fmla="*/ 1134 h 1542"/>
                <a:gd name="T8" fmla="*/ 907 w 1224"/>
                <a:gd name="T9" fmla="*/ 1315 h 1542"/>
                <a:gd name="T10" fmla="*/ 1088 w 1224"/>
                <a:gd name="T11" fmla="*/ 1497 h 1542"/>
                <a:gd name="T12" fmla="*/ 1224 w 1224"/>
                <a:gd name="T13" fmla="*/ 1542 h 1542"/>
              </a:gdLst>
              <a:ahLst/>
              <a:cxnLst>
                <a:cxn ang="0">
                  <a:pos x="T0" y="T1"/>
                </a:cxn>
                <a:cxn ang="0">
                  <a:pos x="T2" y="T3"/>
                </a:cxn>
                <a:cxn ang="0">
                  <a:pos x="T4" y="T5"/>
                </a:cxn>
                <a:cxn ang="0">
                  <a:pos x="T6" y="T7"/>
                </a:cxn>
                <a:cxn ang="0">
                  <a:pos x="T8" y="T9"/>
                </a:cxn>
                <a:cxn ang="0">
                  <a:pos x="T10" y="T11"/>
                </a:cxn>
                <a:cxn ang="0">
                  <a:pos x="T12" y="T13"/>
                </a:cxn>
              </a:cxnLst>
              <a:rect l="0" t="0" r="r" b="b"/>
              <a:pathLst>
                <a:path w="1224" h="1542">
                  <a:moveTo>
                    <a:pt x="0" y="0"/>
                  </a:moveTo>
                  <a:lnTo>
                    <a:pt x="90" y="136"/>
                  </a:lnTo>
                  <a:lnTo>
                    <a:pt x="272" y="499"/>
                  </a:lnTo>
                  <a:lnTo>
                    <a:pt x="771" y="1134"/>
                  </a:lnTo>
                  <a:lnTo>
                    <a:pt x="907" y="1315"/>
                  </a:lnTo>
                  <a:lnTo>
                    <a:pt x="1088" y="1497"/>
                  </a:lnTo>
                  <a:lnTo>
                    <a:pt x="1224" y="1542"/>
                  </a:lnTo>
                </a:path>
              </a:pathLst>
            </a:custGeom>
            <a:noFill/>
            <a:ln w="28575"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5" name="Freeform 153">
              <a:extLst>
                <a:ext uri="{FF2B5EF4-FFF2-40B4-BE49-F238E27FC236}">
                  <a16:creationId xmlns:a16="http://schemas.microsoft.com/office/drawing/2014/main" id="{16119E38-D0CF-626B-0ABB-F2EA2CCB7D92}"/>
                </a:ext>
              </a:extLst>
            </p:cNvPr>
            <p:cNvSpPr>
              <a:spLocks/>
            </p:cNvSpPr>
            <p:nvPr/>
          </p:nvSpPr>
          <p:spPr bwMode="auto">
            <a:xfrm>
              <a:off x="9854" y="8784"/>
              <a:ext cx="3714" cy="604"/>
            </a:xfrm>
            <a:custGeom>
              <a:avLst/>
              <a:gdLst>
                <a:gd name="T0" fmla="*/ 0 w 3764"/>
                <a:gd name="T1" fmla="*/ 363 h 635"/>
                <a:gd name="T2" fmla="*/ 2177 w 3764"/>
                <a:gd name="T3" fmla="*/ 409 h 635"/>
                <a:gd name="T4" fmla="*/ 2358 w 3764"/>
                <a:gd name="T5" fmla="*/ 273 h 635"/>
                <a:gd name="T6" fmla="*/ 2540 w 3764"/>
                <a:gd name="T7" fmla="*/ 137 h 635"/>
                <a:gd name="T8" fmla="*/ 2766 w 3764"/>
                <a:gd name="T9" fmla="*/ 0 h 635"/>
                <a:gd name="T10" fmla="*/ 3220 w 3764"/>
                <a:gd name="T11" fmla="*/ 46 h 635"/>
                <a:gd name="T12" fmla="*/ 3764 w 3764"/>
                <a:gd name="T13" fmla="*/ 635 h 635"/>
              </a:gdLst>
              <a:ahLst/>
              <a:cxnLst>
                <a:cxn ang="0">
                  <a:pos x="T0" y="T1"/>
                </a:cxn>
                <a:cxn ang="0">
                  <a:pos x="T2" y="T3"/>
                </a:cxn>
                <a:cxn ang="0">
                  <a:pos x="T4" y="T5"/>
                </a:cxn>
                <a:cxn ang="0">
                  <a:pos x="T6" y="T7"/>
                </a:cxn>
                <a:cxn ang="0">
                  <a:pos x="T8" y="T9"/>
                </a:cxn>
                <a:cxn ang="0">
                  <a:pos x="T10" y="T11"/>
                </a:cxn>
                <a:cxn ang="0">
                  <a:pos x="T12" y="T13"/>
                </a:cxn>
              </a:cxnLst>
              <a:rect l="0" t="0" r="r" b="b"/>
              <a:pathLst>
                <a:path w="3764" h="635">
                  <a:moveTo>
                    <a:pt x="0" y="363"/>
                  </a:moveTo>
                  <a:lnTo>
                    <a:pt x="2177" y="409"/>
                  </a:lnTo>
                  <a:lnTo>
                    <a:pt x="2358" y="273"/>
                  </a:lnTo>
                  <a:lnTo>
                    <a:pt x="2540" y="137"/>
                  </a:lnTo>
                  <a:lnTo>
                    <a:pt x="2766" y="0"/>
                  </a:lnTo>
                  <a:lnTo>
                    <a:pt x="3220" y="46"/>
                  </a:lnTo>
                  <a:lnTo>
                    <a:pt x="3764" y="635"/>
                  </a:lnTo>
                </a:path>
              </a:pathLst>
            </a:cu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6" name="Freeform 154">
              <a:extLst>
                <a:ext uri="{FF2B5EF4-FFF2-40B4-BE49-F238E27FC236}">
                  <a16:creationId xmlns:a16="http://schemas.microsoft.com/office/drawing/2014/main" id="{5D2FC8CC-2F3F-24DA-8CD8-9FD81A1BB106}"/>
                </a:ext>
              </a:extLst>
            </p:cNvPr>
            <p:cNvSpPr>
              <a:spLocks/>
            </p:cNvSpPr>
            <p:nvPr/>
          </p:nvSpPr>
          <p:spPr bwMode="auto">
            <a:xfrm>
              <a:off x="9875" y="9096"/>
              <a:ext cx="893" cy="1281"/>
            </a:xfrm>
            <a:custGeom>
              <a:avLst/>
              <a:gdLst>
                <a:gd name="T0" fmla="*/ 0 w 1224"/>
                <a:gd name="T1" fmla="*/ 0 h 1542"/>
                <a:gd name="T2" fmla="*/ 90 w 1224"/>
                <a:gd name="T3" fmla="*/ 136 h 1542"/>
                <a:gd name="T4" fmla="*/ 272 w 1224"/>
                <a:gd name="T5" fmla="*/ 499 h 1542"/>
                <a:gd name="T6" fmla="*/ 771 w 1224"/>
                <a:gd name="T7" fmla="*/ 1134 h 1542"/>
                <a:gd name="T8" fmla="*/ 907 w 1224"/>
                <a:gd name="T9" fmla="*/ 1315 h 1542"/>
                <a:gd name="T10" fmla="*/ 1088 w 1224"/>
                <a:gd name="T11" fmla="*/ 1497 h 1542"/>
                <a:gd name="T12" fmla="*/ 1224 w 1224"/>
                <a:gd name="T13" fmla="*/ 1542 h 1542"/>
              </a:gdLst>
              <a:ahLst/>
              <a:cxnLst>
                <a:cxn ang="0">
                  <a:pos x="T0" y="T1"/>
                </a:cxn>
                <a:cxn ang="0">
                  <a:pos x="T2" y="T3"/>
                </a:cxn>
                <a:cxn ang="0">
                  <a:pos x="T4" y="T5"/>
                </a:cxn>
                <a:cxn ang="0">
                  <a:pos x="T6" y="T7"/>
                </a:cxn>
                <a:cxn ang="0">
                  <a:pos x="T8" y="T9"/>
                </a:cxn>
                <a:cxn ang="0">
                  <a:pos x="T10" y="T11"/>
                </a:cxn>
                <a:cxn ang="0">
                  <a:pos x="T12" y="T13"/>
                </a:cxn>
              </a:cxnLst>
              <a:rect l="0" t="0" r="r" b="b"/>
              <a:pathLst>
                <a:path w="1224" h="1542">
                  <a:moveTo>
                    <a:pt x="0" y="0"/>
                  </a:moveTo>
                  <a:lnTo>
                    <a:pt x="90" y="136"/>
                  </a:lnTo>
                  <a:lnTo>
                    <a:pt x="272" y="499"/>
                  </a:lnTo>
                  <a:lnTo>
                    <a:pt x="771" y="1134"/>
                  </a:lnTo>
                  <a:lnTo>
                    <a:pt x="907" y="1315"/>
                  </a:lnTo>
                  <a:lnTo>
                    <a:pt x="1088" y="1497"/>
                  </a:lnTo>
                  <a:lnTo>
                    <a:pt x="1224" y="1542"/>
                  </a:lnTo>
                </a:path>
              </a:pathLst>
            </a:custGeom>
            <a:noFill/>
            <a:ln w="28575"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7" name="Text Box 155">
              <a:extLst>
                <a:ext uri="{FF2B5EF4-FFF2-40B4-BE49-F238E27FC236}">
                  <a16:creationId xmlns:a16="http://schemas.microsoft.com/office/drawing/2014/main" id="{DB27045B-6DF0-E108-823E-0E11B1962E3F}"/>
                </a:ext>
              </a:extLst>
            </p:cNvPr>
            <p:cNvSpPr txBox="1">
              <a:spLocks noChangeArrowheads="1"/>
            </p:cNvSpPr>
            <p:nvPr/>
          </p:nvSpPr>
          <p:spPr bwMode="auto">
            <a:xfrm>
              <a:off x="1890" y="9518"/>
              <a:ext cx="1564"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Basal shear surface to base of Gault</a:t>
              </a:r>
            </a:p>
          </p:txBody>
        </p:sp>
        <p:sp>
          <p:nvSpPr>
            <p:cNvPr id="158" name="Line 156">
              <a:extLst>
                <a:ext uri="{FF2B5EF4-FFF2-40B4-BE49-F238E27FC236}">
                  <a16:creationId xmlns:a16="http://schemas.microsoft.com/office/drawing/2014/main" id="{CD639865-2273-559A-866E-1D2594592471}"/>
                </a:ext>
              </a:extLst>
            </p:cNvPr>
            <p:cNvSpPr>
              <a:spLocks noChangeShapeType="1"/>
            </p:cNvSpPr>
            <p:nvPr/>
          </p:nvSpPr>
          <p:spPr bwMode="auto">
            <a:xfrm flipV="1">
              <a:off x="3095" y="9216"/>
              <a:ext cx="313" cy="303"/>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59" name="Freeform 157">
              <a:extLst>
                <a:ext uri="{FF2B5EF4-FFF2-40B4-BE49-F238E27FC236}">
                  <a16:creationId xmlns:a16="http://schemas.microsoft.com/office/drawing/2014/main" id="{6CA6652B-8432-A017-EAAB-9EFC051E7254}"/>
                </a:ext>
              </a:extLst>
            </p:cNvPr>
            <p:cNvSpPr>
              <a:spLocks/>
            </p:cNvSpPr>
            <p:nvPr/>
          </p:nvSpPr>
          <p:spPr bwMode="auto">
            <a:xfrm>
              <a:off x="15137" y="9868"/>
              <a:ext cx="276" cy="152"/>
            </a:xfrm>
            <a:custGeom>
              <a:avLst/>
              <a:gdLst>
                <a:gd name="T0" fmla="*/ 84 w 276"/>
                <a:gd name="T1" fmla="*/ 144 h 152"/>
                <a:gd name="T2" fmla="*/ 0 w 276"/>
                <a:gd name="T3" fmla="*/ 0 h 152"/>
                <a:gd name="T4" fmla="*/ 136 w 276"/>
                <a:gd name="T5" fmla="*/ 4 h 152"/>
                <a:gd name="T6" fmla="*/ 276 w 276"/>
                <a:gd name="T7" fmla="*/ 152 h 152"/>
                <a:gd name="T8" fmla="*/ 84 w 276"/>
                <a:gd name="T9" fmla="*/ 144 h 152"/>
              </a:gdLst>
              <a:ahLst/>
              <a:cxnLst>
                <a:cxn ang="0">
                  <a:pos x="T0" y="T1"/>
                </a:cxn>
                <a:cxn ang="0">
                  <a:pos x="T2" y="T3"/>
                </a:cxn>
                <a:cxn ang="0">
                  <a:pos x="T4" y="T5"/>
                </a:cxn>
                <a:cxn ang="0">
                  <a:pos x="T6" y="T7"/>
                </a:cxn>
                <a:cxn ang="0">
                  <a:pos x="T8" y="T9"/>
                </a:cxn>
              </a:cxnLst>
              <a:rect l="0" t="0" r="r" b="b"/>
              <a:pathLst>
                <a:path w="276" h="152">
                  <a:moveTo>
                    <a:pt x="84" y="144"/>
                  </a:moveTo>
                  <a:lnTo>
                    <a:pt x="0" y="0"/>
                  </a:lnTo>
                  <a:lnTo>
                    <a:pt x="136" y="4"/>
                  </a:lnTo>
                  <a:lnTo>
                    <a:pt x="276" y="152"/>
                  </a:lnTo>
                  <a:lnTo>
                    <a:pt x="84" y="144"/>
                  </a:lnTo>
                  <a:close/>
                </a:path>
              </a:pathLst>
            </a:custGeom>
            <a:solidFill>
              <a:srgbClr val="80808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0" name="Line 158">
              <a:extLst>
                <a:ext uri="{FF2B5EF4-FFF2-40B4-BE49-F238E27FC236}">
                  <a16:creationId xmlns:a16="http://schemas.microsoft.com/office/drawing/2014/main" id="{87E13166-D67B-CFA9-8603-3E5465101AB6}"/>
                </a:ext>
              </a:extLst>
            </p:cNvPr>
            <p:cNvSpPr>
              <a:spLocks noChangeShapeType="1"/>
            </p:cNvSpPr>
            <p:nvPr/>
          </p:nvSpPr>
          <p:spPr bwMode="auto">
            <a:xfrm>
              <a:off x="5384" y="9822"/>
              <a:ext cx="227" cy="0"/>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1" name="Line 159">
              <a:extLst>
                <a:ext uri="{FF2B5EF4-FFF2-40B4-BE49-F238E27FC236}">
                  <a16:creationId xmlns:a16="http://schemas.microsoft.com/office/drawing/2014/main" id="{0CBFD393-2063-C7B1-5EBD-901EBE7748E4}"/>
                </a:ext>
              </a:extLst>
            </p:cNvPr>
            <p:cNvSpPr>
              <a:spLocks noChangeShapeType="1"/>
            </p:cNvSpPr>
            <p:nvPr/>
          </p:nvSpPr>
          <p:spPr bwMode="auto">
            <a:xfrm>
              <a:off x="5436" y="9755"/>
              <a:ext cx="181" cy="91"/>
            </a:xfrm>
            <a:prstGeom prst="line">
              <a:avLst/>
            </a:prstGeom>
            <a:noFill/>
            <a:ln w="349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2" name="Freeform 160">
              <a:extLst>
                <a:ext uri="{FF2B5EF4-FFF2-40B4-BE49-F238E27FC236}">
                  <a16:creationId xmlns:a16="http://schemas.microsoft.com/office/drawing/2014/main" id="{BAF2E3F1-9CB8-0147-7EEE-E1158DC51B8E}"/>
                </a:ext>
              </a:extLst>
            </p:cNvPr>
            <p:cNvSpPr>
              <a:spLocks/>
            </p:cNvSpPr>
            <p:nvPr/>
          </p:nvSpPr>
          <p:spPr bwMode="auto">
            <a:xfrm>
              <a:off x="15942" y="9972"/>
              <a:ext cx="1871" cy="116"/>
            </a:xfrm>
            <a:custGeom>
              <a:avLst/>
              <a:gdLst>
                <a:gd name="T0" fmla="*/ 328 w 1871"/>
                <a:gd name="T1" fmla="*/ 4 h 116"/>
                <a:gd name="T2" fmla="*/ 288 w 1871"/>
                <a:gd name="T3" fmla="*/ 24 h 116"/>
                <a:gd name="T4" fmla="*/ 224 w 1871"/>
                <a:gd name="T5" fmla="*/ 28 h 116"/>
                <a:gd name="T6" fmla="*/ 152 w 1871"/>
                <a:gd name="T7" fmla="*/ 8 h 116"/>
                <a:gd name="T8" fmla="*/ 0 w 1871"/>
                <a:gd name="T9" fmla="*/ 40 h 116"/>
                <a:gd name="T10" fmla="*/ 104 w 1871"/>
                <a:gd name="T11" fmla="*/ 80 h 116"/>
                <a:gd name="T12" fmla="*/ 1871 w 1871"/>
                <a:gd name="T13" fmla="*/ 116 h 116"/>
                <a:gd name="T14" fmla="*/ 1868 w 1871"/>
                <a:gd name="T15" fmla="*/ 6 h 116"/>
                <a:gd name="T16" fmla="*/ 1732 w 1871"/>
                <a:gd name="T17" fmla="*/ 12 h 116"/>
                <a:gd name="T18" fmla="*/ 1620 w 1871"/>
                <a:gd name="T19" fmla="*/ 16 h 116"/>
                <a:gd name="T20" fmla="*/ 1316 w 1871"/>
                <a:gd name="T21" fmla="*/ 20 h 116"/>
                <a:gd name="T22" fmla="*/ 1204 w 1871"/>
                <a:gd name="T23" fmla="*/ 8 h 116"/>
                <a:gd name="T24" fmla="*/ 1136 w 1871"/>
                <a:gd name="T25" fmla="*/ 24 h 116"/>
                <a:gd name="T26" fmla="*/ 1056 w 1871"/>
                <a:gd name="T27" fmla="*/ 20 h 116"/>
                <a:gd name="T28" fmla="*/ 940 w 1871"/>
                <a:gd name="T29" fmla="*/ 0 h 116"/>
                <a:gd name="T30" fmla="*/ 872 w 1871"/>
                <a:gd name="T31" fmla="*/ 28 h 116"/>
                <a:gd name="T32" fmla="*/ 812 w 1871"/>
                <a:gd name="T33" fmla="*/ 28 h 116"/>
                <a:gd name="T34" fmla="*/ 752 w 1871"/>
                <a:gd name="T35" fmla="*/ 12 h 116"/>
                <a:gd name="T36" fmla="*/ 664 w 1871"/>
                <a:gd name="T37" fmla="*/ 24 h 116"/>
                <a:gd name="T38" fmla="*/ 604 w 1871"/>
                <a:gd name="T39" fmla="*/ 24 h 116"/>
                <a:gd name="T40" fmla="*/ 548 w 1871"/>
                <a:gd name="T41" fmla="*/ 4 h 116"/>
                <a:gd name="T42" fmla="*/ 496 w 1871"/>
                <a:gd name="T43" fmla="*/ 24 h 116"/>
                <a:gd name="T44" fmla="*/ 436 w 1871"/>
                <a:gd name="T45" fmla="*/ 28 h 116"/>
                <a:gd name="T46" fmla="*/ 372 w 1871"/>
                <a:gd name="T47" fmla="*/ 20 h 116"/>
                <a:gd name="T48" fmla="*/ 328 w 1871"/>
                <a:gd name="T49" fmla="*/ 4 h 116"/>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Lst>
              <a:rect l="0" t="0" r="r" b="b"/>
              <a:pathLst>
                <a:path w="1871" h="116">
                  <a:moveTo>
                    <a:pt x="328" y="4"/>
                  </a:moveTo>
                  <a:lnTo>
                    <a:pt x="288" y="24"/>
                  </a:lnTo>
                  <a:lnTo>
                    <a:pt x="224" y="28"/>
                  </a:lnTo>
                  <a:lnTo>
                    <a:pt x="152" y="8"/>
                  </a:lnTo>
                  <a:lnTo>
                    <a:pt x="0" y="40"/>
                  </a:lnTo>
                  <a:lnTo>
                    <a:pt x="104" y="80"/>
                  </a:lnTo>
                  <a:lnTo>
                    <a:pt x="1871" y="116"/>
                  </a:lnTo>
                  <a:lnTo>
                    <a:pt x="1868" y="6"/>
                  </a:lnTo>
                  <a:lnTo>
                    <a:pt x="1732" y="12"/>
                  </a:lnTo>
                  <a:lnTo>
                    <a:pt x="1620" y="16"/>
                  </a:lnTo>
                  <a:lnTo>
                    <a:pt x="1316" y="20"/>
                  </a:lnTo>
                  <a:lnTo>
                    <a:pt x="1204" y="8"/>
                  </a:lnTo>
                  <a:lnTo>
                    <a:pt x="1136" y="24"/>
                  </a:lnTo>
                  <a:lnTo>
                    <a:pt x="1056" y="20"/>
                  </a:lnTo>
                  <a:lnTo>
                    <a:pt x="940" y="0"/>
                  </a:lnTo>
                  <a:lnTo>
                    <a:pt x="872" y="28"/>
                  </a:lnTo>
                  <a:lnTo>
                    <a:pt x="812" y="28"/>
                  </a:lnTo>
                  <a:lnTo>
                    <a:pt x="752" y="12"/>
                  </a:lnTo>
                  <a:lnTo>
                    <a:pt x="664" y="24"/>
                  </a:lnTo>
                  <a:lnTo>
                    <a:pt x="604" y="24"/>
                  </a:lnTo>
                  <a:lnTo>
                    <a:pt x="548" y="4"/>
                  </a:lnTo>
                  <a:lnTo>
                    <a:pt x="496" y="24"/>
                  </a:lnTo>
                  <a:lnTo>
                    <a:pt x="436" y="28"/>
                  </a:lnTo>
                  <a:lnTo>
                    <a:pt x="372" y="20"/>
                  </a:lnTo>
                  <a:lnTo>
                    <a:pt x="328" y="4"/>
                  </a:lnTo>
                  <a:close/>
                </a:path>
              </a:pathLst>
            </a:custGeom>
            <a:solidFill>
              <a:srgbClr val="99CCF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3" name="Freeform 161">
              <a:extLst>
                <a:ext uri="{FF2B5EF4-FFF2-40B4-BE49-F238E27FC236}">
                  <a16:creationId xmlns:a16="http://schemas.microsoft.com/office/drawing/2014/main" id="{1583AD5D-43CB-61DC-C450-E2385F09B756}"/>
                </a:ext>
              </a:extLst>
            </p:cNvPr>
            <p:cNvSpPr>
              <a:spLocks/>
            </p:cNvSpPr>
            <p:nvPr/>
          </p:nvSpPr>
          <p:spPr bwMode="auto">
            <a:xfrm>
              <a:off x="15359" y="9969"/>
              <a:ext cx="687" cy="83"/>
            </a:xfrm>
            <a:custGeom>
              <a:avLst/>
              <a:gdLst>
                <a:gd name="T0" fmla="*/ 59 w 687"/>
                <a:gd name="T1" fmla="*/ 55 h 83"/>
                <a:gd name="T2" fmla="*/ 0 w 687"/>
                <a:gd name="T3" fmla="*/ 0 h 83"/>
                <a:gd name="T4" fmla="*/ 571 w 687"/>
                <a:gd name="T5" fmla="*/ 43 h 83"/>
                <a:gd name="T6" fmla="*/ 687 w 687"/>
                <a:gd name="T7" fmla="*/ 83 h 83"/>
                <a:gd name="T8" fmla="*/ 59 w 687"/>
                <a:gd name="T9" fmla="*/ 55 h 83"/>
              </a:gdLst>
              <a:ahLst/>
              <a:cxnLst>
                <a:cxn ang="0">
                  <a:pos x="T0" y="T1"/>
                </a:cxn>
                <a:cxn ang="0">
                  <a:pos x="T2" y="T3"/>
                </a:cxn>
                <a:cxn ang="0">
                  <a:pos x="T4" y="T5"/>
                </a:cxn>
                <a:cxn ang="0">
                  <a:pos x="T6" y="T7"/>
                </a:cxn>
                <a:cxn ang="0">
                  <a:pos x="T8" y="T9"/>
                </a:cxn>
              </a:cxnLst>
              <a:rect l="0" t="0" r="r" b="b"/>
              <a:pathLst>
                <a:path w="687" h="83">
                  <a:moveTo>
                    <a:pt x="59" y="55"/>
                  </a:moveTo>
                  <a:lnTo>
                    <a:pt x="0" y="0"/>
                  </a:lnTo>
                  <a:lnTo>
                    <a:pt x="571" y="43"/>
                  </a:lnTo>
                  <a:lnTo>
                    <a:pt x="687" y="83"/>
                  </a:lnTo>
                  <a:lnTo>
                    <a:pt x="59" y="55"/>
                  </a:lnTo>
                  <a:close/>
                </a:path>
              </a:pathLst>
            </a:custGeom>
            <a:solidFill>
              <a:srgbClr val="FF9900">
                <a:alpha val="50000"/>
              </a:srgbClr>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4" name="Freeform 162">
              <a:extLst>
                <a:ext uri="{FF2B5EF4-FFF2-40B4-BE49-F238E27FC236}">
                  <a16:creationId xmlns:a16="http://schemas.microsoft.com/office/drawing/2014/main" id="{6282033D-282B-0048-5F01-A72E6FE8837F}"/>
                </a:ext>
              </a:extLst>
            </p:cNvPr>
            <p:cNvSpPr>
              <a:spLocks/>
            </p:cNvSpPr>
            <p:nvPr/>
          </p:nvSpPr>
          <p:spPr bwMode="auto">
            <a:xfrm>
              <a:off x="17081" y="10221"/>
              <a:ext cx="108" cy="123"/>
            </a:xfrm>
            <a:custGeom>
              <a:avLst/>
              <a:gdLst>
                <a:gd name="T0" fmla="*/ 0 w 108"/>
                <a:gd name="T1" fmla="*/ 90 h 123"/>
                <a:gd name="T2" fmla="*/ 36 w 108"/>
                <a:gd name="T3" fmla="*/ 0 h 123"/>
                <a:gd name="T4" fmla="*/ 108 w 108"/>
                <a:gd name="T5" fmla="*/ 21 h 123"/>
                <a:gd name="T6" fmla="*/ 78 w 108"/>
                <a:gd name="T7" fmla="*/ 123 h 123"/>
                <a:gd name="T8" fmla="*/ 0 w 108"/>
                <a:gd name="T9" fmla="*/ 90 h 123"/>
              </a:gdLst>
              <a:ahLst/>
              <a:cxnLst>
                <a:cxn ang="0">
                  <a:pos x="T0" y="T1"/>
                </a:cxn>
                <a:cxn ang="0">
                  <a:pos x="T2" y="T3"/>
                </a:cxn>
                <a:cxn ang="0">
                  <a:pos x="T4" y="T5"/>
                </a:cxn>
                <a:cxn ang="0">
                  <a:pos x="T6" y="T7"/>
                </a:cxn>
                <a:cxn ang="0">
                  <a:pos x="T8" y="T9"/>
                </a:cxn>
              </a:cxnLst>
              <a:rect l="0" t="0" r="r" b="b"/>
              <a:pathLst>
                <a:path w="108" h="123">
                  <a:moveTo>
                    <a:pt x="0" y="90"/>
                  </a:moveTo>
                  <a:lnTo>
                    <a:pt x="36" y="0"/>
                  </a:lnTo>
                  <a:lnTo>
                    <a:pt x="108" y="21"/>
                  </a:lnTo>
                  <a:lnTo>
                    <a:pt x="78" y="123"/>
                  </a:lnTo>
                  <a:lnTo>
                    <a:pt x="0" y="90"/>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5" name="Freeform 163">
              <a:extLst>
                <a:ext uri="{FF2B5EF4-FFF2-40B4-BE49-F238E27FC236}">
                  <a16:creationId xmlns:a16="http://schemas.microsoft.com/office/drawing/2014/main" id="{7B274204-6E7F-8F73-6076-F579557153D0}"/>
                </a:ext>
              </a:extLst>
            </p:cNvPr>
            <p:cNvSpPr>
              <a:spLocks/>
            </p:cNvSpPr>
            <p:nvPr/>
          </p:nvSpPr>
          <p:spPr bwMode="auto">
            <a:xfrm>
              <a:off x="17030" y="10203"/>
              <a:ext cx="84" cy="111"/>
            </a:xfrm>
            <a:custGeom>
              <a:avLst/>
              <a:gdLst>
                <a:gd name="T0" fmla="*/ 57 w 84"/>
                <a:gd name="T1" fmla="*/ 111 h 111"/>
                <a:gd name="T2" fmla="*/ 0 w 84"/>
                <a:gd name="T3" fmla="*/ 96 h 111"/>
                <a:gd name="T4" fmla="*/ 30 w 84"/>
                <a:gd name="T5" fmla="*/ 0 h 111"/>
                <a:gd name="T6" fmla="*/ 84 w 84"/>
                <a:gd name="T7" fmla="*/ 15 h 111"/>
                <a:gd name="T8" fmla="*/ 57 w 84"/>
                <a:gd name="T9" fmla="*/ 111 h 111"/>
              </a:gdLst>
              <a:ahLst/>
              <a:cxnLst>
                <a:cxn ang="0">
                  <a:pos x="T0" y="T1"/>
                </a:cxn>
                <a:cxn ang="0">
                  <a:pos x="T2" y="T3"/>
                </a:cxn>
                <a:cxn ang="0">
                  <a:pos x="T4" y="T5"/>
                </a:cxn>
                <a:cxn ang="0">
                  <a:pos x="T6" y="T7"/>
                </a:cxn>
                <a:cxn ang="0">
                  <a:pos x="T8" y="T9"/>
                </a:cxn>
              </a:cxnLst>
              <a:rect l="0" t="0" r="r" b="b"/>
              <a:pathLst>
                <a:path w="84" h="111">
                  <a:moveTo>
                    <a:pt x="57" y="111"/>
                  </a:moveTo>
                  <a:lnTo>
                    <a:pt x="0" y="96"/>
                  </a:lnTo>
                  <a:lnTo>
                    <a:pt x="30" y="0"/>
                  </a:lnTo>
                  <a:lnTo>
                    <a:pt x="84" y="15"/>
                  </a:lnTo>
                  <a:lnTo>
                    <a:pt x="57" y="111"/>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6" name="Freeform 164">
              <a:extLst>
                <a:ext uri="{FF2B5EF4-FFF2-40B4-BE49-F238E27FC236}">
                  <a16:creationId xmlns:a16="http://schemas.microsoft.com/office/drawing/2014/main" id="{0931BAE1-10AA-C551-1432-7E41D60AA9F3}"/>
                </a:ext>
              </a:extLst>
            </p:cNvPr>
            <p:cNvSpPr>
              <a:spLocks/>
            </p:cNvSpPr>
            <p:nvPr/>
          </p:nvSpPr>
          <p:spPr bwMode="auto">
            <a:xfrm>
              <a:off x="17162" y="10242"/>
              <a:ext cx="54" cy="114"/>
            </a:xfrm>
            <a:custGeom>
              <a:avLst/>
              <a:gdLst>
                <a:gd name="T0" fmla="*/ 0 w 54"/>
                <a:gd name="T1" fmla="*/ 102 h 114"/>
                <a:gd name="T2" fmla="*/ 33 w 54"/>
                <a:gd name="T3" fmla="*/ 0 h 114"/>
                <a:gd name="T4" fmla="*/ 54 w 54"/>
                <a:gd name="T5" fmla="*/ 6 h 114"/>
                <a:gd name="T6" fmla="*/ 27 w 54"/>
                <a:gd name="T7" fmla="*/ 114 h 114"/>
                <a:gd name="T8" fmla="*/ 0 w 54"/>
                <a:gd name="T9" fmla="*/ 102 h 114"/>
              </a:gdLst>
              <a:ahLst/>
              <a:cxnLst>
                <a:cxn ang="0">
                  <a:pos x="T0" y="T1"/>
                </a:cxn>
                <a:cxn ang="0">
                  <a:pos x="T2" y="T3"/>
                </a:cxn>
                <a:cxn ang="0">
                  <a:pos x="T4" y="T5"/>
                </a:cxn>
                <a:cxn ang="0">
                  <a:pos x="T6" y="T7"/>
                </a:cxn>
                <a:cxn ang="0">
                  <a:pos x="T8" y="T9"/>
                </a:cxn>
              </a:cxnLst>
              <a:rect l="0" t="0" r="r" b="b"/>
              <a:pathLst>
                <a:path w="54" h="114">
                  <a:moveTo>
                    <a:pt x="0" y="102"/>
                  </a:moveTo>
                  <a:lnTo>
                    <a:pt x="33" y="0"/>
                  </a:lnTo>
                  <a:lnTo>
                    <a:pt x="54" y="6"/>
                  </a:lnTo>
                  <a:lnTo>
                    <a:pt x="27" y="114"/>
                  </a:lnTo>
                  <a:lnTo>
                    <a:pt x="0" y="102"/>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7" name="Freeform 165">
              <a:extLst>
                <a:ext uri="{FF2B5EF4-FFF2-40B4-BE49-F238E27FC236}">
                  <a16:creationId xmlns:a16="http://schemas.microsoft.com/office/drawing/2014/main" id="{A1C0CC73-989C-4E04-B3C8-975AA7797C33}"/>
                </a:ext>
              </a:extLst>
            </p:cNvPr>
            <p:cNvSpPr>
              <a:spLocks/>
            </p:cNvSpPr>
            <p:nvPr/>
          </p:nvSpPr>
          <p:spPr bwMode="auto">
            <a:xfrm>
              <a:off x="17480" y="10212"/>
              <a:ext cx="105" cy="153"/>
            </a:xfrm>
            <a:custGeom>
              <a:avLst/>
              <a:gdLst>
                <a:gd name="T0" fmla="*/ 0 w 105"/>
                <a:gd name="T1" fmla="*/ 126 h 153"/>
                <a:gd name="T2" fmla="*/ 33 w 105"/>
                <a:gd name="T3" fmla="*/ 0 h 153"/>
                <a:gd name="T4" fmla="*/ 105 w 105"/>
                <a:gd name="T5" fmla="*/ 24 h 153"/>
                <a:gd name="T6" fmla="*/ 84 w 105"/>
                <a:gd name="T7" fmla="*/ 153 h 153"/>
                <a:gd name="T8" fmla="*/ 33 w 105"/>
                <a:gd name="T9" fmla="*/ 138 h 153"/>
                <a:gd name="T10" fmla="*/ 0 w 105"/>
                <a:gd name="T11" fmla="*/ 126 h 153"/>
              </a:gdLst>
              <a:ahLst/>
              <a:cxnLst>
                <a:cxn ang="0">
                  <a:pos x="T0" y="T1"/>
                </a:cxn>
                <a:cxn ang="0">
                  <a:pos x="T2" y="T3"/>
                </a:cxn>
                <a:cxn ang="0">
                  <a:pos x="T4" y="T5"/>
                </a:cxn>
                <a:cxn ang="0">
                  <a:pos x="T6" y="T7"/>
                </a:cxn>
                <a:cxn ang="0">
                  <a:pos x="T8" y="T9"/>
                </a:cxn>
                <a:cxn ang="0">
                  <a:pos x="T10" y="T11"/>
                </a:cxn>
              </a:cxnLst>
              <a:rect l="0" t="0" r="r" b="b"/>
              <a:pathLst>
                <a:path w="105" h="153">
                  <a:moveTo>
                    <a:pt x="0" y="126"/>
                  </a:moveTo>
                  <a:lnTo>
                    <a:pt x="33" y="0"/>
                  </a:lnTo>
                  <a:lnTo>
                    <a:pt x="105" y="24"/>
                  </a:lnTo>
                  <a:lnTo>
                    <a:pt x="84" y="153"/>
                  </a:lnTo>
                  <a:lnTo>
                    <a:pt x="33" y="138"/>
                  </a:lnTo>
                  <a:lnTo>
                    <a:pt x="0" y="126"/>
                  </a:lnTo>
                  <a:close/>
                </a:path>
              </a:pathLst>
            </a:custGeom>
            <a:solidFill>
              <a:srgbClr val="FFD7AF"/>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8" name="Freeform 166">
              <a:extLst>
                <a:ext uri="{FF2B5EF4-FFF2-40B4-BE49-F238E27FC236}">
                  <a16:creationId xmlns:a16="http://schemas.microsoft.com/office/drawing/2014/main" id="{D50996A8-964C-CE7F-A7C7-9D6D4E23FEEE}"/>
                </a:ext>
              </a:extLst>
            </p:cNvPr>
            <p:cNvSpPr>
              <a:spLocks/>
            </p:cNvSpPr>
            <p:nvPr/>
          </p:nvSpPr>
          <p:spPr bwMode="auto">
            <a:xfrm>
              <a:off x="17567" y="10236"/>
              <a:ext cx="45" cy="138"/>
            </a:xfrm>
            <a:custGeom>
              <a:avLst/>
              <a:gdLst>
                <a:gd name="T0" fmla="*/ 0 w 45"/>
                <a:gd name="T1" fmla="*/ 132 h 138"/>
                <a:gd name="T2" fmla="*/ 24 w 45"/>
                <a:gd name="T3" fmla="*/ 0 h 138"/>
                <a:gd name="T4" fmla="*/ 45 w 45"/>
                <a:gd name="T5" fmla="*/ 3 h 138"/>
                <a:gd name="T6" fmla="*/ 24 w 45"/>
                <a:gd name="T7" fmla="*/ 138 h 138"/>
                <a:gd name="T8" fmla="*/ 0 w 45"/>
                <a:gd name="T9" fmla="*/ 132 h 138"/>
              </a:gdLst>
              <a:ahLst/>
              <a:cxnLst>
                <a:cxn ang="0">
                  <a:pos x="T0" y="T1"/>
                </a:cxn>
                <a:cxn ang="0">
                  <a:pos x="T2" y="T3"/>
                </a:cxn>
                <a:cxn ang="0">
                  <a:pos x="T4" y="T5"/>
                </a:cxn>
                <a:cxn ang="0">
                  <a:pos x="T6" y="T7"/>
                </a:cxn>
                <a:cxn ang="0">
                  <a:pos x="T8" y="T9"/>
                </a:cxn>
              </a:cxnLst>
              <a:rect l="0" t="0" r="r" b="b"/>
              <a:pathLst>
                <a:path w="45" h="138">
                  <a:moveTo>
                    <a:pt x="0" y="132"/>
                  </a:moveTo>
                  <a:lnTo>
                    <a:pt x="24" y="0"/>
                  </a:lnTo>
                  <a:lnTo>
                    <a:pt x="45" y="3"/>
                  </a:lnTo>
                  <a:lnTo>
                    <a:pt x="24" y="138"/>
                  </a:lnTo>
                  <a:lnTo>
                    <a:pt x="0" y="132"/>
                  </a:lnTo>
                  <a:close/>
                </a:path>
              </a:pathLst>
            </a:custGeom>
            <a:solidFill>
              <a:srgbClr val="FFFFCD"/>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69" name="Freeform 167">
              <a:extLst>
                <a:ext uri="{FF2B5EF4-FFF2-40B4-BE49-F238E27FC236}">
                  <a16:creationId xmlns:a16="http://schemas.microsoft.com/office/drawing/2014/main" id="{A7B1850D-4B51-AF25-1853-272DDE66DF5C}"/>
                </a:ext>
              </a:extLst>
            </p:cNvPr>
            <p:cNvSpPr>
              <a:spLocks/>
            </p:cNvSpPr>
            <p:nvPr/>
          </p:nvSpPr>
          <p:spPr bwMode="auto">
            <a:xfrm>
              <a:off x="17411" y="10191"/>
              <a:ext cx="99" cy="141"/>
            </a:xfrm>
            <a:custGeom>
              <a:avLst/>
              <a:gdLst>
                <a:gd name="T0" fmla="*/ 63 w 99"/>
                <a:gd name="T1" fmla="*/ 141 h 141"/>
                <a:gd name="T2" fmla="*/ 0 w 99"/>
                <a:gd name="T3" fmla="*/ 120 h 141"/>
                <a:gd name="T4" fmla="*/ 33 w 99"/>
                <a:gd name="T5" fmla="*/ 0 h 141"/>
                <a:gd name="T6" fmla="*/ 99 w 99"/>
                <a:gd name="T7" fmla="*/ 18 h 141"/>
                <a:gd name="T8" fmla="*/ 63 w 99"/>
                <a:gd name="T9" fmla="*/ 141 h 141"/>
              </a:gdLst>
              <a:ahLst/>
              <a:cxnLst>
                <a:cxn ang="0">
                  <a:pos x="T0" y="T1"/>
                </a:cxn>
                <a:cxn ang="0">
                  <a:pos x="T2" y="T3"/>
                </a:cxn>
                <a:cxn ang="0">
                  <a:pos x="T4" y="T5"/>
                </a:cxn>
                <a:cxn ang="0">
                  <a:pos x="T6" y="T7"/>
                </a:cxn>
                <a:cxn ang="0">
                  <a:pos x="T8" y="T9"/>
                </a:cxn>
              </a:cxnLst>
              <a:rect l="0" t="0" r="r" b="b"/>
              <a:pathLst>
                <a:path w="99" h="141">
                  <a:moveTo>
                    <a:pt x="63" y="141"/>
                  </a:moveTo>
                  <a:lnTo>
                    <a:pt x="0" y="120"/>
                  </a:lnTo>
                  <a:lnTo>
                    <a:pt x="33" y="0"/>
                  </a:lnTo>
                  <a:lnTo>
                    <a:pt x="99" y="18"/>
                  </a:lnTo>
                  <a:lnTo>
                    <a:pt x="63" y="141"/>
                  </a:lnTo>
                  <a:close/>
                </a:path>
              </a:pathLst>
            </a:custGeom>
            <a:solidFill>
              <a:srgbClr val="FFAFB1"/>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0" name="Text Box 168">
              <a:extLst>
                <a:ext uri="{FF2B5EF4-FFF2-40B4-BE49-F238E27FC236}">
                  <a16:creationId xmlns:a16="http://schemas.microsoft.com/office/drawing/2014/main" id="{CC5BF7D6-718F-5830-F03E-08EEE065514C}"/>
                </a:ext>
              </a:extLst>
            </p:cNvPr>
            <p:cNvSpPr txBox="1">
              <a:spLocks noChangeArrowheads="1"/>
            </p:cNvSpPr>
            <p:nvPr/>
          </p:nvSpPr>
          <p:spPr bwMode="auto">
            <a:xfrm>
              <a:off x="3932" y="10412"/>
              <a:ext cx="922"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SANDROCK</a:t>
              </a:r>
            </a:p>
          </p:txBody>
        </p:sp>
        <p:sp>
          <p:nvSpPr>
            <p:cNvPr id="171" name="AutoShape 169">
              <a:extLst>
                <a:ext uri="{FF2B5EF4-FFF2-40B4-BE49-F238E27FC236}">
                  <a16:creationId xmlns:a16="http://schemas.microsoft.com/office/drawing/2014/main" id="{BEA44B74-00F3-F3EA-F5A4-B079C022DAAB}"/>
                </a:ext>
              </a:extLst>
            </p:cNvPr>
            <p:cNvSpPr>
              <a:spLocks/>
            </p:cNvSpPr>
            <p:nvPr/>
          </p:nvSpPr>
          <p:spPr bwMode="auto">
            <a:xfrm>
              <a:off x="4886" y="10003"/>
              <a:ext cx="181" cy="952"/>
            </a:xfrm>
            <a:prstGeom prst="leftBrace">
              <a:avLst>
                <a:gd name="adj1" fmla="val 43831"/>
                <a:gd name="adj2" fmla="val 50000"/>
              </a:avLst>
            </a:prstGeom>
            <a:noFill/>
            <a:ln w="9525">
              <a:solidFill>
                <a:schemeClr val="tx1"/>
              </a:solidFill>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2" name="Text Box 170">
              <a:extLst>
                <a:ext uri="{FF2B5EF4-FFF2-40B4-BE49-F238E27FC236}">
                  <a16:creationId xmlns:a16="http://schemas.microsoft.com/office/drawing/2014/main" id="{A6CE7561-2FBC-F0A7-79F4-6DB8825DEAF9}"/>
                </a:ext>
              </a:extLst>
            </p:cNvPr>
            <p:cNvSpPr txBox="1">
              <a:spLocks noChangeArrowheads="1"/>
            </p:cNvSpPr>
            <p:nvPr/>
          </p:nvSpPr>
          <p:spPr bwMode="auto">
            <a:xfrm>
              <a:off x="7970" y="7464"/>
              <a:ext cx="893" cy="1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Castle Road</a:t>
              </a:r>
            </a:p>
          </p:txBody>
        </p:sp>
        <p:sp>
          <p:nvSpPr>
            <p:cNvPr id="173" name="Line 171">
              <a:extLst>
                <a:ext uri="{FF2B5EF4-FFF2-40B4-BE49-F238E27FC236}">
                  <a16:creationId xmlns:a16="http://schemas.microsoft.com/office/drawing/2014/main" id="{58A3D5A5-6DE1-F04C-3D8E-3148957237C5}"/>
                </a:ext>
              </a:extLst>
            </p:cNvPr>
            <p:cNvSpPr>
              <a:spLocks noChangeShapeType="1"/>
            </p:cNvSpPr>
            <p:nvPr/>
          </p:nvSpPr>
          <p:spPr bwMode="auto">
            <a:xfrm>
              <a:off x="8288" y="7735"/>
              <a:ext cx="0" cy="726"/>
            </a:xfrm>
            <a:prstGeom prst="line">
              <a:avLst/>
            </a:prstGeom>
            <a:noFill/>
            <a:ln w="9525">
              <a:solidFill>
                <a:schemeClr val="tx1"/>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4" name="Text Box 172">
              <a:extLst>
                <a:ext uri="{FF2B5EF4-FFF2-40B4-BE49-F238E27FC236}">
                  <a16:creationId xmlns:a16="http://schemas.microsoft.com/office/drawing/2014/main" id="{6C93C451-725D-CA62-2282-3036055C1C5A}"/>
                </a:ext>
              </a:extLst>
            </p:cNvPr>
            <p:cNvSpPr txBox="1">
              <a:spLocks noChangeArrowheads="1"/>
            </p:cNvSpPr>
            <p:nvPr/>
          </p:nvSpPr>
          <p:spPr bwMode="auto">
            <a:xfrm>
              <a:off x="11074" y="9321"/>
              <a:ext cx="523" cy="2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defTabSz="396875">
                <a:defRPr sz="2400">
                  <a:solidFill>
                    <a:schemeClr val="tx1"/>
                  </a:solidFill>
                  <a:latin typeface="Times" panose="02020603050405020304" pitchFamily="18" charset="0"/>
                </a:defRPr>
              </a:lvl1pPr>
              <a:lvl2pPr marL="141288" defTabSz="396875">
                <a:defRPr sz="2400">
                  <a:solidFill>
                    <a:schemeClr val="tx1"/>
                  </a:solidFill>
                  <a:latin typeface="Times" panose="02020603050405020304" pitchFamily="18" charset="0"/>
                </a:defRPr>
              </a:lvl2pPr>
              <a:lvl3pPr marL="282575" defTabSz="396875">
                <a:defRPr sz="2400">
                  <a:solidFill>
                    <a:schemeClr val="tx1"/>
                  </a:solidFill>
                  <a:latin typeface="Times" panose="02020603050405020304" pitchFamily="18" charset="0"/>
                </a:defRPr>
              </a:lvl3pPr>
              <a:lvl4pPr marL="425450" defTabSz="396875">
                <a:defRPr sz="2400">
                  <a:solidFill>
                    <a:schemeClr val="tx1"/>
                  </a:solidFill>
                  <a:latin typeface="Times" panose="02020603050405020304" pitchFamily="18" charset="0"/>
                </a:defRPr>
              </a:lvl4pPr>
              <a:lvl5pPr marL="566738" defTabSz="396875">
                <a:defRPr sz="2400">
                  <a:solidFill>
                    <a:schemeClr val="tx1"/>
                  </a:solidFill>
                  <a:latin typeface="Times" panose="02020603050405020304" pitchFamily="18" charset="0"/>
                </a:defRPr>
              </a:lvl5pPr>
              <a:lvl6pPr marL="1023938" defTabSz="396875" eaLnBrk="0" fontAlgn="base" hangingPunct="0">
                <a:spcBef>
                  <a:spcPct val="0"/>
                </a:spcBef>
                <a:spcAft>
                  <a:spcPct val="0"/>
                </a:spcAft>
                <a:defRPr sz="2400">
                  <a:solidFill>
                    <a:schemeClr val="tx1"/>
                  </a:solidFill>
                  <a:latin typeface="Times" panose="02020603050405020304" pitchFamily="18" charset="0"/>
                </a:defRPr>
              </a:lvl6pPr>
              <a:lvl7pPr marL="1481138" defTabSz="396875" eaLnBrk="0" fontAlgn="base" hangingPunct="0">
                <a:spcBef>
                  <a:spcPct val="0"/>
                </a:spcBef>
                <a:spcAft>
                  <a:spcPct val="0"/>
                </a:spcAft>
                <a:defRPr sz="2400">
                  <a:solidFill>
                    <a:schemeClr val="tx1"/>
                  </a:solidFill>
                  <a:latin typeface="Times" panose="02020603050405020304" pitchFamily="18" charset="0"/>
                </a:defRPr>
              </a:lvl7pPr>
              <a:lvl8pPr marL="1938338" defTabSz="396875" eaLnBrk="0" fontAlgn="base" hangingPunct="0">
                <a:spcBef>
                  <a:spcPct val="0"/>
                </a:spcBef>
                <a:spcAft>
                  <a:spcPct val="0"/>
                </a:spcAft>
                <a:defRPr sz="2400">
                  <a:solidFill>
                    <a:schemeClr val="tx1"/>
                  </a:solidFill>
                  <a:latin typeface="Times" panose="02020603050405020304" pitchFamily="18" charset="0"/>
                </a:defRPr>
              </a:lvl8pPr>
              <a:lvl9pPr marL="2395538" defTabSz="396875"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spcBef>
                  <a:spcPct val="50000"/>
                </a:spcBef>
              </a:pPr>
              <a:r>
                <a:rPr lang="en-GB" altLang="en-US" sz="400" b="1">
                  <a:latin typeface="Arial" panose="020B0604020202020204" pitchFamily="34" charset="0"/>
                  <a:cs typeface="Lucida Sans Unicode" panose="020B0602030504020204" pitchFamily="34" charset="0"/>
                </a:rPr>
                <a:t>CHALK </a:t>
              </a:r>
            </a:p>
            <a:p>
              <a:pPr eaLnBrk="1" hangingPunct="1">
                <a:spcBef>
                  <a:spcPct val="50000"/>
                </a:spcBef>
              </a:pPr>
              <a:r>
                <a:rPr lang="en-GB" altLang="en-US" sz="400" b="1">
                  <a:latin typeface="Arial" panose="020B0604020202020204" pitchFamily="34" charset="0"/>
                  <a:cs typeface="Lucida Sans Unicode" panose="020B0602030504020204" pitchFamily="34" charset="0"/>
                </a:rPr>
                <a:t>DEBRIS</a:t>
              </a:r>
            </a:p>
          </p:txBody>
        </p:sp>
        <p:sp>
          <p:nvSpPr>
            <p:cNvPr id="175" name="Text Box 173">
              <a:extLst>
                <a:ext uri="{FF2B5EF4-FFF2-40B4-BE49-F238E27FC236}">
                  <a16:creationId xmlns:a16="http://schemas.microsoft.com/office/drawing/2014/main" id="{4EE019EE-92F9-EFE3-2BF6-8C99243B47F2}"/>
                </a:ext>
              </a:extLst>
            </p:cNvPr>
            <p:cNvSpPr txBox="1">
              <a:spLocks noChangeArrowheads="1"/>
            </p:cNvSpPr>
            <p:nvPr/>
          </p:nvSpPr>
          <p:spPr bwMode="auto">
            <a:xfrm>
              <a:off x="7791" y="8360"/>
              <a:ext cx="399"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72 m</a:t>
              </a:r>
            </a:p>
          </p:txBody>
        </p:sp>
        <p:sp>
          <p:nvSpPr>
            <p:cNvPr id="176" name="AutoShape 174">
              <a:extLst>
                <a:ext uri="{FF2B5EF4-FFF2-40B4-BE49-F238E27FC236}">
                  <a16:creationId xmlns:a16="http://schemas.microsoft.com/office/drawing/2014/main" id="{0EBB9583-F870-CD0E-ED4A-656D48D0807C}"/>
                </a:ext>
              </a:extLst>
            </p:cNvPr>
            <p:cNvSpPr>
              <a:spLocks noChangeArrowheads="1"/>
            </p:cNvSpPr>
            <p:nvPr/>
          </p:nvSpPr>
          <p:spPr bwMode="auto">
            <a:xfrm>
              <a:off x="7927" y="8555"/>
              <a:ext cx="89" cy="42"/>
            </a:xfrm>
            <a:prstGeom prst="flowChartMerg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sp>
          <p:nvSpPr>
            <p:cNvPr id="177" name="Freeform 175">
              <a:extLst>
                <a:ext uri="{FF2B5EF4-FFF2-40B4-BE49-F238E27FC236}">
                  <a16:creationId xmlns:a16="http://schemas.microsoft.com/office/drawing/2014/main" id="{EB828DCF-C4C5-1246-B6C4-30840E787139}"/>
                </a:ext>
              </a:extLst>
            </p:cNvPr>
            <p:cNvSpPr>
              <a:spLocks/>
            </p:cNvSpPr>
            <p:nvPr/>
          </p:nvSpPr>
          <p:spPr bwMode="auto">
            <a:xfrm>
              <a:off x="8811" y="10276"/>
              <a:ext cx="9003" cy="214"/>
            </a:xfrm>
            <a:custGeom>
              <a:avLst/>
              <a:gdLst>
                <a:gd name="T0" fmla="*/ 0 w 9003"/>
                <a:gd name="T1" fmla="*/ 0 h 214"/>
                <a:gd name="T2" fmla="*/ 907 w 9003"/>
                <a:gd name="T3" fmla="*/ 45 h 214"/>
                <a:gd name="T4" fmla="*/ 1905 w 9003"/>
                <a:gd name="T5" fmla="*/ 45 h 214"/>
                <a:gd name="T6" fmla="*/ 3538 w 9003"/>
                <a:gd name="T7" fmla="*/ 90 h 214"/>
                <a:gd name="T8" fmla="*/ 6305 w 9003"/>
                <a:gd name="T9" fmla="*/ 136 h 214"/>
                <a:gd name="T10" fmla="*/ 7621 w 9003"/>
                <a:gd name="T11" fmla="*/ 181 h 214"/>
                <a:gd name="T12" fmla="*/ 8553 w 9003"/>
                <a:gd name="T13" fmla="*/ 214 h 214"/>
                <a:gd name="T14" fmla="*/ 9003 w 9003"/>
                <a:gd name="T15" fmla="*/ 202 h 214"/>
              </a:gdLst>
              <a:ahLst/>
              <a:cxnLst>
                <a:cxn ang="0">
                  <a:pos x="T0" y="T1"/>
                </a:cxn>
                <a:cxn ang="0">
                  <a:pos x="T2" y="T3"/>
                </a:cxn>
                <a:cxn ang="0">
                  <a:pos x="T4" y="T5"/>
                </a:cxn>
                <a:cxn ang="0">
                  <a:pos x="T6" y="T7"/>
                </a:cxn>
                <a:cxn ang="0">
                  <a:pos x="T8" y="T9"/>
                </a:cxn>
                <a:cxn ang="0">
                  <a:pos x="T10" y="T11"/>
                </a:cxn>
                <a:cxn ang="0">
                  <a:pos x="T12" y="T13"/>
                </a:cxn>
                <a:cxn ang="0">
                  <a:pos x="T14" y="T15"/>
                </a:cxn>
              </a:cxnLst>
              <a:rect l="0" t="0" r="r" b="b"/>
              <a:pathLst>
                <a:path w="9003" h="214">
                  <a:moveTo>
                    <a:pt x="0" y="0"/>
                  </a:moveTo>
                  <a:lnTo>
                    <a:pt x="907" y="45"/>
                  </a:lnTo>
                  <a:lnTo>
                    <a:pt x="1905" y="45"/>
                  </a:lnTo>
                  <a:lnTo>
                    <a:pt x="3538" y="90"/>
                  </a:lnTo>
                  <a:lnTo>
                    <a:pt x="6305" y="136"/>
                  </a:lnTo>
                  <a:lnTo>
                    <a:pt x="7621" y="181"/>
                  </a:lnTo>
                  <a:lnTo>
                    <a:pt x="8553" y="214"/>
                  </a:lnTo>
                  <a:lnTo>
                    <a:pt x="9003" y="202"/>
                  </a:lnTo>
                </a:path>
              </a:pathLst>
            </a:custGeom>
            <a:noFill/>
            <a:ln w="28575" cap="flat" cmpd="sng">
              <a:solidFill>
                <a:srgbClr val="FF3300"/>
              </a:solidFill>
              <a:prstDash val="dash"/>
              <a:round/>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8" name="Line 176">
              <a:extLst>
                <a:ext uri="{FF2B5EF4-FFF2-40B4-BE49-F238E27FC236}">
                  <a16:creationId xmlns:a16="http://schemas.microsoft.com/office/drawing/2014/main" id="{F276D6AB-F79A-E377-66A7-7A5D21B88B53}"/>
                </a:ext>
              </a:extLst>
            </p:cNvPr>
            <p:cNvSpPr>
              <a:spLocks noChangeShapeType="1"/>
            </p:cNvSpPr>
            <p:nvPr/>
          </p:nvSpPr>
          <p:spPr bwMode="auto">
            <a:xfrm flipH="1">
              <a:off x="11125" y="9414"/>
              <a:ext cx="1088" cy="907"/>
            </a:xfrm>
            <a:prstGeom prst="line">
              <a:avLst/>
            </a:prstGeom>
            <a:noFill/>
            <a:ln w="9525">
              <a:solidFill>
                <a:schemeClr val="tx1"/>
              </a:solidFill>
              <a:round/>
              <a:headEnd/>
              <a:tailEn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endParaRPr lang="en-GB"/>
            </a:p>
          </p:txBody>
        </p:sp>
        <p:sp>
          <p:nvSpPr>
            <p:cNvPr id="179" name="Text Box 177">
              <a:extLst>
                <a:ext uri="{FF2B5EF4-FFF2-40B4-BE49-F238E27FC236}">
                  <a16:creationId xmlns:a16="http://schemas.microsoft.com/office/drawing/2014/main" id="{CA2EF3FA-C9D9-5173-8377-B85135F296C1}"/>
                </a:ext>
              </a:extLst>
            </p:cNvPr>
            <p:cNvSpPr txBox="1">
              <a:spLocks noChangeArrowheads="1"/>
            </p:cNvSpPr>
            <p:nvPr/>
          </p:nvSpPr>
          <p:spPr bwMode="auto">
            <a:xfrm>
              <a:off x="14580" y="9317"/>
              <a:ext cx="404" cy="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28319" tIns="14159" rIns="28319" bIns="14159">
              <a:spAutoFit/>
            </a:bodyPr>
            <a:lstStyle>
              <a:lvl1pPr>
                <a:defRPr sz="2400">
                  <a:solidFill>
                    <a:schemeClr val="tx1"/>
                  </a:solidFill>
                  <a:latin typeface="Times" panose="02020603050405020304" pitchFamily="18" charset="0"/>
                </a:defRPr>
              </a:lvl1pPr>
              <a:lvl2pPr marL="141288">
                <a:defRPr sz="2400">
                  <a:solidFill>
                    <a:schemeClr val="tx1"/>
                  </a:solidFill>
                  <a:latin typeface="Times" panose="02020603050405020304" pitchFamily="18" charset="0"/>
                </a:defRPr>
              </a:lvl2pPr>
              <a:lvl3pPr marL="282575">
                <a:defRPr sz="2400">
                  <a:solidFill>
                    <a:schemeClr val="tx1"/>
                  </a:solidFill>
                  <a:latin typeface="Times" panose="02020603050405020304" pitchFamily="18" charset="0"/>
                </a:defRPr>
              </a:lvl3pPr>
              <a:lvl4pPr marL="425450">
                <a:defRPr sz="2400">
                  <a:solidFill>
                    <a:schemeClr val="tx1"/>
                  </a:solidFill>
                  <a:latin typeface="Times" panose="02020603050405020304" pitchFamily="18" charset="0"/>
                </a:defRPr>
              </a:lvl4pPr>
              <a:lvl5pPr marL="566738">
                <a:defRPr sz="2400">
                  <a:solidFill>
                    <a:schemeClr val="tx1"/>
                  </a:solidFill>
                  <a:latin typeface="Times" panose="02020603050405020304" pitchFamily="18" charset="0"/>
                </a:defRPr>
              </a:lvl5pPr>
              <a:lvl6pPr marL="1023938" eaLnBrk="0" fontAlgn="base" hangingPunct="0">
                <a:spcBef>
                  <a:spcPct val="0"/>
                </a:spcBef>
                <a:spcAft>
                  <a:spcPct val="0"/>
                </a:spcAft>
                <a:defRPr sz="2400">
                  <a:solidFill>
                    <a:schemeClr val="tx1"/>
                  </a:solidFill>
                  <a:latin typeface="Times" panose="02020603050405020304" pitchFamily="18" charset="0"/>
                </a:defRPr>
              </a:lvl6pPr>
              <a:lvl7pPr marL="1481138" eaLnBrk="0" fontAlgn="base" hangingPunct="0">
                <a:spcBef>
                  <a:spcPct val="0"/>
                </a:spcBef>
                <a:spcAft>
                  <a:spcPct val="0"/>
                </a:spcAft>
                <a:defRPr sz="2400">
                  <a:solidFill>
                    <a:schemeClr val="tx1"/>
                  </a:solidFill>
                  <a:latin typeface="Times" panose="02020603050405020304" pitchFamily="18" charset="0"/>
                </a:defRPr>
              </a:lvl7pPr>
              <a:lvl8pPr marL="1938338" eaLnBrk="0" fontAlgn="base" hangingPunct="0">
                <a:spcBef>
                  <a:spcPct val="0"/>
                </a:spcBef>
                <a:spcAft>
                  <a:spcPct val="0"/>
                </a:spcAft>
                <a:defRPr sz="2400">
                  <a:solidFill>
                    <a:schemeClr val="tx1"/>
                  </a:solidFill>
                  <a:latin typeface="Times" panose="02020603050405020304" pitchFamily="18" charset="0"/>
                </a:defRPr>
              </a:lvl8pPr>
              <a:lvl9pPr marL="2395538" eaLnBrk="0" fontAlgn="base" hangingPunct="0">
                <a:spcBef>
                  <a:spcPct val="0"/>
                </a:spcBef>
                <a:spcAft>
                  <a:spcPct val="0"/>
                </a:spcAft>
                <a:defRPr sz="2400">
                  <a:solidFill>
                    <a:schemeClr val="tx1"/>
                  </a:solidFill>
                  <a:latin typeface="Times" panose="02020603050405020304" pitchFamily="18" charset="0"/>
                </a:defRPr>
              </a:lvl9pPr>
            </a:lstStyle>
            <a:p>
              <a:pPr eaLnBrk="1" hangingPunct="1"/>
              <a:r>
                <a:rPr lang="en-GB" altLang="en-US" sz="400">
                  <a:latin typeface="Arial" panose="020B0604020202020204" pitchFamily="34" charset="0"/>
                  <a:cs typeface="Lucida Sans Unicode" panose="020B0602030504020204" pitchFamily="34" charset="0"/>
                </a:rPr>
                <a:t>18 m</a:t>
              </a:r>
            </a:p>
          </p:txBody>
        </p:sp>
        <p:sp>
          <p:nvSpPr>
            <p:cNvPr id="180" name="AutoShape 178">
              <a:extLst>
                <a:ext uri="{FF2B5EF4-FFF2-40B4-BE49-F238E27FC236}">
                  <a16:creationId xmlns:a16="http://schemas.microsoft.com/office/drawing/2014/main" id="{95357888-B2EC-E2CE-0993-AF95D270AED4}"/>
                </a:ext>
              </a:extLst>
            </p:cNvPr>
            <p:cNvSpPr>
              <a:spLocks noChangeArrowheads="1"/>
            </p:cNvSpPr>
            <p:nvPr/>
          </p:nvSpPr>
          <p:spPr bwMode="auto">
            <a:xfrm>
              <a:off x="14748" y="9523"/>
              <a:ext cx="89" cy="42"/>
            </a:xfrm>
            <a:prstGeom prst="flowChartMerge">
              <a:avLst/>
            </a:prstGeom>
            <a:solidFill>
              <a:schemeClr val="tx1"/>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GB"/>
            </a:p>
          </p:txBody>
        </p:sp>
        <p:pic>
          <p:nvPicPr>
            <p:cNvPr id="181" name="Picture 179">
              <a:extLst>
                <a:ext uri="{FF2B5EF4-FFF2-40B4-BE49-F238E27FC236}">
                  <a16:creationId xmlns:a16="http://schemas.microsoft.com/office/drawing/2014/main" id="{1D132757-8256-BF45-CBC9-92080DA042B0}"/>
                </a:ext>
              </a:extLst>
            </p:cNvPr>
            <p:cNvPicPr>
              <a:picLocks noChangeAspect="1" noChangeArrowheads="1"/>
            </p:cNvPicPr>
            <p:nvPr/>
          </p:nvPicPr>
          <p:blipFill>
            <a:blip r:embed="rId2">
              <a:clrChange>
                <a:clrFrom>
                  <a:srgbClr val="FEFEFE"/>
                </a:clrFrom>
                <a:clrTo>
                  <a:srgbClr val="FEFEFE">
                    <a:alpha val="0"/>
                  </a:srgbClr>
                </a:clrTo>
              </a:clrChange>
              <a:extLst>
                <a:ext uri="{28A0092B-C50C-407E-A947-70E740481C1C}">
                  <a14:useLocalDpi xmlns:a14="http://schemas.microsoft.com/office/drawing/2010/main" val="0"/>
                </a:ext>
              </a:extLst>
            </a:blip>
            <a:srcRect/>
            <a:stretch>
              <a:fillRect/>
            </a:stretch>
          </p:blipFill>
          <p:spPr bwMode="auto">
            <a:xfrm>
              <a:off x="1418" y="6284"/>
              <a:ext cx="16647" cy="5761"/>
            </a:xfrm>
            <a:prstGeom prst="rect">
              <a:avLst/>
            </a:prstGeom>
            <a:noFill/>
            <a:ln>
              <a:noFill/>
            </a:ln>
            <a:effectLst/>
            <a:extLst>
              <a:ext uri="{909E8E84-426E-40DD-AFC4-6F175D3DCCD1}">
                <a14:hiddenFill xmlns:a14="http://schemas.microsoft.com/office/drawing/2010/main">
                  <a:solidFill>
                    <a:srgbClr val="99CCFF"/>
                  </a:solidFill>
                </a14:hiddenFill>
              </a:ext>
              <a:ext uri="{91240B29-F687-4F45-9708-019B960494DF}">
                <a14:hiddenLine xmlns:a14="http://schemas.microsoft.com/office/drawing/2010/main" w="222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Tree>
    <p:extLst>
      <p:ext uri="{BB962C8B-B14F-4D97-AF65-F5344CB8AC3E}">
        <p14:creationId xmlns:p14="http://schemas.microsoft.com/office/powerpoint/2010/main" val="365780068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16" descr="A aerial view of a cliff&#10;&#10;Description automatically generated">
            <a:extLst>
              <a:ext uri="{FF2B5EF4-FFF2-40B4-BE49-F238E27FC236}">
                <a16:creationId xmlns:a16="http://schemas.microsoft.com/office/drawing/2014/main" id="{0FB0ACAA-7EF6-BA15-A948-1823602DD07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0" y="0"/>
            <a:ext cx="9192344" cy="688729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 name="Title 1">
            <a:extLst>
              <a:ext uri="{FF2B5EF4-FFF2-40B4-BE49-F238E27FC236}">
                <a16:creationId xmlns:a16="http://schemas.microsoft.com/office/drawing/2014/main" id="{4AF2955F-6BAE-9658-8D07-9CC3F44BA1AE}"/>
              </a:ext>
            </a:extLst>
          </p:cNvPr>
          <p:cNvSpPr txBox="1">
            <a:spLocks/>
          </p:cNvSpPr>
          <p:nvPr/>
        </p:nvSpPr>
        <p:spPr bwMode="auto">
          <a:xfrm>
            <a:off x="-5432" y="5877272"/>
            <a:ext cx="1127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a:solidFill>
                  <a:srgbClr val="07358A"/>
                </a:solidFill>
                <a:latin typeface="+mj-lt"/>
                <a:ea typeface="ＭＳ Ｐゴシック" charset="-128"/>
                <a:cs typeface="ＭＳ Ｐゴシック" charset="-128"/>
              </a:defRPr>
            </a:lvl1pPr>
            <a:lvl2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07358A"/>
                </a:solidFill>
                <a:latin typeface="Arial" charset="0"/>
              </a:defRPr>
            </a:lvl6pPr>
            <a:lvl7pPr marL="914400" algn="l" rtl="0" eaLnBrk="1" fontAlgn="base" hangingPunct="1">
              <a:spcBef>
                <a:spcPct val="0"/>
              </a:spcBef>
              <a:spcAft>
                <a:spcPct val="0"/>
              </a:spcAft>
              <a:defRPr sz="3600" b="1">
                <a:solidFill>
                  <a:srgbClr val="07358A"/>
                </a:solidFill>
                <a:latin typeface="Arial" charset="0"/>
              </a:defRPr>
            </a:lvl7pPr>
            <a:lvl8pPr marL="1371600" algn="l" rtl="0" eaLnBrk="1" fontAlgn="base" hangingPunct="1">
              <a:spcBef>
                <a:spcPct val="0"/>
              </a:spcBef>
              <a:spcAft>
                <a:spcPct val="0"/>
              </a:spcAft>
              <a:defRPr sz="3600" b="1">
                <a:solidFill>
                  <a:srgbClr val="07358A"/>
                </a:solidFill>
                <a:latin typeface="Arial" charset="0"/>
              </a:defRPr>
            </a:lvl8pPr>
            <a:lvl9pPr marL="1828800" algn="l" rtl="0" eaLnBrk="1" fontAlgn="base" hangingPunct="1">
              <a:spcBef>
                <a:spcPct val="0"/>
              </a:spcBef>
              <a:spcAft>
                <a:spcPct val="0"/>
              </a:spcAft>
              <a:defRPr sz="3600" b="1">
                <a:solidFill>
                  <a:srgbClr val="07358A"/>
                </a:solidFill>
                <a:latin typeface="Arial" charset="0"/>
              </a:defRPr>
            </a:lvl9pPr>
          </a:lstStyle>
          <a:p>
            <a:r>
              <a:rPr lang="en-GB" kern="0" dirty="0">
                <a:solidFill>
                  <a:schemeClr val="bg1"/>
                </a:solidFill>
              </a:rPr>
              <a:t>Dec 2023 – Major Landslide in Bonchurch</a:t>
            </a:r>
          </a:p>
        </p:txBody>
      </p:sp>
      <p:sp>
        <p:nvSpPr>
          <p:cNvPr id="7" name="Content Placeholder 17">
            <a:extLst>
              <a:ext uri="{FF2B5EF4-FFF2-40B4-BE49-F238E27FC236}">
                <a16:creationId xmlns:a16="http://schemas.microsoft.com/office/drawing/2014/main" id="{4964B29C-AA4A-8374-E701-0E929743C01A}"/>
              </a:ext>
            </a:extLst>
          </p:cNvPr>
          <p:cNvSpPr txBox="1">
            <a:spLocks/>
          </p:cNvSpPr>
          <p:nvPr/>
        </p:nvSpPr>
        <p:spPr bwMode="auto">
          <a:xfrm>
            <a:off x="9166944" y="188640"/>
            <a:ext cx="3002508" cy="52596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lvl1pPr marL="342900" indent="-342900" algn="l" rtl="0" eaLnBrk="1" fontAlgn="base" hangingPunct="1">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Times" panose="02020603050405020304" pitchFamily="18" charset="0"/>
              <a:buChar char="•"/>
              <a:defRPr sz="2400">
                <a:solidFill>
                  <a:schemeClr val="tx1"/>
                </a:solidFill>
                <a:latin typeface="+mn-lt"/>
                <a:ea typeface="ＭＳ Ｐゴシック" charset="-128"/>
              </a:defRPr>
            </a:lvl2pPr>
            <a:lvl3pPr marL="1143000" indent="-228600" algn="l" rtl="0" eaLnBrk="1" fontAlgn="base" hangingPunct="1">
              <a:spcBef>
                <a:spcPct val="20000"/>
              </a:spcBef>
              <a:spcAft>
                <a:spcPct val="0"/>
              </a:spcAft>
              <a:buFont typeface="Times" panose="02020603050405020304" pitchFamily="18" charset="0"/>
              <a:buChar char="•"/>
              <a:defRPr sz="2000">
                <a:solidFill>
                  <a:schemeClr val="tx1"/>
                </a:solidFill>
                <a:latin typeface="+mn-lt"/>
                <a:ea typeface="ＭＳ Ｐゴシック" charset="-128"/>
              </a:defRPr>
            </a:lvl3pPr>
            <a:lvl4pPr marL="1600200" indent="-228600" algn="l" rtl="0" eaLnBrk="1" fontAlgn="base" hangingPunct="1">
              <a:spcBef>
                <a:spcPct val="20000"/>
              </a:spcBef>
              <a:spcAft>
                <a:spcPct val="0"/>
              </a:spcAft>
              <a:buFont typeface="Times" panose="02020603050405020304" pitchFamily="18" charset="0"/>
              <a:buChar char="•"/>
              <a:defRPr sz="1800">
                <a:solidFill>
                  <a:schemeClr val="tx1"/>
                </a:solidFill>
                <a:latin typeface="+mn-lt"/>
                <a:ea typeface="ＭＳ Ｐゴシック" charset="-128"/>
              </a:defRPr>
            </a:lvl4pPr>
            <a:lvl5pPr marL="2057400" indent="-228600" algn="l" rtl="0" eaLnBrk="1" fontAlgn="base" hangingPunct="1">
              <a:spcBef>
                <a:spcPct val="20000"/>
              </a:spcBef>
              <a:spcAft>
                <a:spcPct val="0"/>
              </a:spcAft>
              <a:buFont typeface="Times" panose="02020603050405020304" pitchFamily="18" charset="0"/>
              <a:buChar char="•"/>
              <a:defRPr sz="1800">
                <a:solidFill>
                  <a:schemeClr val="tx1"/>
                </a:solidFill>
                <a:latin typeface="+mn-lt"/>
                <a:ea typeface="ＭＳ Ｐゴシック" charset="-128"/>
              </a:defRPr>
            </a:lvl5pPr>
            <a:lvl6pPr marL="2514600" indent="-228600" algn="l" rtl="0" eaLnBrk="1" fontAlgn="base" hangingPunct="1">
              <a:spcBef>
                <a:spcPct val="20000"/>
              </a:spcBef>
              <a:spcAft>
                <a:spcPct val="0"/>
              </a:spcAft>
              <a:buFont typeface="Times"/>
              <a:buChar char="•"/>
              <a:defRPr sz="1800">
                <a:solidFill>
                  <a:schemeClr val="tx1"/>
                </a:solidFill>
                <a:latin typeface="+mn-lt"/>
              </a:defRPr>
            </a:lvl6pPr>
            <a:lvl7pPr marL="2971800" indent="-228600" algn="l" rtl="0" eaLnBrk="1" fontAlgn="base" hangingPunct="1">
              <a:spcBef>
                <a:spcPct val="20000"/>
              </a:spcBef>
              <a:spcAft>
                <a:spcPct val="0"/>
              </a:spcAft>
              <a:buFont typeface="Times"/>
              <a:buChar char="•"/>
              <a:defRPr sz="1800">
                <a:solidFill>
                  <a:schemeClr val="tx1"/>
                </a:solidFill>
                <a:latin typeface="+mn-lt"/>
              </a:defRPr>
            </a:lvl7pPr>
            <a:lvl8pPr marL="3429000" indent="-228600" algn="l" rtl="0" eaLnBrk="1" fontAlgn="base" hangingPunct="1">
              <a:spcBef>
                <a:spcPct val="20000"/>
              </a:spcBef>
              <a:spcAft>
                <a:spcPct val="0"/>
              </a:spcAft>
              <a:buFont typeface="Times"/>
              <a:buChar char="•"/>
              <a:defRPr sz="1800">
                <a:solidFill>
                  <a:schemeClr val="tx1"/>
                </a:solidFill>
                <a:latin typeface="+mn-lt"/>
              </a:defRPr>
            </a:lvl8pPr>
            <a:lvl9pPr marL="3886200" indent="-228600" algn="l" rtl="0" eaLnBrk="1" fontAlgn="base" hangingPunct="1">
              <a:spcBef>
                <a:spcPct val="20000"/>
              </a:spcBef>
              <a:spcAft>
                <a:spcPct val="0"/>
              </a:spcAft>
              <a:buFont typeface="Times"/>
              <a:buChar char="•"/>
              <a:defRPr sz="1800">
                <a:solidFill>
                  <a:schemeClr val="tx1"/>
                </a:solidFill>
                <a:latin typeface="+mn-lt"/>
              </a:defRPr>
            </a:lvl9pPr>
          </a:lstStyle>
          <a:p>
            <a:pPr marL="0" indent="0">
              <a:buFontTx/>
              <a:buNone/>
            </a:pPr>
            <a:r>
              <a:rPr lang="en-GB" kern="0" dirty="0"/>
              <a:t>42 hectares of displaced land</a:t>
            </a:r>
          </a:p>
          <a:p>
            <a:pPr marL="0" indent="0">
              <a:buFontTx/>
              <a:buNone/>
            </a:pPr>
            <a:endParaRPr lang="en-GB" kern="0" dirty="0"/>
          </a:p>
          <a:p>
            <a:pPr marL="0" indent="0">
              <a:buFontTx/>
              <a:buNone/>
            </a:pPr>
            <a:r>
              <a:rPr lang="en-GB" kern="0" dirty="0"/>
              <a:t>14m cubic meters of material</a:t>
            </a:r>
          </a:p>
          <a:p>
            <a:pPr marL="0" indent="0">
              <a:buFontTx/>
              <a:buNone/>
            </a:pPr>
            <a:endParaRPr lang="en-GB" kern="0" dirty="0"/>
          </a:p>
          <a:p>
            <a:pPr marL="0" indent="0">
              <a:buFontTx/>
              <a:buNone/>
            </a:pPr>
            <a:r>
              <a:rPr lang="en-GB" kern="0" dirty="0"/>
              <a:t>One of the largest landslides recorded in the south coast of Britain</a:t>
            </a:r>
          </a:p>
        </p:txBody>
      </p:sp>
    </p:spTree>
    <p:extLst>
      <p:ext uri="{BB962C8B-B14F-4D97-AF65-F5344CB8AC3E}">
        <p14:creationId xmlns:p14="http://schemas.microsoft.com/office/powerpoint/2010/main" val="4008987711"/>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7FB8CD-376D-AB75-0BC9-7543018AE3AF}"/>
              </a:ext>
            </a:extLst>
          </p:cNvPr>
          <p:cNvSpPr>
            <a:spLocks noGrp="1"/>
          </p:cNvSpPr>
          <p:nvPr>
            <p:ph type="title"/>
          </p:nvPr>
        </p:nvSpPr>
        <p:spPr/>
        <p:txBody>
          <a:bodyPr/>
          <a:lstStyle/>
          <a:p>
            <a:endParaRPr lang="en-GB"/>
          </a:p>
        </p:txBody>
      </p:sp>
      <p:pic>
        <p:nvPicPr>
          <p:cNvPr id="6" name="Content Placeholder 5" descr="A rocky cliff with trees and water&#10;&#10;Description automatically generated with medium confidence">
            <a:extLst>
              <a:ext uri="{FF2B5EF4-FFF2-40B4-BE49-F238E27FC236}">
                <a16:creationId xmlns:a16="http://schemas.microsoft.com/office/drawing/2014/main" id="{0F74F8F3-F1FD-5825-BB63-8711D17F626E}"/>
              </a:ext>
            </a:extLst>
          </p:cNvPr>
          <p:cNvPicPr>
            <a:picLocks noGrp="1" noChangeAspect="1"/>
          </p:cNvPicPr>
          <p:nvPr>
            <p:ph sz="half" idx="1"/>
          </p:nvPr>
        </p:nvPicPr>
        <p:blipFill>
          <a:blip r:embed="rId2">
            <a:extLst>
              <a:ext uri="{28A0092B-C50C-407E-A947-70E740481C1C}">
                <a14:useLocalDpi xmlns:a14="http://schemas.microsoft.com/office/drawing/2010/main" val="0"/>
              </a:ext>
            </a:extLst>
          </a:blip>
          <a:stretch>
            <a:fillRect/>
          </a:stretch>
        </p:blipFill>
        <p:spPr>
          <a:xfrm>
            <a:off x="-88331" y="-1611560"/>
            <a:ext cx="12267062" cy="9191004"/>
          </a:xfrm>
        </p:spPr>
      </p:pic>
      <p:sp>
        <p:nvSpPr>
          <p:cNvPr id="7" name="Title 1">
            <a:extLst>
              <a:ext uri="{FF2B5EF4-FFF2-40B4-BE49-F238E27FC236}">
                <a16:creationId xmlns:a16="http://schemas.microsoft.com/office/drawing/2014/main" id="{69EF6A91-6387-AC42-540C-A886CDFEA3D9}"/>
              </a:ext>
            </a:extLst>
          </p:cNvPr>
          <p:cNvSpPr txBox="1">
            <a:spLocks/>
          </p:cNvSpPr>
          <p:nvPr/>
        </p:nvSpPr>
        <p:spPr bwMode="auto">
          <a:xfrm>
            <a:off x="-5432" y="5877272"/>
            <a:ext cx="11277600" cy="6858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a:solidFill>
                  <a:srgbClr val="07358A"/>
                </a:solidFill>
                <a:latin typeface="+mj-lt"/>
                <a:ea typeface="ＭＳ Ｐゴシック" charset="-128"/>
                <a:cs typeface="ＭＳ Ｐゴシック" charset="-128"/>
              </a:defRPr>
            </a:lvl1pPr>
            <a:lvl2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07358A"/>
                </a:solidFill>
                <a:latin typeface="Arial" charset="0"/>
              </a:defRPr>
            </a:lvl6pPr>
            <a:lvl7pPr marL="914400" algn="l" rtl="0" eaLnBrk="1" fontAlgn="base" hangingPunct="1">
              <a:spcBef>
                <a:spcPct val="0"/>
              </a:spcBef>
              <a:spcAft>
                <a:spcPct val="0"/>
              </a:spcAft>
              <a:defRPr sz="3600" b="1">
                <a:solidFill>
                  <a:srgbClr val="07358A"/>
                </a:solidFill>
                <a:latin typeface="Arial" charset="0"/>
              </a:defRPr>
            </a:lvl7pPr>
            <a:lvl8pPr marL="1371600" algn="l" rtl="0" eaLnBrk="1" fontAlgn="base" hangingPunct="1">
              <a:spcBef>
                <a:spcPct val="0"/>
              </a:spcBef>
              <a:spcAft>
                <a:spcPct val="0"/>
              </a:spcAft>
              <a:defRPr sz="3600" b="1">
                <a:solidFill>
                  <a:srgbClr val="07358A"/>
                </a:solidFill>
                <a:latin typeface="Arial" charset="0"/>
              </a:defRPr>
            </a:lvl8pPr>
            <a:lvl9pPr marL="1828800" algn="l" rtl="0" eaLnBrk="1" fontAlgn="base" hangingPunct="1">
              <a:spcBef>
                <a:spcPct val="0"/>
              </a:spcBef>
              <a:spcAft>
                <a:spcPct val="0"/>
              </a:spcAft>
              <a:defRPr sz="3600" b="1">
                <a:solidFill>
                  <a:srgbClr val="07358A"/>
                </a:solidFill>
                <a:latin typeface="Arial" charset="0"/>
              </a:defRPr>
            </a:lvl9pPr>
          </a:lstStyle>
          <a:p>
            <a:r>
              <a:rPr lang="en-GB" kern="0" dirty="0">
                <a:solidFill>
                  <a:schemeClr val="bg1"/>
                </a:solidFill>
              </a:rPr>
              <a:t>Dec 2023 – Major Landslide in Bonchurch</a:t>
            </a:r>
          </a:p>
        </p:txBody>
      </p:sp>
    </p:spTree>
    <p:extLst>
      <p:ext uri="{BB962C8B-B14F-4D97-AF65-F5344CB8AC3E}">
        <p14:creationId xmlns:p14="http://schemas.microsoft.com/office/powerpoint/2010/main" val="1006328641"/>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Isle of Wight Council logo">
            <a:extLst>
              <a:ext uri="{FF2B5EF4-FFF2-40B4-BE49-F238E27FC236}">
                <a16:creationId xmlns:a16="http://schemas.microsoft.com/office/drawing/2014/main" id="{E6D44C7B-9470-4018-10FB-51AF99CF2448}"/>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471936" y="2522984"/>
            <a:ext cx="7248128" cy="1812032"/>
          </a:xfrm>
          <a:prstGeom prst="rect">
            <a:avLst/>
          </a:prstGeom>
        </p:spPr>
      </p:pic>
    </p:spTree>
    <p:extLst>
      <p:ext uri="{BB962C8B-B14F-4D97-AF65-F5344CB8AC3E}">
        <p14:creationId xmlns:p14="http://schemas.microsoft.com/office/powerpoint/2010/main" val="153010511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8A1EF8C-A925-1273-73D3-FBF3CD956012}"/>
              </a:ext>
            </a:extLst>
          </p:cNvPr>
          <p:cNvSpPr>
            <a:spLocks noGrp="1"/>
          </p:cNvSpPr>
          <p:nvPr>
            <p:ph type="title"/>
          </p:nvPr>
        </p:nvSpPr>
        <p:spPr/>
        <p:txBody>
          <a:bodyPr/>
          <a:lstStyle/>
          <a:p>
            <a:r>
              <a:rPr lang="en-GB" dirty="0"/>
              <a:t>IWC Coastal and Flood Risk</a:t>
            </a:r>
          </a:p>
        </p:txBody>
      </p:sp>
      <p:sp>
        <p:nvSpPr>
          <p:cNvPr id="3" name="Content Placeholder 2">
            <a:extLst>
              <a:ext uri="{FF2B5EF4-FFF2-40B4-BE49-F238E27FC236}">
                <a16:creationId xmlns:a16="http://schemas.microsoft.com/office/drawing/2014/main" id="{EB95184E-B178-AA75-120E-4592C0F17DBF}"/>
              </a:ext>
            </a:extLst>
          </p:cNvPr>
          <p:cNvSpPr>
            <a:spLocks noGrp="1"/>
          </p:cNvSpPr>
          <p:nvPr>
            <p:ph sz="half" idx="1"/>
          </p:nvPr>
        </p:nvSpPr>
        <p:spPr/>
        <p:txBody>
          <a:bodyPr/>
          <a:lstStyle/>
          <a:p>
            <a:pPr marL="0" indent="0">
              <a:buNone/>
            </a:pPr>
            <a:br>
              <a:rPr lang="en-GB" sz="3200" dirty="0">
                <a:solidFill>
                  <a:srgbClr val="000000"/>
                </a:solidFill>
                <a:effectLst/>
                <a:latin typeface="Calibri" panose="020F0502020204030204" pitchFamily="34" charset="0"/>
                <a:ea typeface="Calibri" panose="020F0502020204030204" pitchFamily="34" charset="0"/>
              </a:rPr>
            </a:br>
            <a:endParaRPr lang="en-GB" dirty="0"/>
          </a:p>
        </p:txBody>
      </p:sp>
      <p:sp>
        <p:nvSpPr>
          <p:cNvPr id="7" name="Content Placeholder 6">
            <a:extLst>
              <a:ext uri="{FF2B5EF4-FFF2-40B4-BE49-F238E27FC236}">
                <a16:creationId xmlns:a16="http://schemas.microsoft.com/office/drawing/2014/main" id="{AEAAB941-C54D-AAF7-0CC3-DB0105918A2E}"/>
              </a:ext>
            </a:extLst>
          </p:cNvPr>
          <p:cNvSpPr>
            <a:spLocks noGrp="1"/>
          </p:cNvSpPr>
          <p:nvPr>
            <p:ph sz="half" idx="2"/>
          </p:nvPr>
        </p:nvSpPr>
        <p:spPr>
          <a:xfrm>
            <a:off x="406400" y="914400"/>
            <a:ext cx="11277600" cy="4495800"/>
          </a:xfrm>
        </p:spPr>
        <p:txBody>
          <a:bodyPr/>
          <a:lstStyle/>
          <a:p>
            <a:pPr marL="0" indent="0">
              <a:buNone/>
            </a:pPr>
            <a:r>
              <a:rPr lang="en-US" sz="1800" b="1" dirty="0">
                <a:latin typeface="Arial" panose="020B0604020202020204" pitchFamily="34" charset="0"/>
                <a:cs typeface="Arial" panose="020B0604020202020204" pitchFamily="34" charset="0"/>
              </a:rPr>
              <a:t>Coastal Protection Authority</a:t>
            </a:r>
          </a:p>
          <a:p>
            <a:r>
              <a:rPr lang="en-US" sz="1800" dirty="0">
                <a:latin typeface="Arial" panose="020B0604020202020204" pitchFamily="34" charset="0"/>
                <a:cs typeface="Arial" panose="020B0604020202020204" pitchFamily="34" charset="0"/>
              </a:rPr>
              <a:t>The council has a vested responsibility for controlling coastal erosion under the Coast Protection Act 1949</a:t>
            </a:r>
          </a:p>
          <a:p>
            <a:r>
              <a:rPr lang="en-GB" sz="1800" b="0" i="0" u="sng" dirty="0">
                <a:effectLst/>
                <a:latin typeface="Arial" panose="020B0604020202020204" pitchFamily="34" charset="0"/>
                <a:cs typeface="Arial" panose="020B0604020202020204" pitchFamily="34" charset="0"/>
                <a:hlinkClick r:id="rId2"/>
              </a:rPr>
              <a:t>The Environment Agency (EA)</a:t>
            </a:r>
            <a:r>
              <a:rPr lang="en-GB" sz="1800" b="0" i="0" dirty="0">
                <a:effectLst/>
                <a:latin typeface="Arial" panose="020B0604020202020204" pitchFamily="34" charset="0"/>
                <a:cs typeface="Arial" panose="020B0604020202020204" pitchFamily="34" charset="0"/>
              </a:rPr>
              <a:t> is the primary sea defence authority for England, while Coast Protection Authorities have two functions; </a:t>
            </a:r>
          </a:p>
          <a:p>
            <a:pPr marL="708660" lvl="1" indent="-342900">
              <a:buAutoNum type="arabicPeriod"/>
            </a:pPr>
            <a:r>
              <a:rPr lang="en-GB" sz="1800" b="0" i="0" dirty="0">
                <a:effectLst/>
                <a:latin typeface="Arial" panose="020B0604020202020204" pitchFamily="34" charset="0"/>
                <a:cs typeface="Arial" panose="020B0604020202020204" pitchFamily="34" charset="0"/>
              </a:rPr>
              <a:t>regulating the protection works of others (such as landowners), and </a:t>
            </a:r>
          </a:p>
          <a:p>
            <a:pPr marL="708660" lvl="1" indent="-342900">
              <a:buAutoNum type="arabicPeriod"/>
            </a:pPr>
            <a:r>
              <a:rPr lang="en-GB" sz="1800" b="0" i="0" dirty="0">
                <a:effectLst/>
                <a:latin typeface="Arial" panose="020B0604020202020204" pitchFamily="34" charset="0"/>
                <a:cs typeface="Arial" panose="020B0604020202020204" pitchFamily="34" charset="0"/>
              </a:rPr>
              <a:t>promoting their own schemes part-funded by grant from the EA</a:t>
            </a:r>
            <a:r>
              <a:rPr lang="en-GB" sz="1800" dirty="0">
                <a:latin typeface="Arial" panose="020B0604020202020204" pitchFamily="34" charset="0"/>
                <a:cs typeface="Arial" panose="020B0604020202020204" pitchFamily="34" charset="0"/>
              </a:rPr>
              <a:t> </a:t>
            </a:r>
            <a:endParaRPr lang="en-GB" sz="1800" b="0" i="0" dirty="0">
              <a:effectLst/>
              <a:latin typeface="Arial" panose="020B0604020202020204" pitchFamily="34" charset="0"/>
              <a:cs typeface="Arial" panose="020B0604020202020204" pitchFamily="34" charset="0"/>
            </a:endParaRPr>
          </a:p>
          <a:p>
            <a:pPr marL="45720" indent="0" algn="l">
              <a:buNone/>
            </a:pPr>
            <a:endParaRPr lang="en-GB" sz="1800" b="0" i="0" dirty="0">
              <a:solidFill>
                <a:srgbClr val="023567"/>
              </a:solidFill>
              <a:effectLst/>
              <a:latin typeface="Arial" panose="020B0604020202020204" pitchFamily="34" charset="0"/>
            </a:endParaRPr>
          </a:p>
          <a:p>
            <a:pPr marL="0" indent="0">
              <a:buNone/>
            </a:pPr>
            <a:r>
              <a:rPr lang="en-GB" sz="1800" b="1" dirty="0"/>
              <a:t>Local Lead Flood Authority</a:t>
            </a:r>
          </a:p>
          <a:p>
            <a:pPr algn="l"/>
            <a:r>
              <a:rPr lang="en-GB" sz="1800" b="0" i="0" dirty="0">
                <a:solidFill>
                  <a:srgbClr val="212529"/>
                </a:solidFill>
                <a:effectLst/>
                <a:latin typeface="Arial" panose="020B0604020202020204" pitchFamily="34" charset="0"/>
              </a:rPr>
              <a:t>We are responsible for flood risk management and have developed a </a:t>
            </a:r>
            <a:r>
              <a:rPr lang="en-GB" sz="1800" b="0" i="0" u="none" strike="noStrike" dirty="0">
                <a:solidFill>
                  <a:srgbClr val="004D95"/>
                </a:solidFill>
                <a:effectLst/>
                <a:latin typeface="Arial" panose="020B0604020202020204" pitchFamily="34" charset="0"/>
                <a:hlinkClick r:id="rId3"/>
              </a:rPr>
              <a:t>local flood risk management strategy</a:t>
            </a:r>
            <a:r>
              <a:rPr lang="en-GB" sz="1800" b="0" i="0" dirty="0">
                <a:solidFill>
                  <a:srgbClr val="212529"/>
                </a:solidFill>
                <a:effectLst/>
                <a:latin typeface="Arial" panose="020B0604020202020204" pitchFamily="34" charset="0"/>
              </a:rPr>
              <a:t>. The strategy provides information about potential flood hazards including:</a:t>
            </a:r>
          </a:p>
          <a:p>
            <a:pPr algn="l">
              <a:buFont typeface="Arial" panose="020B0604020202020204" pitchFamily="34" charset="0"/>
              <a:buChar char="•"/>
            </a:pPr>
            <a:r>
              <a:rPr lang="en-GB" sz="1800" b="0" i="0" dirty="0">
                <a:solidFill>
                  <a:srgbClr val="212529"/>
                </a:solidFill>
                <a:effectLst/>
                <a:latin typeface="Arial" panose="020B0604020202020204" pitchFamily="34" charset="0"/>
              </a:rPr>
              <a:t>tidal</a:t>
            </a:r>
          </a:p>
          <a:p>
            <a:pPr algn="l">
              <a:buFont typeface="Arial" panose="020B0604020202020204" pitchFamily="34" charset="0"/>
              <a:buChar char="•"/>
            </a:pPr>
            <a:r>
              <a:rPr lang="en-GB" sz="1800" b="0" i="0" dirty="0">
                <a:solidFill>
                  <a:srgbClr val="212529"/>
                </a:solidFill>
                <a:effectLst/>
                <a:latin typeface="Arial" panose="020B0604020202020204" pitchFamily="34" charset="0"/>
              </a:rPr>
              <a:t>river</a:t>
            </a:r>
          </a:p>
          <a:p>
            <a:pPr algn="l">
              <a:buFont typeface="Arial" panose="020B0604020202020204" pitchFamily="34" charset="0"/>
              <a:buChar char="•"/>
            </a:pPr>
            <a:r>
              <a:rPr lang="en-GB" sz="1800" b="0" i="0" dirty="0">
                <a:solidFill>
                  <a:srgbClr val="212529"/>
                </a:solidFill>
                <a:effectLst/>
                <a:latin typeface="Arial" panose="020B0604020202020204" pitchFamily="34" charset="0"/>
              </a:rPr>
              <a:t>surface water</a:t>
            </a:r>
          </a:p>
          <a:p>
            <a:pPr algn="l">
              <a:buFont typeface="Arial" panose="020B0604020202020204" pitchFamily="34" charset="0"/>
              <a:buChar char="•"/>
            </a:pPr>
            <a:r>
              <a:rPr lang="en-GB" sz="1800" b="0" i="0" dirty="0">
                <a:solidFill>
                  <a:srgbClr val="212529"/>
                </a:solidFill>
                <a:effectLst/>
                <a:latin typeface="Arial" panose="020B0604020202020204" pitchFamily="34" charset="0"/>
              </a:rPr>
              <a:t>sewer</a:t>
            </a:r>
          </a:p>
          <a:p>
            <a:pPr algn="l">
              <a:buFont typeface="Arial" panose="020B0604020202020204" pitchFamily="34" charset="0"/>
              <a:buChar char="•"/>
            </a:pPr>
            <a:r>
              <a:rPr lang="en-GB" sz="1800" b="0" i="0" dirty="0">
                <a:solidFill>
                  <a:srgbClr val="212529"/>
                </a:solidFill>
                <a:effectLst/>
                <a:latin typeface="Arial" panose="020B0604020202020204" pitchFamily="34" charset="0"/>
              </a:rPr>
              <a:t>groundwater.</a:t>
            </a:r>
          </a:p>
          <a:p>
            <a:pPr marL="0" indent="0">
              <a:buNone/>
            </a:pPr>
            <a:endParaRPr lang="en-GB" dirty="0"/>
          </a:p>
          <a:p>
            <a:endParaRPr lang="en-GB" dirty="0"/>
          </a:p>
        </p:txBody>
      </p:sp>
    </p:spTree>
    <p:extLst>
      <p:ext uri="{BB962C8B-B14F-4D97-AF65-F5344CB8AC3E}">
        <p14:creationId xmlns:p14="http://schemas.microsoft.com/office/powerpoint/2010/main" val="18440340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C4C21F8-15F8-F551-6322-B97EB9163C01}"/>
              </a:ext>
            </a:extLst>
          </p:cNvPr>
          <p:cNvSpPr>
            <a:spLocks noGrp="1"/>
          </p:cNvSpPr>
          <p:nvPr>
            <p:ph type="title"/>
          </p:nvPr>
        </p:nvSpPr>
        <p:spPr/>
        <p:txBody>
          <a:bodyPr/>
          <a:lstStyle/>
          <a:p>
            <a:r>
              <a:rPr lang="en-GB" dirty="0"/>
              <a:t>The Island Coastline</a:t>
            </a:r>
          </a:p>
        </p:txBody>
      </p:sp>
      <p:sp>
        <p:nvSpPr>
          <p:cNvPr id="3" name="Content Placeholder 2">
            <a:extLst>
              <a:ext uri="{FF2B5EF4-FFF2-40B4-BE49-F238E27FC236}">
                <a16:creationId xmlns:a16="http://schemas.microsoft.com/office/drawing/2014/main" id="{1E779225-C8DA-2AE7-FC03-C689C689F9D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C2D32E81-2650-B7C2-9EE1-F01C3DA28DBA}"/>
              </a:ext>
            </a:extLst>
          </p:cNvPr>
          <p:cNvSpPr>
            <a:spLocks noGrp="1"/>
          </p:cNvSpPr>
          <p:nvPr>
            <p:ph sz="half" idx="2"/>
          </p:nvPr>
        </p:nvSpPr>
        <p:spPr/>
        <p:txBody>
          <a:bodyPr/>
          <a:lstStyle/>
          <a:p>
            <a:endParaRPr lang="en-GB"/>
          </a:p>
        </p:txBody>
      </p:sp>
      <p:pic>
        <p:nvPicPr>
          <p:cNvPr id="5" name="Picture 3">
            <a:extLst>
              <a:ext uri="{FF2B5EF4-FFF2-40B4-BE49-F238E27FC236}">
                <a16:creationId xmlns:a16="http://schemas.microsoft.com/office/drawing/2014/main" id="{B79A7A9F-3983-A253-F6DF-634BDC9ED83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98825" y="939304"/>
            <a:ext cx="5537200" cy="519610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6" name="Picture 4">
            <a:hlinkClick r:id="rId3"/>
            <a:extLst>
              <a:ext uri="{FF2B5EF4-FFF2-40B4-BE49-F238E27FC236}">
                <a16:creationId xmlns:a16="http://schemas.microsoft.com/office/drawing/2014/main" id="{BDF4B7A0-2FD0-EEB8-942B-ED9E628C0A79}"/>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0296" y="980728"/>
            <a:ext cx="3233262" cy="5081984"/>
          </a:xfrm>
          <a:prstGeom prst="rect">
            <a:avLst/>
          </a:prstGeom>
          <a:noFill/>
          <a:ln>
            <a:noFill/>
          </a:ln>
          <a:extLst>
            <a:ext uri="{909E8E84-426E-40DD-AFC4-6F175D3DCCD1}">
              <a14:hiddenFill xmlns:a14="http://schemas.microsoft.com/office/drawing/2010/main">
                <a:blipFill dpi="0" rotWithShape="0">
                  <a:blip/>
                  <a:srcRect/>
                  <a:stretch>
                    <a:fillRect/>
                  </a:stretch>
                </a:blipFill>
              </a14:hiddenFill>
            </a:ext>
            <a:ext uri="{91240B29-F687-4F45-9708-019B960494DF}">
              <a14:hiddenLine xmlns:a14="http://schemas.microsoft.com/office/drawing/2010/main" w="9398">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pic>
        <p:nvPicPr>
          <p:cNvPr id="7" name="Picture 5">
            <a:extLst>
              <a:ext uri="{FF2B5EF4-FFF2-40B4-BE49-F238E27FC236}">
                <a16:creationId xmlns:a16="http://schemas.microsoft.com/office/drawing/2014/main" id="{3DCF1F0E-1080-9BF5-F11E-1D00D67415EC}"/>
              </a:ext>
            </a:extLst>
          </p:cNvPr>
          <p:cNvPicPr>
            <a:picLocks noChangeAspect="1" noChangeArrowheads="1"/>
          </p:cNvPicPr>
          <p:nvPr/>
        </p:nvPicPr>
        <p:blipFill>
          <a:blip r:embed="rId5">
            <a:lum contrast="6000"/>
            <a:extLst>
              <a:ext uri="{28A0092B-C50C-407E-A947-70E740481C1C}">
                <a14:useLocalDpi xmlns:a14="http://schemas.microsoft.com/office/drawing/2010/main" val="0"/>
              </a:ext>
            </a:extLst>
          </a:blip>
          <a:srcRect/>
          <a:stretch>
            <a:fillRect/>
          </a:stretch>
        </p:blipFill>
        <p:spPr>
          <a:xfrm>
            <a:off x="-46384" y="939304"/>
            <a:ext cx="3379342" cy="5196103"/>
          </a:xfrm>
          <a:prstGeom prst="rect">
            <a:avLst/>
          </a:prstGeo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AF507438-7753-43E0-B8FC-AC1667EBCBE1}">
              <a14:hiddenEffects xmlns:a14="http://schemas.microsoft.com/office/drawing/2010/main">
                <a:effectLst>
                  <a:outerShdw dist="35921" dir="2700000" algn="ctr" rotWithShape="0">
                    <a:srgbClr val="808080"/>
                  </a:outerShdw>
                </a:effectLst>
              </a14:hiddenEffects>
            </a:ext>
          </a:extLst>
        </p:spPr>
      </p:pic>
      <p:sp>
        <p:nvSpPr>
          <p:cNvPr id="8" name="Rectangle 11">
            <a:extLst>
              <a:ext uri="{FF2B5EF4-FFF2-40B4-BE49-F238E27FC236}">
                <a16:creationId xmlns:a16="http://schemas.microsoft.com/office/drawing/2014/main" id="{167F7089-C457-BF4A-8670-F1E1F6BD3F80}"/>
              </a:ext>
            </a:extLst>
          </p:cNvPr>
          <p:cNvSpPr>
            <a:spLocks noChangeArrowheads="1"/>
          </p:cNvSpPr>
          <p:nvPr/>
        </p:nvSpPr>
        <p:spPr bwMode="auto">
          <a:xfrm>
            <a:off x="0" y="2824163"/>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9" name="Object 10">
            <a:extLst>
              <a:ext uri="{FF2B5EF4-FFF2-40B4-BE49-F238E27FC236}">
                <a16:creationId xmlns:a16="http://schemas.microsoft.com/office/drawing/2014/main" id="{A73DD78D-733F-C50E-D03F-FE8D241BFDF8}"/>
              </a:ext>
            </a:extLst>
          </p:cNvPr>
          <p:cNvGraphicFramePr>
            <a:graphicFrameLocks noChangeAspect="1"/>
          </p:cNvGraphicFramePr>
          <p:nvPr>
            <p:extLst>
              <p:ext uri="{D42A27DB-BD31-4B8C-83A1-F6EECF244321}">
                <p14:modId xmlns:p14="http://schemas.microsoft.com/office/powerpoint/2010/main" val="3411484976"/>
              </p:ext>
            </p:extLst>
          </p:nvPr>
        </p:nvGraphicFramePr>
        <p:xfrm>
          <a:off x="3306589" y="3789040"/>
          <a:ext cx="2729753" cy="871860"/>
        </p:xfrm>
        <a:graphic>
          <a:graphicData uri="http://schemas.openxmlformats.org/presentationml/2006/ole">
            <mc:AlternateContent xmlns:mc="http://schemas.openxmlformats.org/markup-compatibility/2006">
              <mc:Choice xmlns:v="urn:schemas-microsoft-com:vml" Requires="v">
                <p:oleObj name="Chart" r:id="rId6" imgW="3905250" imgH="1209675" progId="MSGraph.Chart.8">
                  <p:embed/>
                </p:oleObj>
              </mc:Choice>
              <mc:Fallback>
                <p:oleObj name="Chart" r:id="rId6" imgW="3905250" imgH="1209675" progId="MSGraph.Chart.8">
                  <p:embed/>
                  <p:pic>
                    <p:nvPicPr>
                      <p:cNvPr id="9" name="Object 10">
                        <a:extLst>
                          <a:ext uri="{FF2B5EF4-FFF2-40B4-BE49-F238E27FC236}">
                            <a16:creationId xmlns:a16="http://schemas.microsoft.com/office/drawing/2014/main" id="{A73DD78D-733F-C50E-D03F-FE8D241BFDF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l="16585" t="11943" r="7805" b="12788"/>
                      <a:stretch>
                        <a:fillRect/>
                      </a:stretch>
                    </p:blipFill>
                    <p:spPr bwMode="auto">
                      <a:xfrm>
                        <a:off x="3306589" y="3789040"/>
                        <a:ext cx="2729753" cy="871860"/>
                      </a:xfrm>
                      <a:prstGeom prst="rect">
                        <a:avLst/>
                      </a:prstGeom>
                      <a:solidFill>
                        <a:schemeClr val="bg1"/>
                      </a:solidFill>
                      <a:ln>
                        <a:noFill/>
                      </a:ln>
                    </p:spPr>
                  </p:pic>
                </p:oleObj>
              </mc:Fallback>
            </mc:AlternateContent>
          </a:graphicData>
        </a:graphic>
      </p:graphicFrame>
      <p:sp>
        <p:nvSpPr>
          <p:cNvPr id="10" name="Rectangle 13">
            <a:extLst>
              <a:ext uri="{FF2B5EF4-FFF2-40B4-BE49-F238E27FC236}">
                <a16:creationId xmlns:a16="http://schemas.microsoft.com/office/drawing/2014/main" id="{B2EE06CC-F1E0-61BD-B98A-BAC039979E2E}"/>
              </a:ext>
            </a:extLst>
          </p:cNvPr>
          <p:cNvSpPr>
            <a:spLocks noChangeArrowheads="1"/>
          </p:cNvSpPr>
          <p:nvPr/>
        </p:nvSpPr>
        <p:spPr bwMode="auto">
          <a:xfrm>
            <a:off x="0" y="2824163"/>
            <a:ext cx="9906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GB"/>
          </a:p>
        </p:txBody>
      </p:sp>
      <p:graphicFrame>
        <p:nvGraphicFramePr>
          <p:cNvPr id="11" name="Object 12">
            <a:extLst>
              <a:ext uri="{FF2B5EF4-FFF2-40B4-BE49-F238E27FC236}">
                <a16:creationId xmlns:a16="http://schemas.microsoft.com/office/drawing/2014/main" id="{5568C804-0B99-6CBD-836F-A3F7FD2CF43E}"/>
              </a:ext>
            </a:extLst>
          </p:cNvPr>
          <p:cNvGraphicFramePr>
            <a:graphicFrameLocks noChangeAspect="1"/>
          </p:cNvGraphicFramePr>
          <p:nvPr>
            <p:extLst>
              <p:ext uri="{D42A27DB-BD31-4B8C-83A1-F6EECF244321}">
                <p14:modId xmlns:p14="http://schemas.microsoft.com/office/powerpoint/2010/main" val="3277342039"/>
              </p:ext>
            </p:extLst>
          </p:nvPr>
        </p:nvGraphicFramePr>
        <p:xfrm>
          <a:off x="6036342" y="3765550"/>
          <a:ext cx="2520754" cy="769074"/>
        </p:xfrm>
        <a:graphic>
          <a:graphicData uri="http://schemas.openxmlformats.org/presentationml/2006/ole">
            <mc:AlternateContent xmlns:mc="http://schemas.openxmlformats.org/markup-compatibility/2006">
              <mc:Choice xmlns:v="urn:schemas-microsoft-com:vml" Requires="v">
                <p:oleObj name="Chart" r:id="rId8" imgW="3905250" imgH="1209675" progId="MSGraph.Chart.8">
                  <p:embed/>
                </p:oleObj>
              </mc:Choice>
              <mc:Fallback>
                <p:oleObj name="Chart" r:id="rId8" imgW="3905250" imgH="1209675" progId="MSGraph.Chart.8">
                  <p:embed/>
                  <p:pic>
                    <p:nvPicPr>
                      <p:cNvPr id="11" name="Object 12">
                        <a:extLst>
                          <a:ext uri="{FF2B5EF4-FFF2-40B4-BE49-F238E27FC236}">
                            <a16:creationId xmlns:a16="http://schemas.microsoft.com/office/drawing/2014/main" id="{5568C804-0B99-6CBD-836F-A3F7FD2CF43E}"/>
                          </a:ext>
                        </a:extLst>
                      </p:cNvPr>
                      <p:cNvPicPr>
                        <a:picLocks noChangeAspect="1" noChangeArrowheads="1"/>
                      </p:cNvPicPr>
                      <p:nvPr/>
                    </p:nvPicPr>
                    <p:blipFill>
                      <a:blip r:embed="rId9">
                        <a:extLst>
                          <a:ext uri="{28A0092B-C50C-407E-A947-70E740481C1C}">
                            <a14:useLocalDpi xmlns:a14="http://schemas.microsoft.com/office/drawing/2010/main" val="0"/>
                          </a:ext>
                        </a:extLst>
                      </a:blip>
                      <a:srcRect l="18050" t="13560" r="2682" b="8267"/>
                      <a:stretch>
                        <a:fillRect/>
                      </a:stretch>
                    </p:blipFill>
                    <p:spPr bwMode="auto">
                      <a:xfrm>
                        <a:off x="6036342" y="3765550"/>
                        <a:ext cx="2520754" cy="769074"/>
                      </a:xfrm>
                      <a:prstGeom prst="rect">
                        <a:avLst/>
                      </a:prstGeom>
                      <a:solidFill>
                        <a:schemeClr val="bg1"/>
                      </a:solidFill>
                    </p:spPr>
                  </p:pic>
                </p:oleObj>
              </mc:Fallback>
            </mc:AlternateContent>
          </a:graphicData>
        </a:graphic>
      </p:graphicFrame>
    </p:spTree>
    <p:extLst>
      <p:ext uri="{BB962C8B-B14F-4D97-AF65-F5344CB8AC3E}">
        <p14:creationId xmlns:p14="http://schemas.microsoft.com/office/powerpoint/2010/main" val="29636295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65ECC6-11AC-FDBF-B737-B8CD10D8EC03}"/>
              </a:ext>
            </a:extLst>
          </p:cNvPr>
          <p:cNvSpPr>
            <a:spLocks noGrp="1"/>
          </p:cNvSpPr>
          <p:nvPr>
            <p:ph type="title"/>
          </p:nvPr>
        </p:nvSpPr>
        <p:spPr/>
        <p:txBody>
          <a:bodyPr/>
          <a:lstStyle/>
          <a:p>
            <a:r>
              <a:rPr lang="en-GB" dirty="0"/>
              <a:t>Island Geology</a:t>
            </a:r>
          </a:p>
        </p:txBody>
      </p:sp>
      <p:sp>
        <p:nvSpPr>
          <p:cNvPr id="3" name="Content Placeholder 2">
            <a:extLst>
              <a:ext uri="{FF2B5EF4-FFF2-40B4-BE49-F238E27FC236}">
                <a16:creationId xmlns:a16="http://schemas.microsoft.com/office/drawing/2014/main" id="{7B2331D0-2EDA-3535-C35F-77B21726C914}"/>
              </a:ext>
            </a:extLst>
          </p:cNvPr>
          <p:cNvSpPr>
            <a:spLocks noGrp="1"/>
          </p:cNvSpPr>
          <p:nvPr>
            <p:ph sz="half" idx="1"/>
          </p:nvPr>
        </p:nvSpPr>
        <p:spPr/>
        <p:txBody>
          <a:bodyPr/>
          <a:lstStyle/>
          <a:p>
            <a:endParaRPr lang="en-GB"/>
          </a:p>
        </p:txBody>
      </p:sp>
      <p:sp>
        <p:nvSpPr>
          <p:cNvPr id="4" name="Content Placeholder 3">
            <a:extLst>
              <a:ext uri="{FF2B5EF4-FFF2-40B4-BE49-F238E27FC236}">
                <a16:creationId xmlns:a16="http://schemas.microsoft.com/office/drawing/2014/main" id="{24B77372-FA7E-2268-A6C9-355858D3FF69}"/>
              </a:ext>
            </a:extLst>
          </p:cNvPr>
          <p:cNvSpPr>
            <a:spLocks noGrp="1"/>
          </p:cNvSpPr>
          <p:nvPr>
            <p:ph sz="half" idx="2"/>
          </p:nvPr>
        </p:nvSpPr>
        <p:spPr/>
        <p:txBody>
          <a:bodyPr/>
          <a:lstStyle/>
          <a:p>
            <a:endParaRPr lang="en-GB"/>
          </a:p>
        </p:txBody>
      </p:sp>
      <p:pic>
        <p:nvPicPr>
          <p:cNvPr id="38" name="Picture 3">
            <a:extLst>
              <a:ext uri="{FF2B5EF4-FFF2-40B4-BE49-F238E27FC236}">
                <a16:creationId xmlns:a16="http://schemas.microsoft.com/office/drawing/2014/main" id="{6012AE2F-029A-32B8-028A-54372C46067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4163" y="836712"/>
            <a:ext cx="11043979" cy="595324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532810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3CC6ACB-F551-C237-95AA-AFA05AA0583D}"/>
              </a:ext>
            </a:extLst>
          </p:cNvPr>
          <p:cNvSpPr>
            <a:spLocks noGrp="1"/>
          </p:cNvSpPr>
          <p:nvPr>
            <p:ph type="title"/>
          </p:nvPr>
        </p:nvSpPr>
        <p:spPr/>
        <p:txBody>
          <a:bodyPr/>
          <a:lstStyle/>
          <a:p>
            <a:r>
              <a:rPr lang="en-GB" dirty="0"/>
              <a:t>Becoming an Island</a:t>
            </a:r>
          </a:p>
        </p:txBody>
      </p:sp>
      <p:sp>
        <p:nvSpPr>
          <p:cNvPr id="5" name="Text Box 3">
            <a:extLst>
              <a:ext uri="{FF2B5EF4-FFF2-40B4-BE49-F238E27FC236}">
                <a16:creationId xmlns:a16="http://schemas.microsoft.com/office/drawing/2014/main" id="{3E095B4B-E274-E183-0EB5-84D1C57EAC11}"/>
              </a:ext>
            </a:extLst>
          </p:cNvPr>
          <p:cNvSpPr txBox="1">
            <a:spLocks noChangeArrowheads="1"/>
          </p:cNvSpPr>
          <p:nvPr/>
        </p:nvSpPr>
        <p:spPr bwMode="auto">
          <a:xfrm>
            <a:off x="7680176" y="1033263"/>
            <a:ext cx="4248473" cy="3785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p>
            <a:pPr>
              <a:spcBef>
                <a:spcPct val="50000"/>
              </a:spcBef>
            </a:pPr>
            <a:r>
              <a:rPr lang="en-GB" altLang="en-US" sz="1600" dirty="0">
                <a:latin typeface="Arial" panose="020B0604020202020204" pitchFamily="34" charset="0"/>
              </a:rPr>
              <a:t>During the last ice age, most of the northern hemisphere was buried under glaciers.</a:t>
            </a:r>
          </a:p>
          <a:p>
            <a:pPr>
              <a:spcBef>
                <a:spcPct val="50000"/>
              </a:spcBef>
            </a:pPr>
            <a:r>
              <a:rPr lang="en-GB" altLang="en-US" sz="1600" dirty="0">
                <a:latin typeface="Arial" panose="020B0604020202020204" pitchFamily="34" charset="0"/>
              </a:rPr>
              <a:t>Around 10,000 years ago the climate changed. The world started to warm up.</a:t>
            </a:r>
          </a:p>
          <a:p>
            <a:pPr>
              <a:spcBef>
                <a:spcPct val="50000"/>
              </a:spcBef>
            </a:pPr>
            <a:r>
              <a:rPr lang="en-GB" altLang="en-US" sz="1600" dirty="0">
                <a:latin typeface="Arial" panose="020B0604020202020204" pitchFamily="34" charset="0"/>
              </a:rPr>
              <a:t>The water from the glaciers melted and flooded the river valleys that are now the English Channel and the Solent.</a:t>
            </a:r>
          </a:p>
          <a:p>
            <a:pPr>
              <a:spcBef>
                <a:spcPct val="50000"/>
              </a:spcBef>
            </a:pPr>
            <a:r>
              <a:rPr lang="en-GB" altLang="en-US" sz="1600" dirty="0">
                <a:latin typeface="Arial" panose="020B0604020202020204" pitchFamily="34" charset="0"/>
              </a:rPr>
              <a:t>Rapid flooding and changing weather eroded the chalk ridge between Dorset and the Island.</a:t>
            </a:r>
          </a:p>
          <a:p>
            <a:pPr>
              <a:spcBef>
                <a:spcPct val="50000"/>
              </a:spcBef>
            </a:pPr>
            <a:r>
              <a:rPr lang="en-GB" altLang="en-US" sz="1600" dirty="0">
                <a:latin typeface="Arial" panose="020B0604020202020204" pitchFamily="34" charset="0"/>
              </a:rPr>
              <a:t>The extreme weathering and erosion during this time has helped to form the shape of the Island and continues to do so today</a:t>
            </a:r>
          </a:p>
        </p:txBody>
      </p:sp>
      <p:sp>
        <p:nvSpPr>
          <p:cNvPr id="3" name="Content Placeholder 2">
            <a:extLst>
              <a:ext uri="{FF2B5EF4-FFF2-40B4-BE49-F238E27FC236}">
                <a16:creationId xmlns:a16="http://schemas.microsoft.com/office/drawing/2014/main" id="{6AB52191-EFED-BD84-DF7B-DC02EDC9A836}"/>
              </a:ext>
            </a:extLst>
          </p:cNvPr>
          <p:cNvSpPr>
            <a:spLocks noGrp="1"/>
          </p:cNvSpPr>
          <p:nvPr>
            <p:ph sz="half" idx="1"/>
          </p:nvPr>
        </p:nvSpPr>
        <p:spPr/>
        <p:txBody>
          <a:bodyPr/>
          <a:lstStyle/>
          <a:p>
            <a:endParaRPr lang="en-GB" dirty="0"/>
          </a:p>
        </p:txBody>
      </p:sp>
    </p:spTree>
    <p:extLst>
      <p:ext uri="{BB962C8B-B14F-4D97-AF65-F5344CB8AC3E}">
        <p14:creationId xmlns:p14="http://schemas.microsoft.com/office/powerpoint/2010/main" val="180019449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8E391A-699E-6006-9FF8-D49B0897CEC8}"/>
              </a:ext>
            </a:extLst>
          </p:cNvPr>
          <p:cNvSpPr>
            <a:spLocks noGrp="1"/>
          </p:cNvSpPr>
          <p:nvPr>
            <p:ph type="title"/>
          </p:nvPr>
        </p:nvSpPr>
        <p:spPr/>
        <p:txBody>
          <a:bodyPr/>
          <a:lstStyle/>
          <a:p>
            <a:r>
              <a:rPr lang="en-GB" dirty="0"/>
              <a:t>Conservation Area</a:t>
            </a:r>
          </a:p>
        </p:txBody>
      </p:sp>
      <p:pic>
        <p:nvPicPr>
          <p:cNvPr id="5" name="Content Placeholder 4">
            <a:extLst>
              <a:ext uri="{FF2B5EF4-FFF2-40B4-BE49-F238E27FC236}">
                <a16:creationId xmlns:a16="http://schemas.microsoft.com/office/drawing/2014/main" id="{5755148F-E984-1BE1-0D02-47DB0F1CC08C}"/>
              </a:ext>
            </a:extLst>
          </p:cNvPr>
          <p:cNvPicPr>
            <a:picLocks noGrp="1" noChangeAspect="1" noChangeArrowheads="1"/>
          </p:cNvPicPr>
          <p:nvPr>
            <p:ph sz="half" idx="1"/>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631504" y="-278362"/>
            <a:ext cx="9888388" cy="74147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1670917"/>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Isle of Wight AONB Map">
            <a:extLst>
              <a:ext uri="{FF2B5EF4-FFF2-40B4-BE49-F238E27FC236}">
                <a16:creationId xmlns:a16="http://schemas.microsoft.com/office/drawing/2014/main" id="{B8AFB5F1-EC5C-D45A-C0C0-56967C3D54D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33138" y="1092932"/>
            <a:ext cx="11057034" cy="6348536"/>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42433F09-4D13-8CB9-7B3D-C9671D82AADB}"/>
              </a:ext>
            </a:extLst>
          </p:cNvPr>
          <p:cNvSpPr>
            <a:spLocks noGrp="1"/>
          </p:cNvSpPr>
          <p:nvPr>
            <p:ph type="title"/>
          </p:nvPr>
        </p:nvSpPr>
        <p:spPr/>
        <p:txBody>
          <a:bodyPr/>
          <a:lstStyle/>
          <a:p>
            <a:r>
              <a:rPr lang="en-GB" dirty="0"/>
              <a:t>AONB</a:t>
            </a:r>
          </a:p>
        </p:txBody>
      </p:sp>
      <p:sp>
        <p:nvSpPr>
          <p:cNvPr id="3" name="Content Placeholder 2">
            <a:extLst>
              <a:ext uri="{FF2B5EF4-FFF2-40B4-BE49-F238E27FC236}">
                <a16:creationId xmlns:a16="http://schemas.microsoft.com/office/drawing/2014/main" id="{14E46EC0-9E30-E339-1D7A-55BAF38D28C4}"/>
              </a:ext>
            </a:extLst>
          </p:cNvPr>
          <p:cNvSpPr>
            <a:spLocks noGrp="1"/>
          </p:cNvSpPr>
          <p:nvPr>
            <p:ph sz="half" idx="1"/>
          </p:nvPr>
        </p:nvSpPr>
        <p:spPr>
          <a:xfrm>
            <a:off x="1919536" y="215900"/>
            <a:ext cx="10074580" cy="4038600"/>
          </a:xfrm>
        </p:spPr>
        <p:txBody>
          <a:bodyPr/>
          <a:lstStyle/>
          <a:p>
            <a:r>
              <a:rPr lang="en-GB" altLang="en-US" sz="2800" kern="0" dirty="0"/>
              <a:t>The Isle of Wight AONB was designated in 1963 and covers approximately 189 square kilometres, about half of the Island. </a:t>
            </a:r>
          </a:p>
          <a:p>
            <a:endParaRPr lang="en-GB" dirty="0"/>
          </a:p>
        </p:txBody>
      </p:sp>
    </p:spTree>
    <p:extLst>
      <p:ext uri="{BB962C8B-B14F-4D97-AF65-F5344CB8AC3E}">
        <p14:creationId xmlns:p14="http://schemas.microsoft.com/office/powerpoint/2010/main" val="233705344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9ABC8A9-683C-37AE-3C26-B74922CB0FD5}"/>
              </a:ext>
            </a:extLst>
          </p:cNvPr>
          <p:cNvSpPr>
            <a:spLocks noGrp="1"/>
          </p:cNvSpPr>
          <p:nvPr>
            <p:ph type="title"/>
          </p:nvPr>
        </p:nvSpPr>
        <p:spPr/>
        <p:txBody>
          <a:bodyPr/>
          <a:lstStyle/>
          <a:p>
            <a:r>
              <a:rPr lang="en-GB" dirty="0"/>
              <a:t>Coastal defence policy</a:t>
            </a:r>
          </a:p>
        </p:txBody>
      </p:sp>
      <p:pic>
        <p:nvPicPr>
          <p:cNvPr id="5" name="Content Placeholder 4">
            <a:extLst>
              <a:ext uri="{FF2B5EF4-FFF2-40B4-BE49-F238E27FC236}">
                <a16:creationId xmlns:a16="http://schemas.microsoft.com/office/drawing/2014/main" id="{432CAC74-9AD8-C7D7-64A1-4365B3727382}"/>
              </a:ext>
            </a:extLst>
          </p:cNvPr>
          <p:cNvPicPr>
            <a:picLocks noGrp="1" noChangeAspect="1"/>
          </p:cNvPicPr>
          <p:nvPr>
            <p:ph sz="half" idx="1"/>
          </p:nvPr>
        </p:nvPicPr>
        <p:blipFill>
          <a:blip r:embed="rId2"/>
          <a:stretch>
            <a:fillRect/>
          </a:stretch>
        </p:blipFill>
        <p:spPr>
          <a:xfrm>
            <a:off x="215089" y="1037952"/>
            <a:ext cx="7604270" cy="5260156"/>
          </a:xfrm>
          <a:prstGeom prst="rect">
            <a:avLst/>
          </a:prstGeom>
        </p:spPr>
      </p:pic>
      <p:sp>
        <p:nvSpPr>
          <p:cNvPr id="6" name="Content Placeholder 3">
            <a:extLst>
              <a:ext uri="{FF2B5EF4-FFF2-40B4-BE49-F238E27FC236}">
                <a16:creationId xmlns:a16="http://schemas.microsoft.com/office/drawing/2014/main" id="{A7C6E0F6-BC1E-0B21-6994-FF0239C5064A}"/>
              </a:ext>
            </a:extLst>
          </p:cNvPr>
          <p:cNvSpPr txBox="1">
            <a:spLocks/>
          </p:cNvSpPr>
          <p:nvPr/>
        </p:nvSpPr>
        <p:spPr bwMode="auto">
          <a:xfrm>
            <a:off x="7999885" y="116632"/>
            <a:ext cx="3988362" cy="664796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normAutofit/>
          </a:bodyPr>
          <a:lstStyle>
            <a:lvl1pPr marL="342900" indent="-342900" algn="l" rtl="0" eaLnBrk="1" fontAlgn="base" hangingPunct="1">
              <a:spcBef>
                <a:spcPct val="20000"/>
              </a:spcBef>
              <a:spcAft>
                <a:spcPct val="0"/>
              </a:spcAft>
              <a:buChar char="•"/>
              <a:defRPr sz="2800">
                <a:solidFill>
                  <a:schemeClr val="tx1"/>
                </a:solidFill>
                <a:latin typeface="+mn-lt"/>
                <a:ea typeface="ＭＳ Ｐゴシック" charset="-128"/>
                <a:cs typeface="ＭＳ Ｐゴシック" charset="-128"/>
              </a:defRPr>
            </a:lvl1pPr>
            <a:lvl2pPr marL="742950" indent="-285750" algn="l" rtl="0" eaLnBrk="1" fontAlgn="base" hangingPunct="1">
              <a:spcBef>
                <a:spcPct val="20000"/>
              </a:spcBef>
              <a:spcAft>
                <a:spcPct val="0"/>
              </a:spcAft>
              <a:buFont typeface="Times" panose="02020603050405020304" pitchFamily="18" charset="0"/>
              <a:buChar char="•"/>
              <a:defRPr sz="2400">
                <a:solidFill>
                  <a:schemeClr val="tx1"/>
                </a:solidFill>
                <a:latin typeface="+mn-lt"/>
                <a:ea typeface="ＭＳ Ｐゴシック" charset="-128"/>
              </a:defRPr>
            </a:lvl2pPr>
            <a:lvl3pPr marL="1143000" indent="-228600" algn="l" rtl="0" eaLnBrk="1" fontAlgn="base" hangingPunct="1">
              <a:spcBef>
                <a:spcPct val="20000"/>
              </a:spcBef>
              <a:spcAft>
                <a:spcPct val="0"/>
              </a:spcAft>
              <a:buFont typeface="Times" panose="02020603050405020304" pitchFamily="18" charset="0"/>
              <a:buChar char="•"/>
              <a:defRPr sz="2000">
                <a:solidFill>
                  <a:schemeClr val="tx1"/>
                </a:solidFill>
                <a:latin typeface="+mn-lt"/>
                <a:ea typeface="ＭＳ Ｐゴシック" charset="-128"/>
              </a:defRPr>
            </a:lvl3pPr>
            <a:lvl4pPr marL="1600200" indent="-228600" algn="l" rtl="0" eaLnBrk="1" fontAlgn="base" hangingPunct="1">
              <a:spcBef>
                <a:spcPct val="20000"/>
              </a:spcBef>
              <a:spcAft>
                <a:spcPct val="0"/>
              </a:spcAft>
              <a:buFont typeface="Times" panose="02020603050405020304" pitchFamily="18" charset="0"/>
              <a:buChar char="•"/>
              <a:defRPr sz="1800">
                <a:solidFill>
                  <a:schemeClr val="tx1"/>
                </a:solidFill>
                <a:latin typeface="+mn-lt"/>
                <a:ea typeface="ＭＳ Ｐゴシック" charset="-128"/>
              </a:defRPr>
            </a:lvl4pPr>
            <a:lvl5pPr marL="2057400" indent="-228600" algn="l" rtl="0" eaLnBrk="1" fontAlgn="base" hangingPunct="1">
              <a:spcBef>
                <a:spcPct val="20000"/>
              </a:spcBef>
              <a:spcAft>
                <a:spcPct val="0"/>
              </a:spcAft>
              <a:buFont typeface="Times" panose="02020603050405020304" pitchFamily="18" charset="0"/>
              <a:buChar char="•"/>
              <a:defRPr sz="1800">
                <a:solidFill>
                  <a:schemeClr val="tx1"/>
                </a:solidFill>
                <a:latin typeface="+mn-lt"/>
                <a:ea typeface="ＭＳ Ｐゴシック" charset="-128"/>
              </a:defRPr>
            </a:lvl5pPr>
            <a:lvl6pPr marL="2514600" indent="-228600" algn="l" rtl="0" eaLnBrk="1" fontAlgn="base" hangingPunct="1">
              <a:spcBef>
                <a:spcPct val="20000"/>
              </a:spcBef>
              <a:spcAft>
                <a:spcPct val="0"/>
              </a:spcAft>
              <a:buFont typeface="Times"/>
              <a:buChar char="•"/>
              <a:defRPr sz="1800">
                <a:solidFill>
                  <a:schemeClr val="tx1"/>
                </a:solidFill>
                <a:latin typeface="+mn-lt"/>
              </a:defRPr>
            </a:lvl6pPr>
            <a:lvl7pPr marL="2971800" indent="-228600" algn="l" rtl="0" eaLnBrk="1" fontAlgn="base" hangingPunct="1">
              <a:spcBef>
                <a:spcPct val="20000"/>
              </a:spcBef>
              <a:spcAft>
                <a:spcPct val="0"/>
              </a:spcAft>
              <a:buFont typeface="Times"/>
              <a:buChar char="•"/>
              <a:defRPr sz="1800">
                <a:solidFill>
                  <a:schemeClr val="tx1"/>
                </a:solidFill>
                <a:latin typeface="+mn-lt"/>
              </a:defRPr>
            </a:lvl7pPr>
            <a:lvl8pPr marL="3429000" indent="-228600" algn="l" rtl="0" eaLnBrk="1" fontAlgn="base" hangingPunct="1">
              <a:spcBef>
                <a:spcPct val="20000"/>
              </a:spcBef>
              <a:spcAft>
                <a:spcPct val="0"/>
              </a:spcAft>
              <a:buFont typeface="Times"/>
              <a:buChar char="•"/>
              <a:defRPr sz="1800">
                <a:solidFill>
                  <a:schemeClr val="tx1"/>
                </a:solidFill>
                <a:latin typeface="+mn-lt"/>
              </a:defRPr>
            </a:lvl8pPr>
            <a:lvl9pPr marL="3886200" indent="-228600" algn="l" rtl="0" eaLnBrk="1" fontAlgn="base" hangingPunct="1">
              <a:spcBef>
                <a:spcPct val="20000"/>
              </a:spcBef>
              <a:spcAft>
                <a:spcPct val="0"/>
              </a:spcAft>
              <a:buFont typeface="Times"/>
              <a:buChar char="•"/>
              <a:defRPr sz="1800">
                <a:solidFill>
                  <a:schemeClr val="tx1"/>
                </a:solidFill>
                <a:latin typeface="+mn-lt"/>
              </a:defRPr>
            </a:lvl9pPr>
          </a:lstStyle>
          <a:p>
            <a:pPr marL="45720" indent="0">
              <a:buFontTx/>
              <a:buNone/>
            </a:pPr>
            <a:r>
              <a:rPr lang="en-GB" sz="1800" kern="0" dirty="0">
                <a:latin typeface="Arial" panose="020B0604020202020204" pitchFamily="34" charset="0"/>
                <a:cs typeface="Arial" panose="020B0604020202020204" pitchFamily="34" charset="0"/>
              </a:rPr>
              <a:t>The coastline of the Isle of Wight including estuaries is approximately 165km in length</a:t>
            </a:r>
          </a:p>
          <a:p>
            <a:r>
              <a:rPr lang="en-GB" sz="1800" kern="0" dirty="0">
                <a:latin typeface="Arial" panose="020B0604020202020204" pitchFamily="34" charset="0"/>
              </a:rPr>
              <a:t>22.2 (km) (13.8 miles) of Hard Coastal Defences including associated promenades, esplanades and railings.</a:t>
            </a:r>
          </a:p>
          <a:p>
            <a:r>
              <a:rPr lang="en-GB" sz="1800" kern="0" dirty="0">
                <a:latin typeface="Arial" panose="020B0604020202020204" pitchFamily="34" charset="0"/>
              </a:rPr>
              <a:t>181 off Groynes</a:t>
            </a:r>
          </a:p>
          <a:p>
            <a:r>
              <a:rPr lang="en-GB" sz="1800" kern="0" dirty="0">
                <a:latin typeface="Arial" panose="020B0604020202020204" pitchFamily="34" charset="0"/>
              </a:rPr>
              <a:t>51 off Navigation Aids</a:t>
            </a:r>
          </a:p>
          <a:p>
            <a:r>
              <a:rPr lang="en-GB" sz="1800" kern="0" dirty="0">
                <a:latin typeface="Arial" panose="020B0604020202020204" pitchFamily="34" charset="0"/>
              </a:rPr>
              <a:t>62 off Slipways (61 off concrete – 1 off Timber)</a:t>
            </a:r>
          </a:p>
          <a:p>
            <a:r>
              <a:rPr lang="en-GB" sz="1800" kern="0" dirty="0">
                <a:latin typeface="Arial" panose="020B0604020202020204" pitchFamily="34" charset="0"/>
              </a:rPr>
              <a:t>157 off Step Blocks (155 off concrete – 2 off Timber) </a:t>
            </a:r>
          </a:p>
          <a:p>
            <a:r>
              <a:rPr lang="en-GB" sz="1800" kern="0" dirty="0">
                <a:latin typeface="Arial" panose="020B0604020202020204" pitchFamily="34" charset="0"/>
              </a:rPr>
              <a:t>21 off Storm Gates</a:t>
            </a:r>
          </a:p>
          <a:p>
            <a:r>
              <a:rPr lang="en-GB" sz="1800" kern="0" dirty="0">
                <a:latin typeface="Arial" panose="020B0604020202020204" pitchFamily="34" charset="0"/>
              </a:rPr>
              <a:t>9 off Winter Storm Board Locations</a:t>
            </a:r>
          </a:p>
          <a:p>
            <a:r>
              <a:rPr lang="en-GB" sz="1800" kern="0" dirty="0">
                <a:latin typeface="Arial" panose="020B0604020202020204" pitchFamily="34" charset="0"/>
              </a:rPr>
              <a:t>5 off Access Ladders</a:t>
            </a:r>
          </a:p>
          <a:p>
            <a:r>
              <a:rPr lang="en-GB" sz="1800" kern="0" dirty="0">
                <a:latin typeface="Arial" panose="020B0604020202020204" pitchFamily="34" charset="0"/>
              </a:rPr>
              <a:t>3 off Outfall structures</a:t>
            </a:r>
          </a:p>
          <a:p>
            <a:r>
              <a:rPr lang="en-GB" sz="1800" kern="0" dirty="0">
                <a:latin typeface="Arial" panose="020B0604020202020204" pitchFamily="34" charset="0"/>
              </a:rPr>
              <a:t>Cliff drainage various locations</a:t>
            </a:r>
          </a:p>
          <a:p>
            <a:endParaRPr lang="en-GB" kern="0" dirty="0">
              <a:latin typeface="Arial" panose="020B0604020202020204" pitchFamily="34" charset="0"/>
            </a:endParaRPr>
          </a:p>
        </p:txBody>
      </p:sp>
      <p:pic>
        <p:nvPicPr>
          <p:cNvPr id="11" name="Picture 10">
            <a:extLst>
              <a:ext uri="{FF2B5EF4-FFF2-40B4-BE49-F238E27FC236}">
                <a16:creationId xmlns:a16="http://schemas.microsoft.com/office/drawing/2014/main" id="{A96FB2C3-966A-5976-0DE0-0E92EB112305}"/>
              </a:ext>
            </a:extLst>
          </p:cNvPr>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4473251" y="5741695"/>
            <a:ext cx="3332664" cy="1022897"/>
          </a:xfrm>
          <a:prstGeom prst="rect">
            <a:avLst/>
          </a:prstGeom>
        </p:spPr>
      </p:pic>
    </p:spTree>
    <p:extLst>
      <p:ext uri="{BB962C8B-B14F-4D97-AF65-F5344CB8AC3E}">
        <p14:creationId xmlns:p14="http://schemas.microsoft.com/office/powerpoint/2010/main" val="2418302989"/>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1">
            <a:extLst>
              <a:ext uri="{FF2B5EF4-FFF2-40B4-BE49-F238E27FC236}">
                <a16:creationId xmlns:a16="http://schemas.microsoft.com/office/drawing/2014/main" id="{0DD8D94C-23AD-3070-31CE-941AD50723C8}"/>
              </a:ext>
            </a:extLst>
          </p:cNvPr>
          <p:cNvSpPr txBox="1">
            <a:spLocks/>
          </p:cNvSpPr>
          <p:nvPr/>
        </p:nvSpPr>
        <p:spPr bwMode="auto">
          <a:xfrm>
            <a:off x="573113" y="246728"/>
            <a:ext cx="9509760" cy="5853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b" anchorCtr="0" compatLnSpc="1">
            <a:prstTxWarp prst="textNoShape">
              <a:avLst/>
            </a:prstTxWarp>
          </a:bodyPr>
          <a:lstStyle>
            <a:lvl1pPr algn="l" rtl="0" eaLnBrk="1" fontAlgn="base" hangingPunct="1">
              <a:spcBef>
                <a:spcPct val="0"/>
              </a:spcBef>
              <a:spcAft>
                <a:spcPct val="0"/>
              </a:spcAft>
              <a:defRPr sz="3600" b="1">
                <a:solidFill>
                  <a:srgbClr val="07358A"/>
                </a:solidFill>
                <a:latin typeface="+mj-lt"/>
                <a:ea typeface="ＭＳ Ｐゴシック" charset="-128"/>
                <a:cs typeface="ＭＳ Ｐゴシック" charset="-128"/>
              </a:defRPr>
            </a:lvl1pPr>
            <a:lvl2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2pPr>
            <a:lvl3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3pPr>
            <a:lvl4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4pPr>
            <a:lvl5pPr algn="l" rtl="0" eaLnBrk="1" fontAlgn="base" hangingPunct="1">
              <a:spcBef>
                <a:spcPct val="0"/>
              </a:spcBef>
              <a:spcAft>
                <a:spcPct val="0"/>
              </a:spcAft>
              <a:defRPr sz="3600" b="1">
                <a:solidFill>
                  <a:srgbClr val="07358A"/>
                </a:solidFill>
                <a:latin typeface="Arial" charset="0"/>
                <a:ea typeface="ＭＳ Ｐゴシック" charset="-128"/>
                <a:cs typeface="ＭＳ Ｐゴシック" charset="-128"/>
              </a:defRPr>
            </a:lvl5pPr>
            <a:lvl6pPr marL="457200" algn="l" rtl="0" eaLnBrk="1" fontAlgn="base" hangingPunct="1">
              <a:spcBef>
                <a:spcPct val="0"/>
              </a:spcBef>
              <a:spcAft>
                <a:spcPct val="0"/>
              </a:spcAft>
              <a:defRPr sz="3600" b="1">
                <a:solidFill>
                  <a:srgbClr val="07358A"/>
                </a:solidFill>
                <a:latin typeface="Arial" charset="0"/>
              </a:defRPr>
            </a:lvl6pPr>
            <a:lvl7pPr marL="914400" algn="l" rtl="0" eaLnBrk="1" fontAlgn="base" hangingPunct="1">
              <a:spcBef>
                <a:spcPct val="0"/>
              </a:spcBef>
              <a:spcAft>
                <a:spcPct val="0"/>
              </a:spcAft>
              <a:defRPr sz="3600" b="1">
                <a:solidFill>
                  <a:srgbClr val="07358A"/>
                </a:solidFill>
                <a:latin typeface="Arial" charset="0"/>
              </a:defRPr>
            </a:lvl7pPr>
            <a:lvl8pPr marL="1371600" algn="l" rtl="0" eaLnBrk="1" fontAlgn="base" hangingPunct="1">
              <a:spcBef>
                <a:spcPct val="0"/>
              </a:spcBef>
              <a:spcAft>
                <a:spcPct val="0"/>
              </a:spcAft>
              <a:defRPr sz="3600" b="1">
                <a:solidFill>
                  <a:srgbClr val="07358A"/>
                </a:solidFill>
                <a:latin typeface="Arial" charset="0"/>
              </a:defRPr>
            </a:lvl8pPr>
            <a:lvl9pPr marL="1828800" algn="l" rtl="0" eaLnBrk="1" fontAlgn="base" hangingPunct="1">
              <a:spcBef>
                <a:spcPct val="0"/>
              </a:spcBef>
              <a:spcAft>
                <a:spcPct val="0"/>
              </a:spcAft>
              <a:defRPr sz="3600" b="1">
                <a:solidFill>
                  <a:srgbClr val="07358A"/>
                </a:solidFill>
                <a:latin typeface="Arial" charset="0"/>
              </a:defRPr>
            </a:lvl9pPr>
          </a:lstStyle>
          <a:p>
            <a:pPr algn="ctr"/>
            <a:r>
              <a:rPr lang="en-GB" kern="0"/>
              <a:t>Managing the Coastline</a:t>
            </a:r>
            <a:endParaRPr lang="en-GB" kern="0" dirty="0"/>
          </a:p>
        </p:txBody>
      </p:sp>
      <p:sp>
        <p:nvSpPr>
          <p:cNvPr id="10" name="Content Placeholder 4">
            <a:extLst>
              <a:ext uri="{FF2B5EF4-FFF2-40B4-BE49-F238E27FC236}">
                <a16:creationId xmlns:a16="http://schemas.microsoft.com/office/drawing/2014/main" id="{C7C844EB-4430-4362-FC78-2B7190BD05BC}"/>
              </a:ext>
            </a:extLst>
          </p:cNvPr>
          <p:cNvSpPr>
            <a:spLocks noGrp="1"/>
          </p:cNvSpPr>
          <p:nvPr>
            <p:ph sz="half" idx="1"/>
          </p:nvPr>
        </p:nvSpPr>
        <p:spPr>
          <a:xfrm>
            <a:off x="573112" y="975160"/>
            <a:ext cx="5090840" cy="5478176"/>
          </a:xfrm>
        </p:spPr>
        <p:txBody>
          <a:bodyPr>
            <a:normAutofit fontScale="92500" lnSpcReduction="10000"/>
          </a:bodyPr>
          <a:lstStyle/>
          <a:p>
            <a:pPr marL="45720" indent="0">
              <a:buNone/>
            </a:pPr>
            <a:r>
              <a:rPr lang="en-GB" b="1" dirty="0">
                <a:latin typeface="Arial" panose="020B0604020202020204" pitchFamily="34" charset="0"/>
                <a:cs typeface="Arial" panose="020B0604020202020204" pitchFamily="34" charset="0"/>
              </a:rPr>
              <a:t>Plans and Strategies – Planning Policy Team</a:t>
            </a:r>
          </a:p>
          <a:p>
            <a:pPr marL="0" indent="0">
              <a:buNone/>
            </a:pPr>
            <a:r>
              <a:rPr lang="en-GB" sz="2600" dirty="0">
                <a:solidFill>
                  <a:schemeClr val="accent2"/>
                </a:solidFill>
                <a:latin typeface="Arial" panose="020B0604020202020204" pitchFamily="34" charset="0"/>
                <a:cs typeface="Arial" panose="020B0604020202020204" pitchFamily="34" charset="0"/>
              </a:rPr>
              <a:t>Shoreline Management Plan 2011</a:t>
            </a:r>
          </a:p>
          <a:p>
            <a:pPr marL="0" indent="0">
              <a:buNone/>
            </a:pPr>
            <a:r>
              <a:rPr lang="en-GB" sz="2600" b="0" i="0" dirty="0">
                <a:solidFill>
                  <a:srgbClr val="212529"/>
                </a:solidFill>
                <a:effectLst/>
                <a:latin typeface="Arial" panose="020B0604020202020204" pitchFamily="34" charset="0"/>
                <a:cs typeface="Arial" panose="020B0604020202020204" pitchFamily="34" charset="0"/>
              </a:rPr>
              <a:t>Sets current shoreline management policies for the entire 168km of coastline and estuaries on the Isle of Wight. The plan assesses coastal flood, erosion and landslide risks over the next 100 years, and identifies where these risks can be reduced. </a:t>
            </a:r>
          </a:p>
          <a:p>
            <a:pPr marL="0" indent="0">
              <a:buNone/>
            </a:pPr>
            <a:r>
              <a:rPr lang="en-GB" sz="2600" b="0" i="0" dirty="0">
                <a:solidFill>
                  <a:schemeClr val="accent2"/>
                </a:solidFill>
                <a:effectLst/>
                <a:latin typeface="Arial" panose="020B0604020202020204" pitchFamily="34" charset="0"/>
                <a:cs typeface="Arial" panose="020B0604020202020204" pitchFamily="34" charset="0"/>
              </a:rPr>
              <a:t>Includes stating which areas can be defended, which cannot, where risks remain, and where the coast will continue to evolve naturally.</a:t>
            </a:r>
            <a:endParaRPr lang="en-GB" sz="2600" dirty="0">
              <a:solidFill>
                <a:schemeClr val="accent2"/>
              </a:solidFill>
              <a:latin typeface="Arial" panose="020B0604020202020204" pitchFamily="34" charset="0"/>
              <a:cs typeface="Arial" panose="020B0604020202020204" pitchFamily="34" charset="0"/>
            </a:endParaRPr>
          </a:p>
        </p:txBody>
      </p:sp>
      <p:sp>
        <p:nvSpPr>
          <p:cNvPr id="11" name="Content Placeholder 5">
            <a:extLst>
              <a:ext uri="{FF2B5EF4-FFF2-40B4-BE49-F238E27FC236}">
                <a16:creationId xmlns:a16="http://schemas.microsoft.com/office/drawing/2014/main" id="{062C70D9-ACBB-1A60-AD1A-B60ED465B7A1}"/>
              </a:ext>
            </a:extLst>
          </p:cNvPr>
          <p:cNvSpPr>
            <a:spLocks noGrp="1"/>
          </p:cNvSpPr>
          <p:nvPr>
            <p:ph sz="half" idx="2"/>
          </p:nvPr>
        </p:nvSpPr>
        <p:spPr>
          <a:xfrm>
            <a:off x="5807968" y="975160"/>
            <a:ext cx="5904656" cy="5334160"/>
          </a:xfrm>
        </p:spPr>
        <p:txBody>
          <a:bodyPr>
            <a:normAutofit fontScale="92500" lnSpcReduction="10000"/>
          </a:bodyPr>
          <a:lstStyle/>
          <a:p>
            <a:pPr lvl="1"/>
            <a:endParaRPr lang="en-GB" dirty="0">
              <a:latin typeface="Arial" panose="020B0604020202020204" pitchFamily="34" charset="0"/>
              <a:cs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None/>
              <a:tabLst/>
              <a:defRPr/>
            </a:pPr>
            <a:r>
              <a:rPr kumimoji="0" lang="en-GB" sz="2600" b="0" i="0" u="none" strike="noStrike" kern="0" cap="none" spc="0" normalizeH="0" baseline="0" noProof="0" dirty="0">
                <a:ln>
                  <a:noFill/>
                </a:ln>
                <a:solidFill>
                  <a:schemeClr val="accent2"/>
                </a:solidFill>
                <a:effectLst/>
                <a:uLnTx/>
                <a:uFillTx/>
                <a:latin typeface="Arial" panose="020B0604020202020204" pitchFamily="34" charset="0"/>
                <a:ea typeface="ＭＳ Ｐゴシック" charset="-128"/>
              </a:rPr>
              <a:t>West Wight Coastal Flood and Erosion Risk Management Strategy 2017</a:t>
            </a:r>
          </a:p>
          <a:p>
            <a:pPr marL="0" marR="0" lvl="0" indent="0" algn="l" defTabSz="914400" rtl="0" eaLnBrk="1" fontAlgn="base" latinLnBrk="0" hangingPunct="1">
              <a:lnSpc>
                <a:spcPct val="100000"/>
              </a:lnSpc>
              <a:spcBef>
                <a:spcPct val="20000"/>
              </a:spcBef>
              <a:spcAft>
                <a:spcPct val="0"/>
              </a:spcAft>
              <a:buClrTx/>
              <a:buSzTx/>
              <a:buNone/>
              <a:tabLst/>
              <a:defRPr/>
            </a:pPr>
            <a:endParaRPr lang="en-GB" sz="2600" dirty="0">
              <a:solidFill>
                <a:schemeClr val="accent2"/>
              </a:solidFill>
              <a:latin typeface="Arial" panose="020B0604020202020204" pitchFamily="34" charset="0"/>
            </a:endParaRPr>
          </a:p>
          <a:p>
            <a:pPr marL="0" marR="0" lvl="0" indent="0" algn="l" defTabSz="914400" rtl="0" eaLnBrk="1" fontAlgn="base" latinLnBrk="0" hangingPunct="1">
              <a:lnSpc>
                <a:spcPct val="100000"/>
              </a:lnSpc>
              <a:spcBef>
                <a:spcPct val="20000"/>
              </a:spcBef>
              <a:spcAft>
                <a:spcPct val="0"/>
              </a:spcAft>
              <a:buClrTx/>
              <a:buSzTx/>
              <a:buNone/>
              <a:tabLst/>
              <a:defRPr/>
            </a:pP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A Coastal Strategy for the 84km of coastline between Freshwater and East Cowes (including Freshwater, Totland, Colwell, Yarmouth, Western Yar Estuary, </a:t>
            </a:r>
            <a:r>
              <a:rPr kumimoji="0" lang="en-GB" sz="2400" b="0" i="0" u="none" strike="noStrike" kern="0" cap="none" spc="0" normalizeH="0" baseline="0" noProof="0" dirty="0" err="1">
                <a:ln>
                  <a:noFill/>
                </a:ln>
                <a:solidFill>
                  <a:srgbClr val="000000"/>
                </a:solidFill>
                <a:effectLst/>
                <a:uLnTx/>
                <a:uFillTx/>
                <a:latin typeface="arial" panose="020B0604020202020204" pitchFamily="34" charset="0"/>
                <a:ea typeface="ＭＳ Ｐゴシック" charset="-128"/>
              </a:rPr>
              <a:t>Bouldnor</a:t>
            </a:r>
            <a:r>
              <a:rPr kumimoji="0" lang="en-GB" sz="2400" b="0" i="0" u="none" strike="noStrike" kern="0" cap="none" spc="0" normalizeH="0" baseline="0" noProof="0" dirty="0">
                <a:ln>
                  <a:noFill/>
                </a:ln>
                <a:solidFill>
                  <a:srgbClr val="000000"/>
                </a:solidFill>
                <a:effectLst/>
                <a:uLnTx/>
                <a:uFillTx/>
                <a:latin typeface="arial" panose="020B0604020202020204" pitchFamily="34" charset="0"/>
                <a:ea typeface="ＭＳ Ｐゴシック" charset="-128"/>
              </a:rPr>
              <a:t>, Newtown, Gurnard Marsh, Gurnard Bay, Cowes, Medina Estuary and East Cowes).</a:t>
            </a:r>
            <a:endParaRPr kumimoji="0" lang="en-GB" sz="2400" b="0" i="0" u="none" strike="noStrike" kern="0" cap="none" spc="0" normalizeH="0" baseline="0" noProof="0" dirty="0">
              <a:ln>
                <a:noFill/>
              </a:ln>
              <a:solidFill>
                <a:srgbClr val="000000"/>
              </a:solidFill>
              <a:effectLst/>
              <a:uLnTx/>
              <a:uFillTx/>
              <a:latin typeface="Arial"/>
              <a:ea typeface="ＭＳ Ｐゴシック" charset="-128"/>
            </a:endParaRPr>
          </a:p>
          <a:p>
            <a:pPr lvl="1"/>
            <a:endParaRPr lang="en-GB"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324653574"/>
      </p:ext>
    </p:extLst>
  </p:cSld>
  <p:clrMapOvr>
    <a:masterClrMapping/>
  </p:clrMapOvr>
</p:sld>
</file>

<file path=ppt/theme/theme1.xml><?xml version="1.0" encoding="utf-8"?>
<a:theme xmlns:a="http://schemas.openxmlformats.org/drawingml/2006/main" name="IW Council Powerpoint template">
  <a:themeElements>
    <a:clrScheme name="IW_Council_PPT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IW_Council_PPT_template[1]">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GB" sz="2400" b="0" i="0" u="none" strike="noStrike" cap="none" normalizeH="0" baseline="0" smtClean="0">
            <a:ln>
              <a:noFill/>
            </a:ln>
            <a:solidFill>
              <a:schemeClr val="tx1"/>
            </a:solidFill>
            <a:effectLst/>
            <a:latin typeface="Times"/>
          </a:defRPr>
        </a:defPPr>
      </a:lstStyle>
    </a:lnDef>
  </a:objectDefaults>
  <a:extraClrSchemeLst>
    <a:extraClrScheme>
      <a:clrScheme name="IW_Council_PPT_template[1]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IW_Council_PPT_template[1]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IW_Council_PPT_template[1]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IW_Council_PPT_template[1]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IW_Council_PPT_template[1]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IW_Council_PPT_template[1]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IW_Council_PPT_template[1]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IW_Council_PPT_template[1]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IW_Council_PPT_template[1]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IW_Council_PPT_template[1]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IW_Council_PPT_template[1]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IW_Council_PPT_template[1]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IW Council Presentation template 2023" id="{37AB7190-C08C-4D1C-ABB4-3648DE401C97}" vid="{7301DF06-757F-492A-831F-2CCC00C54F1B}"/>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9EFAB499BACB0E47AE3AEA052917945A" ma:contentTypeVersion="5" ma:contentTypeDescription="Create a new document." ma:contentTypeScope="" ma:versionID="8c8bfa364c9a80289720ef33f1a038cf">
  <xsd:schema xmlns:xsd="http://www.w3.org/2001/XMLSchema" xmlns:xs="http://www.w3.org/2001/XMLSchema" xmlns:p="http://schemas.microsoft.com/office/2006/metadata/properties" xmlns:ns2="2aac2d0f-a5c7-4cbd-809f-1cbd3cb38d95" xmlns:ns3="d07b13ef-23cb-4b4b-8375-c2f8cb63804c" targetNamespace="http://schemas.microsoft.com/office/2006/metadata/properties" ma:root="true" ma:fieldsID="b1f10ce79bf6be6b9f6025f82ff1b120" ns2:_="" ns3:_="">
    <xsd:import namespace="2aac2d0f-a5c7-4cbd-809f-1cbd3cb38d95"/>
    <xsd:import namespace="d07b13ef-23cb-4b4b-8375-c2f8cb63804c"/>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3:SharedWithUsers" minOccurs="0"/>
                <xsd:element ref="ns3:SharedWithDetail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aac2d0f-a5c7-4cbd-809f-1cbd3cb38d95"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d07b13ef-23cb-4b4b-8375-c2f8cb63804c" elementFormDefault="qualified">
    <xsd:import namespace="http://schemas.microsoft.com/office/2006/documentManagement/types"/>
    <xsd:import namespace="http://schemas.microsoft.com/office/infopath/2007/PartnerControls"/>
    <xsd:element name="SharedWithUsers" ma:index="11"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2"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p:properties xmlns:p="http://schemas.microsoft.com/office/2006/metadata/properties" xmlns:xsi="http://www.w3.org/2001/XMLSchema-instance" xmlns:pc="http://schemas.microsoft.com/office/infopath/2007/PartnerControls">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08A25DD-C820-4BA8-A108-4E64C0DF6A52}">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aac2d0f-a5c7-4cbd-809f-1cbd3cb38d95"/>
    <ds:schemaRef ds:uri="d07b13ef-23cb-4b4b-8375-c2f8cb63804c"/>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2.xml><?xml version="1.0" encoding="utf-8"?>
<ds:datastoreItem xmlns:ds="http://schemas.openxmlformats.org/officeDocument/2006/customXml" ds:itemID="{2C824B32-44E1-49F2-906F-E64A6A02F448}">
  <ds:schemaRefs>
    <ds:schemaRef ds:uri="http://purl.org/dc/dcmitype/"/>
    <ds:schemaRef ds:uri="http://schemas.microsoft.com/office/2006/metadata/properties"/>
    <ds:schemaRef ds:uri="2aac2d0f-a5c7-4cbd-809f-1cbd3cb38d95"/>
    <ds:schemaRef ds:uri="http://purl.org/dc/elements/1.1/"/>
    <ds:schemaRef ds:uri="http://schemas.microsoft.com/office/2006/documentManagement/types"/>
    <ds:schemaRef ds:uri="http://schemas.openxmlformats.org/package/2006/metadata/core-properties"/>
    <ds:schemaRef ds:uri="d07b13ef-23cb-4b4b-8375-c2f8cb63804c"/>
    <ds:schemaRef ds:uri="http://purl.org/dc/terms/"/>
    <ds:schemaRef ds:uri="http://schemas.microsoft.com/office/infopath/2007/PartnerControls"/>
    <ds:schemaRef ds:uri="http://www.w3.org/XML/1998/namespace"/>
  </ds:schemaRefs>
</ds:datastoreItem>
</file>

<file path=customXml/itemProps3.xml><?xml version="1.0" encoding="utf-8"?>
<ds:datastoreItem xmlns:ds="http://schemas.openxmlformats.org/officeDocument/2006/customXml" ds:itemID="{CC5EEE85-8F8B-4ABE-A310-F7A91DB68AE6}">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emplate>IW Council Presentation template 2023</Template>
  <TotalTime>142</TotalTime>
  <Words>871</Words>
  <Application>Microsoft Office PowerPoint</Application>
  <PresentationFormat>Widescreen</PresentationFormat>
  <Paragraphs>140</Paragraphs>
  <Slides>19</Slides>
  <Notes>0</Notes>
  <HiddenSlides>0</HiddenSlides>
  <MMClips>0</MMClips>
  <ScaleCrop>false</ScaleCrop>
  <HeadingPairs>
    <vt:vector size="8" baseType="variant">
      <vt:variant>
        <vt:lpstr>Fonts Used</vt:lpstr>
      </vt:variant>
      <vt:variant>
        <vt:i4>4</vt:i4>
      </vt:variant>
      <vt:variant>
        <vt:lpstr>Theme</vt:lpstr>
      </vt:variant>
      <vt:variant>
        <vt:i4>1</vt:i4>
      </vt:variant>
      <vt:variant>
        <vt:lpstr>Embedded OLE Servers</vt:lpstr>
      </vt:variant>
      <vt:variant>
        <vt:i4>1</vt:i4>
      </vt:variant>
      <vt:variant>
        <vt:lpstr>Slide Titles</vt:lpstr>
      </vt:variant>
      <vt:variant>
        <vt:i4>19</vt:i4>
      </vt:variant>
    </vt:vector>
  </HeadingPairs>
  <TitlesOfParts>
    <vt:vector size="25" baseType="lpstr">
      <vt:lpstr>arial</vt:lpstr>
      <vt:lpstr>arial</vt:lpstr>
      <vt:lpstr>Calibri</vt:lpstr>
      <vt:lpstr>Times</vt:lpstr>
      <vt:lpstr>IW Council Powerpoint template</vt:lpstr>
      <vt:lpstr>Chart</vt:lpstr>
      <vt:lpstr>Flooding and Coastal Erosion</vt:lpstr>
      <vt:lpstr>IWC Coastal and Flood Risk</vt:lpstr>
      <vt:lpstr>The Island Coastline</vt:lpstr>
      <vt:lpstr>Island Geology</vt:lpstr>
      <vt:lpstr>Becoming an Island</vt:lpstr>
      <vt:lpstr>Conservation Area</vt:lpstr>
      <vt:lpstr>AONB</vt:lpstr>
      <vt:lpstr>Coastal defence policy</vt:lpstr>
      <vt:lpstr>PowerPoint Presentation</vt:lpstr>
      <vt:lpstr>Coastal Protection Management </vt:lpstr>
      <vt:lpstr>Emergency Works – decaying infrastructure</vt:lpstr>
      <vt:lpstr>PowerPoint Presentation</vt:lpstr>
      <vt:lpstr>2023 Oct/November Flooding </vt:lpstr>
      <vt:lpstr>Dec 2023 – Major Landslide in Bonchurch</vt:lpstr>
      <vt:lpstr>Dec 2023 – Major Landslide in Bonchurch</vt:lpstr>
      <vt:lpstr>The undercliff landslide complex</vt:lpstr>
      <vt:lpstr>PowerPoint Presentation</vt:lpstr>
      <vt:lpstr>PowerPoint Presentation</vt:lpstr>
      <vt:lpstr>PowerPoint Presentation</vt:lpstr>
    </vt:vector>
  </TitlesOfParts>
  <Company>Isle of Wight Council</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Steve Collins</dc:creator>
  <cp:lastModifiedBy>Robbie Edwards</cp:lastModifiedBy>
  <cp:revision>11</cp:revision>
  <dcterms:created xsi:type="dcterms:W3CDTF">2023-09-29T10:36:15Z</dcterms:created>
  <dcterms:modified xsi:type="dcterms:W3CDTF">2024-03-05T14:04:24Z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0x0101009EFAB499BACB0E47AE3AEA052917945A</vt:lpwstr>
  </property>
</Properties>
</file>