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56" r:id="rId5"/>
    <p:sldId id="355" r:id="rId6"/>
    <p:sldId id="379" r:id="rId7"/>
    <p:sldId id="399" r:id="rId8"/>
    <p:sldId id="392" r:id="rId9"/>
    <p:sldId id="398" r:id="rId10"/>
    <p:sldId id="393" r:id="rId11"/>
    <p:sldId id="394" r:id="rId12"/>
    <p:sldId id="391" r:id="rId13"/>
    <p:sldId id="396" r:id="rId14"/>
    <p:sldId id="374" r:id="rId15"/>
    <p:sldId id="397" r:id="rId16"/>
    <p:sldId id="406" r:id="rId17"/>
    <p:sldId id="362" r:id="rId18"/>
    <p:sldId id="369" r:id="rId19"/>
    <p:sldId id="371" r:id="rId20"/>
    <p:sldId id="370" r:id="rId21"/>
    <p:sldId id="367" r:id="rId22"/>
    <p:sldId id="368" r:id="rId23"/>
    <p:sldId id="366" r:id="rId24"/>
    <p:sldId id="377" r:id="rId25"/>
    <p:sldId id="270" r:id="rId26"/>
    <p:sldId id="372" r:id="rId27"/>
    <p:sldId id="400" r:id="rId28"/>
    <p:sldId id="365" r:id="rId29"/>
    <p:sldId id="364" r:id="rId30"/>
    <p:sldId id="401" r:id="rId31"/>
    <p:sldId id="402" r:id="rId32"/>
    <p:sldId id="363" r:id="rId33"/>
    <p:sldId id="408" r:id="rId34"/>
    <p:sldId id="407" r:id="rId35"/>
    <p:sldId id="403" r:id="rId36"/>
    <p:sldId id="409" r:id="rId37"/>
    <p:sldId id="410" r:id="rId38"/>
    <p:sldId id="380" r:id="rId39"/>
    <p:sldId id="40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ward Barlow" initials="EB" lastIdx="20" clrIdx="0">
    <p:extLst>
      <p:ext uri="{19B8F6BF-5375-455C-9EA6-DF929625EA0E}">
        <p15:presenceInfo xmlns:p15="http://schemas.microsoft.com/office/powerpoint/2012/main" userId="S::ebarlow@buckscc.gov.uk::37cf8d52-07bf-4762-b4d7-56288846827e" providerId="AD"/>
      </p:ext>
    </p:extLst>
  </p:cmAuthor>
  <p:cmAuthor id="2" name="Alexander Beckett" initials="AB" lastIdx="2" clrIdx="1">
    <p:extLst>
      <p:ext uri="{19B8F6BF-5375-455C-9EA6-DF929625EA0E}">
        <p15:presenceInfo xmlns:p15="http://schemas.microsoft.com/office/powerpoint/2012/main" userId="S::Alexander.Beckett@buckscc.gov.uk::07c243a9-b027-4340-a4ae-e7b30f9ab4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C2D84"/>
    <a:srgbClr val="9FC63B"/>
    <a:srgbClr val="5B9BD5"/>
    <a:srgbClr val="006A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EE3FBE-5FEE-40AC-B41D-96A6D02127E5}" v="129" dt="2023-02-27T17:07:27.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0" autoAdjust="0"/>
    <p:restoredTop sz="93792" autoAdjust="0"/>
  </p:normalViewPr>
  <p:slideViewPr>
    <p:cSldViewPr snapToGrid="0">
      <p:cViewPr varScale="1">
        <p:scale>
          <a:sx n="59" d="100"/>
          <a:sy n="59" d="100"/>
        </p:scale>
        <p:origin x="1280" y="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297462817147854E-2"/>
          <c:y val="3.007518796992481E-2"/>
          <c:w val="0.89664698162729661"/>
          <c:h val="0.80381347068458553"/>
        </c:manualLayout>
      </c:layout>
      <c:barChart>
        <c:barDir val="col"/>
        <c:grouping val="clustered"/>
        <c:varyColors val="0"/>
        <c:ser>
          <c:idx val="0"/>
          <c:order val="0"/>
          <c:tx>
            <c:strRef>
              <c:f>'kKPI Targets'!$E$3</c:f>
              <c:strCache>
                <c:ptCount val="1"/>
                <c:pt idx="0">
                  <c:v>Target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'kKPI Targets'!$C$4:$C$13</c:f>
              <c:strCache>
                <c:ptCount val="10"/>
                <c:pt idx="0">
                  <c:v>2021-22</c:v>
                </c:pt>
                <c:pt idx="1">
                  <c:v>2022-23</c:v>
                </c:pt>
                <c:pt idx="2">
                  <c:v>2023-24</c:v>
                </c:pt>
                <c:pt idx="3">
                  <c:v>2024-25</c:v>
                </c:pt>
                <c:pt idx="4">
                  <c:v>2025-26</c:v>
                </c:pt>
                <c:pt idx="5">
                  <c:v>2026-27</c:v>
                </c:pt>
                <c:pt idx="6">
                  <c:v>2027-28</c:v>
                </c:pt>
                <c:pt idx="7">
                  <c:v>2028-29</c:v>
                </c:pt>
                <c:pt idx="8">
                  <c:v>2029-30</c:v>
                </c:pt>
                <c:pt idx="9">
                  <c:v>2030-31</c:v>
                </c:pt>
              </c:strCache>
            </c:strRef>
          </c:cat>
          <c:val>
            <c:numRef>
              <c:f>'kKPI Targets'!$E$4:$E$13</c:f>
              <c:numCache>
                <c:formatCode>General</c:formatCode>
                <c:ptCount val="10"/>
                <c:pt idx="0">
                  <c:v>4204</c:v>
                </c:pt>
                <c:pt idx="1">
                  <c:v>21000</c:v>
                </c:pt>
                <c:pt idx="2">
                  <c:v>85000</c:v>
                </c:pt>
                <c:pt idx="3">
                  <c:v>105000</c:v>
                </c:pt>
                <c:pt idx="4">
                  <c:v>120000</c:v>
                </c:pt>
                <c:pt idx="5">
                  <c:v>90000</c:v>
                </c:pt>
                <c:pt idx="6">
                  <c:v>65000</c:v>
                </c:pt>
                <c:pt idx="7">
                  <c:v>40000</c:v>
                </c:pt>
                <c:pt idx="8">
                  <c:v>10000</c:v>
                </c:pt>
                <c:pt idx="9">
                  <c:v>2796</c:v>
                </c:pt>
              </c:numCache>
            </c:numRef>
          </c:val>
          <c:extLst>
            <c:ext xmlns:c16="http://schemas.microsoft.com/office/drawing/2014/chart" uri="{C3380CC4-5D6E-409C-BE32-E72D297353CC}">
              <c16:uniqueId val="{00000000-5292-47CB-83DE-8CAD1F619695}"/>
            </c:ext>
          </c:extLst>
        </c:ser>
        <c:ser>
          <c:idx val="1"/>
          <c:order val="1"/>
          <c:tx>
            <c:strRef>
              <c:f>'kKPI Targets'!$F$3</c:f>
              <c:strCache>
                <c:ptCount val="1"/>
                <c:pt idx="0">
                  <c:v>Actual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'kKPI Targets'!$C$4:$C$13</c:f>
              <c:strCache>
                <c:ptCount val="10"/>
                <c:pt idx="0">
                  <c:v>2021-22</c:v>
                </c:pt>
                <c:pt idx="1">
                  <c:v>2022-23</c:v>
                </c:pt>
                <c:pt idx="2">
                  <c:v>2023-24</c:v>
                </c:pt>
                <c:pt idx="3">
                  <c:v>2024-25</c:v>
                </c:pt>
                <c:pt idx="4">
                  <c:v>2025-26</c:v>
                </c:pt>
                <c:pt idx="5">
                  <c:v>2026-27</c:v>
                </c:pt>
                <c:pt idx="6">
                  <c:v>2027-28</c:v>
                </c:pt>
                <c:pt idx="7">
                  <c:v>2028-29</c:v>
                </c:pt>
                <c:pt idx="8">
                  <c:v>2029-30</c:v>
                </c:pt>
                <c:pt idx="9">
                  <c:v>2030-31</c:v>
                </c:pt>
              </c:strCache>
            </c:strRef>
          </c:cat>
          <c:val>
            <c:numRef>
              <c:f>'kKPI Targets'!$F$4:$F$13</c:f>
              <c:numCache>
                <c:formatCode>General</c:formatCode>
                <c:ptCount val="10"/>
                <c:pt idx="0">
                  <c:v>5860</c:v>
                </c:pt>
              </c:numCache>
            </c:numRef>
          </c:val>
          <c:extLst>
            <c:ext xmlns:c16="http://schemas.microsoft.com/office/drawing/2014/chart" uri="{C3380CC4-5D6E-409C-BE32-E72D297353CC}">
              <c16:uniqueId val="{00000001-E0A3-476E-B884-04C2B619D87B}"/>
            </c:ext>
          </c:extLst>
        </c:ser>
        <c:dLbls>
          <c:showLegendKey val="0"/>
          <c:showVal val="1"/>
          <c:showCatName val="0"/>
          <c:showSerName val="0"/>
          <c:showPercent val="0"/>
          <c:showBubbleSize val="0"/>
        </c:dLbls>
        <c:gapWidth val="269"/>
        <c:overlap val="-27"/>
        <c:axId val="861827552"/>
        <c:axId val="854224432"/>
      </c:barChart>
      <c:catAx>
        <c:axId val="8618275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Planting season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4224432"/>
        <c:crosses val="autoZero"/>
        <c:auto val="1"/>
        <c:lblAlgn val="ctr"/>
        <c:lblOffset val="100"/>
        <c:noMultiLvlLbl val="0"/>
      </c:catAx>
      <c:valAx>
        <c:axId val="854224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a:t>Annual number of trees planted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1827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2EB822-BC79-47D4-9AA2-B2BCD6A81B3D}" type="datetimeFigureOut">
              <a:rPr lang="en-GB" smtClean="0"/>
              <a:t>02/03/2023</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00CF45-0538-4789-A03E-EA73016EF1CB}" type="slidenum">
              <a:rPr lang="en-GB" smtClean="0"/>
              <a:t>‹#›</a:t>
            </a:fld>
            <a:endParaRPr lang="en-GB" dirty="0"/>
          </a:p>
        </p:txBody>
      </p:sp>
    </p:spTree>
    <p:extLst>
      <p:ext uri="{BB962C8B-B14F-4D97-AF65-F5344CB8AC3E}">
        <p14:creationId xmlns:p14="http://schemas.microsoft.com/office/powerpoint/2010/main" val="258360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UK Government has established ambitious plans to increase woodland cover in the England Tree Action Plan. The per annum target is set in part to help achieve the UK’s net zero carbon emissions by 2050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Council made its commitment to plant 543,000 trees on Council land on 16</a:t>
            </a:r>
            <a:r>
              <a:rPr lang="en-GB" baseline="30000" dirty="0"/>
              <a:t>th</a:t>
            </a:r>
            <a:r>
              <a:rPr lang="en-GB" dirty="0"/>
              <a:t> February 2021. Woodland Carbon Units generated against this commitment will help offset the Council’s residual carbon emissions – those emissions that can’t be mitigated by other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recognising the shared responsibility to address climate change and other environmental challenges (such as poor air quality and flooding), the Bucks Tree Mission was launched later on in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Right Place for the Right Trees means increasing tree cover whilst protecting what is special and valued in the landscape and keeping the environmental benefits already being delivered. Consideration has to be made of physical, environmental, legal, historic, and stakeholder aspects regarding the planting of trees.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assessment of sites for tree planting, some have been deemed not viable due to the presence of rare and important habitats, such as chalk grassland, or the establishment of new woodland would have a negative visual impacts on conservation areas. On other sites areas have to be excluded from planting due to the presence of: buried utility services or archaeological features (such as ridge and furrow earthworks); or to provide sufficient room for maintenance activity to occur (such as thinning – which is the removal of individual trees in order to benefit total woodland development). The UK Forestry Standard requires 10% minimum open space to be present in new woodland.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Selecting the right species and size of tree for sites takes into account the purpose for establishing new trees, for example 12-14cm girth trees are required for trees established next to the public highway; climatic conditions, and soil type and suitability (planting trees on clay capped landfill sites is undesirable), and the proximity of natural water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Establishment has to take into account: biosecurity aspects – making sure that disease carrying agents are prevented from migrating as far as practicable, and keeping sites secure, safe, and presentable - which requires the installation of controlled access features such as fencing and gates, and signage. Maintenance agreements typically cover litter picking, mowing of open areas, replacing dead trees (known as beating up), weed clearance, and repairs. The most important time to care for young trees is within the first five years – regular watering is critical to support its health and 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may be specific covenants regarding the use of land that affect the ability to plant trees, or agreements that mean that acquiring management control rights to establish new woodland has to consider tenancy renewal cycles, and existing commitments related to agricultural subsidies and the use of the land – where crops are planted it’s best to take management control of the site after harvest (typically in September).</a:t>
            </a:r>
          </a:p>
        </p:txBody>
      </p:sp>
      <p:sp>
        <p:nvSpPr>
          <p:cNvPr id="4" name="Slide Number Placeholder 3"/>
          <p:cNvSpPr>
            <a:spLocks noGrp="1"/>
          </p:cNvSpPr>
          <p:nvPr>
            <p:ph type="sldNum" sz="quarter" idx="5"/>
          </p:nvPr>
        </p:nvSpPr>
        <p:spPr/>
        <p:txBody>
          <a:bodyPr/>
          <a:lstStyle/>
          <a:p>
            <a:fld id="{AC00CF45-0538-4789-A03E-EA73016EF1CB}" type="slidenum">
              <a:rPr lang="en-GB" smtClean="0"/>
              <a:t>3</a:t>
            </a:fld>
            <a:endParaRPr lang="en-GB" dirty="0"/>
          </a:p>
        </p:txBody>
      </p:sp>
    </p:spTree>
    <p:extLst>
      <p:ext uri="{BB962C8B-B14F-4D97-AF65-F5344CB8AC3E}">
        <p14:creationId xmlns:p14="http://schemas.microsoft.com/office/powerpoint/2010/main" val="171445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bid in 2021 to the Local Authority Treescapes Fund resulted in successfully securing funding to benefit projects led by 3 charities, 2 parish councils and Transport for Buckinghamshire.</a:t>
            </a:r>
          </a:p>
        </p:txBody>
      </p:sp>
      <p:sp>
        <p:nvSpPr>
          <p:cNvPr id="4" name="Slide Number Placeholder 3"/>
          <p:cNvSpPr>
            <a:spLocks noGrp="1"/>
          </p:cNvSpPr>
          <p:nvPr>
            <p:ph type="sldNum" sz="quarter" idx="5"/>
          </p:nvPr>
        </p:nvSpPr>
        <p:spPr/>
        <p:txBody>
          <a:bodyPr/>
          <a:lstStyle/>
          <a:p>
            <a:fld id="{AC00CF45-0538-4789-A03E-EA73016EF1CB}" type="slidenum">
              <a:rPr lang="en-GB" smtClean="0"/>
              <a:t>18</a:t>
            </a:fld>
            <a:endParaRPr lang="en-GB" dirty="0"/>
          </a:p>
        </p:txBody>
      </p:sp>
    </p:spTree>
    <p:extLst>
      <p:ext uri="{BB962C8B-B14F-4D97-AF65-F5344CB8AC3E}">
        <p14:creationId xmlns:p14="http://schemas.microsoft.com/office/powerpoint/2010/main" val="3722325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2021 we also successfully bid for funding from the England Woodland Creation Offer. This included elements related nature recovery and mitigating flood risk.</a:t>
            </a:r>
          </a:p>
          <a:p>
            <a:endParaRPr lang="en-GB" dirty="0"/>
          </a:p>
          <a:p>
            <a:r>
              <a:rPr lang="en-GB" sz="1800" b="1" dirty="0">
                <a:effectLst/>
                <a:latin typeface="Calibri" panose="020F0502020204030204" pitchFamily="34" charset="0"/>
                <a:ea typeface="Calibri" panose="020F0502020204030204" pitchFamily="34" charset="0"/>
              </a:rPr>
              <a:t>EWCO Element</a:t>
            </a:r>
            <a:r>
              <a:rPr lang="en-GB" sz="1800" b="0" dirty="0">
                <a:effectLst/>
                <a:latin typeface="Times New Roman" panose="02020603050405020304" pitchFamily="18" charset="0"/>
                <a:ea typeface="Calibri" panose="020F0502020204030204" pitchFamily="34" charset="0"/>
              </a:rPr>
              <a:t> </a:t>
            </a:r>
            <a:r>
              <a:rPr lang="en-GB" sz="1800" b="1" dirty="0">
                <a:effectLst/>
                <a:latin typeface="Calibri" panose="020F0502020204030204" pitchFamily="34" charset="0"/>
                <a:ea typeface="Calibri" panose="020F0502020204030204" pitchFamily="34" charset="0"/>
              </a:rPr>
              <a:t>Value</a:t>
            </a:r>
            <a:endParaRPr lang="en-GB" sz="1800" dirty="0">
              <a:effectLst/>
              <a:latin typeface="Times New Roman" panose="02020603050405020304" pitchFamily="18"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Standard Costs</a:t>
            </a:r>
            <a:r>
              <a:rPr lang="en-GB" sz="1800" dirty="0">
                <a:effectLst/>
                <a:latin typeface="Times New Roman" panose="02020603050405020304" pitchFamily="18" charset="0"/>
                <a:ea typeface="Calibri" panose="020F0502020204030204" pitchFamily="34" charset="0"/>
              </a:rPr>
              <a:t> - </a:t>
            </a:r>
            <a:r>
              <a:rPr lang="en-GB" sz="1800" dirty="0">
                <a:effectLst/>
                <a:latin typeface="Calibri" panose="020F0502020204030204" pitchFamily="34" charset="0"/>
                <a:ea typeface="Calibri" panose="020F0502020204030204" pitchFamily="34" charset="0"/>
              </a:rPr>
              <a:t>£14,620.00</a:t>
            </a:r>
            <a:endParaRPr lang="en-GB" sz="1800" dirty="0">
              <a:effectLst/>
              <a:latin typeface="Times New Roman" panose="02020603050405020304" pitchFamily="18"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Nature Recovery Higher</a:t>
            </a:r>
            <a:r>
              <a:rPr lang="en-GB" sz="1800" dirty="0">
                <a:effectLst/>
                <a:latin typeface="Times New Roman" panose="02020603050405020304" pitchFamily="18" charset="0"/>
                <a:ea typeface="Calibri" panose="020F0502020204030204" pitchFamily="34" charset="0"/>
              </a:rPr>
              <a:t> - </a:t>
            </a:r>
            <a:r>
              <a:rPr lang="en-GB" sz="1800" dirty="0">
                <a:effectLst/>
                <a:latin typeface="Calibri" panose="020F0502020204030204" pitchFamily="34" charset="0"/>
                <a:ea typeface="Calibri" panose="020F0502020204030204" pitchFamily="34" charset="0"/>
              </a:rPr>
              <a:t>£4,816.00</a:t>
            </a:r>
            <a:endParaRPr lang="en-GB" sz="1800" dirty="0">
              <a:effectLst/>
              <a:latin typeface="Times New Roman" panose="02020603050405020304" pitchFamily="18"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Flood Risk</a:t>
            </a:r>
            <a:r>
              <a:rPr lang="en-GB" sz="1800" dirty="0">
                <a:effectLst/>
                <a:latin typeface="Times New Roman" panose="02020603050405020304" pitchFamily="18" charset="0"/>
                <a:ea typeface="Calibri" panose="020F0502020204030204" pitchFamily="34" charset="0"/>
              </a:rPr>
              <a:t> - </a:t>
            </a:r>
            <a:r>
              <a:rPr lang="en-GB" sz="1800" dirty="0">
                <a:effectLst/>
                <a:latin typeface="Calibri" panose="020F0502020204030204" pitchFamily="34" charset="0"/>
                <a:ea typeface="Calibri" panose="020F0502020204030204" pitchFamily="34" charset="0"/>
              </a:rPr>
              <a:t>£860.00</a:t>
            </a:r>
            <a:endParaRPr lang="en-GB" sz="1800" dirty="0">
              <a:effectLst/>
              <a:latin typeface="Times New Roman" panose="02020603050405020304" pitchFamily="18"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Close to Settlements</a:t>
            </a:r>
            <a:r>
              <a:rPr lang="en-GB" sz="1800" dirty="0">
                <a:effectLst/>
                <a:latin typeface="Times New Roman" panose="02020603050405020304" pitchFamily="18" charset="0"/>
                <a:ea typeface="Calibri" panose="020F0502020204030204" pitchFamily="34" charset="0"/>
              </a:rPr>
              <a:t> - </a:t>
            </a:r>
            <a:r>
              <a:rPr lang="en-GB" sz="1800" dirty="0">
                <a:effectLst/>
                <a:latin typeface="Calibri" panose="020F0502020204030204" pitchFamily="34" charset="0"/>
                <a:ea typeface="Calibri" panose="020F0502020204030204" pitchFamily="34" charset="0"/>
              </a:rPr>
              <a:t>£860.00</a:t>
            </a:r>
            <a:endParaRPr lang="en-GB" sz="1800" dirty="0">
              <a:effectLst/>
              <a:latin typeface="Times New Roman" panose="02020603050405020304" pitchFamily="18"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Recreational Access</a:t>
            </a:r>
            <a:r>
              <a:rPr lang="en-GB" sz="1800" dirty="0">
                <a:effectLst/>
                <a:latin typeface="Times New Roman" panose="02020603050405020304" pitchFamily="18" charset="0"/>
                <a:ea typeface="Calibri" panose="020F0502020204030204" pitchFamily="34" charset="0"/>
              </a:rPr>
              <a:t> - </a:t>
            </a:r>
            <a:r>
              <a:rPr lang="en-GB" sz="1800" dirty="0">
                <a:effectLst/>
                <a:latin typeface="Calibri" panose="020F0502020204030204" pitchFamily="34" charset="0"/>
                <a:ea typeface="Calibri" panose="020F0502020204030204" pitchFamily="34" charset="0"/>
              </a:rPr>
              <a:t>£3,784.00</a:t>
            </a:r>
            <a:endParaRPr lang="en-GB" sz="1800" dirty="0">
              <a:effectLst/>
              <a:latin typeface="Times New Roman" panose="02020603050405020304" pitchFamily="18"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10 years’ worth of maintenance</a:t>
            </a:r>
            <a:r>
              <a:rPr lang="en-GB" sz="1800" dirty="0">
                <a:effectLst/>
                <a:latin typeface="Times New Roman" panose="02020603050405020304" pitchFamily="18" charset="0"/>
                <a:ea typeface="Calibri" panose="020F0502020204030204" pitchFamily="34" charset="0"/>
              </a:rPr>
              <a:t> - </a:t>
            </a:r>
            <a:r>
              <a:rPr lang="en-GB" sz="1800" dirty="0">
                <a:effectLst/>
                <a:latin typeface="Calibri" panose="020F0502020204030204" pitchFamily="34" charset="0"/>
                <a:ea typeface="Calibri" panose="020F0502020204030204" pitchFamily="34" charset="0"/>
              </a:rPr>
              <a:t>£3,440.00</a:t>
            </a:r>
            <a:endParaRPr lang="en-GB" sz="1800" dirty="0">
              <a:effectLst/>
              <a:latin typeface="Times New Roman" panose="02020603050405020304" pitchFamily="18" charset="0"/>
              <a:ea typeface="Calibri" panose="020F0502020204030204" pitchFamily="34" charset="0"/>
            </a:endParaRPr>
          </a:p>
          <a:p>
            <a:r>
              <a:rPr lang="en-GB" sz="1800" b="1" i="1" dirty="0">
                <a:effectLst/>
                <a:latin typeface="Calibri" panose="020F0502020204030204" pitchFamily="34" charset="0"/>
                <a:ea typeface="Calibri" panose="020F0502020204030204" pitchFamily="34" charset="0"/>
              </a:rPr>
              <a:t>Total</a:t>
            </a:r>
            <a:r>
              <a:rPr lang="en-GB" sz="1800" b="0" i="0" dirty="0">
                <a:effectLst/>
                <a:latin typeface="Times New Roman" panose="02020603050405020304" pitchFamily="18" charset="0"/>
                <a:ea typeface="Calibri" panose="020F0502020204030204" pitchFamily="34" charset="0"/>
              </a:rPr>
              <a:t> - </a:t>
            </a:r>
            <a:r>
              <a:rPr lang="en-GB" sz="1800" b="1" i="1" dirty="0">
                <a:effectLst/>
                <a:latin typeface="Calibri" panose="020F0502020204030204" pitchFamily="34" charset="0"/>
                <a:ea typeface="Calibri" panose="020F0502020204030204" pitchFamily="34" charset="0"/>
              </a:rPr>
              <a:t>£28,380.00</a:t>
            </a:r>
            <a:endParaRPr lang="en-GB" sz="1800" dirty="0">
              <a:effectLst/>
              <a:latin typeface="Times New Roman" panose="02020603050405020304" pitchFamily="18" charset="0"/>
              <a:ea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AC00CF45-0538-4789-A03E-EA73016EF1CB}" type="slidenum">
              <a:rPr lang="en-GB" smtClean="0"/>
              <a:t>19</a:t>
            </a:fld>
            <a:endParaRPr lang="en-GB" dirty="0"/>
          </a:p>
        </p:txBody>
      </p:sp>
    </p:spTree>
    <p:extLst>
      <p:ext uri="{BB962C8B-B14F-4D97-AF65-F5344CB8AC3E}">
        <p14:creationId xmlns:p14="http://schemas.microsoft.com/office/powerpoint/2010/main" val="109130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Council’s efforts to establish new trees were recognised in a case study published by the Forestry Commission on 18</a:t>
            </a:r>
            <a:r>
              <a:rPr lang="en-GB" baseline="30000" dirty="0"/>
              <a:t>th</a:t>
            </a:r>
            <a:r>
              <a:rPr lang="en-GB" dirty="0"/>
              <a:t> January 2022.</a:t>
            </a:r>
          </a:p>
        </p:txBody>
      </p:sp>
      <p:sp>
        <p:nvSpPr>
          <p:cNvPr id="4" name="Slide Number Placeholder 3"/>
          <p:cNvSpPr>
            <a:spLocks noGrp="1"/>
          </p:cNvSpPr>
          <p:nvPr>
            <p:ph type="sldNum" sz="quarter" idx="5"/>
          </p:nvPr>
        </p:nvSpPr>
        <p:spPr/>
        <p:txBody>
          <a:bodyPr/>
          <a:lstStyle/>
          <a:p>
            <a:fld id="{AC00CF45-0538-4789-A03E-EA73016EF1CB}" type="slidenum">
              <a:rPr lang="en-GB" smtClean="0"/>
              <a:t>21</a:t>
            </a:fld>
            <a:endParaRPr lang="en-GB" dirty="0"/>
          </a:p>
        </p:txBody>
      </p:sp>
    </p:spTree>
    <p:extLst>
      <p:ext uri="{BB962C8B-B14F-4D97-AF65-F5344CB8AC3E}">
        <p14:creationId xmlns:p14="http://schemas.microsoft.com/office/powerpoint/2010/main" val="3014554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6">
                    <a:lumMod val="50000"/>
                  </a:schemeClr>
                </a:solidFill>
              </a:rPr>
              <a:t>Pryor and Rickett Silviculture was the contractor chosen in 2021 to plant and maintain the trees at Billet Field. Their maintenance obligations include clearing weeds around the trees (without using chemical weedkillers), inspecting and affecting minor repairs to fencing and gates, replacing dead trees, and mowing the grass along the rides (walking routes) in the woodland, and remove litter from the site. Discussions are underway regarding the long term maintenance of contractor planted sites beyond the initial 10 year term.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6">
                    <a:lumMod val="50000"/>
                  </a:schemeClr>
                </a:solidFill>
              </a:rPr>
              <a:t>A community tree planting day was organised (following one failed attempt due to Storm Eunice) so that the public could be involved in the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6">
                    <a:lumMod val="50000"/>
                  </a:schemeClr>
                </a:solidFill>
              </a:rPr>
              <a:t> In these pictures we can see the Pedunculate Oak, Cherry, Lime, Hornbeam, Sessile Oak, Scots Pine, Silver Birch, Crab apple, Field maple, Hawthorn, Dogwood, Hazel and Holly whips planted and protected by 100% biodegradable spiral guards and mulch matts.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6">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accent6">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6">
                    <a:lumMod val="50000"/>
                  </a:schemeClr>
                </a:solidFill>
              </a:rPr>
              <a:t>10% of the trees planted in the last planting season were funded by the Local Authority Treescapes Fund.</a:t>
            </a:r>
          </a:p>
          <a:p>
            <a:endParaRPr lang="en-GB" dirty="0"/>
          </a:p>
        </p:txBody>
      </p:sp>
      <p:sp>
        <p:nvSpPr>
          <p:cNvPr id="4" name="Slide Number Placeholder 3"/>
          <p:cNvSpPr>
            <a:spLocks noGrp="1"/>
          </p:cNvSpPr>
          <p:nvPr>
            <p:ph type="sldNum" sz="quarter" idx="5"/>
          </p:nvPr>
        </p:nvSpPr>
        <p:spPr/>
        <p:txBody>
          <a:bodyPr/>
          <a:lstStyle/>
          <a:p>
            <a:fld id="{AC00CF45-0538-4789-A03E-EA73016EF1CB}" type="slidenum">
              <a:rPr lang="en-GB" smtClean="0"/>
              <a:t>22</a:t>
            </a:fld>
            <a:endParaRPr lang="en-GB" dirty="0"/>
          </a:p>
        </p:txBody>
      </p:sp>
    </p:spTree>
    <p:extLst>
      <p:ext uri="{BB962C8B-B14F-4D97-AF65-F5344CB8AC3E}">
        <p14:creationId xmlns:p14="http://schemas.microsoft.com/office/powerpoint/2010/main" val="2074281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00CF45-0538-4789-A03E-EA73016EF1CB}" type="slidenum">
              <a:rPr lang="en-GB" smtClean="0"/>
              <a:t>23</a:t>
            </a:fld>
            <a:endParaRPr lang="en-GB" dirty="0"/>
          </a:p>
        </p:txBody>
      </p:sp>
    </p:spTree>
    <p:extLst>
      <p:ext uri="{BB962C8B-B14F-4D97-AF65-F5344CB8AC3E}">
        <p14:creationId xmlns:p14="http://schemas.microsoft.com/office/powerpoint/2010/main" val="1408982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UK Government has established ambitious plans to increase woodland cover in the England Tree Action Plan. The per annum target is set in part to help achieve the UK’s net zero carbon emissions by 2050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Council made its commitment to plant 543,000 trees on Council land on 16</a:t>
            </a:r>
            <a:r>
              <a:rPr lang="en-GB" baseline="30000" dirty="0"/>
              <a:t>th</a:t>
            </a:r>
            <a:r>
              <a:rPr lang="en-GB" dirty="0"/>
              <a:t> February 2021. Woodland Carbon Units generated against this commitment will help offset the Council’s residual carbon emissions – those emissions that can’t be mitigated by other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recognising the shared responsibility to address climate change and other environmental challenges (such as poor air quality and flooding), the Bucks Tree Mission was launched later on in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Right Place for the Right Trees means increasing tree cover whilst protecting what is special and valued in the landscape and keeping the environmental benefits already being delivered. Consideration has to be made of physical, environmental, legal, historic, and stakeholder aspects regarding the planting of trees.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assessment of sites for tree planting, some have been deemed not viable due to the presence of rare and important habitats, such as chalk grassland, or the establishment of new woodland would have a negative visual impacts on conservation areas. On other sites areas have to be excluded from planting due to the presence of: buried utility services or archaeological features (such as ridge and furrow earthworks); or to provide sufficient room for maintenance activity to occur (such as thinning – which is the removal of individual trees in order to benefit total woodland development). The UK Forestry Standard requires 10% minimum open space to be present in new woodland.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Selecting the right species and size of tree for sites takes into account the purpose for establishing new trees, for example 12-14cm girth trees are required for trees established next to the public highway; climatic conditions, and soil type and suitability (planting trees on clay capped landfill sites is undesirable), and the proximity of natural water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Establishment has to take into account: biosecurity aspects – making sure that disease carrying agents are prevented from migrating as far as practicable, and keeping sites secure, safe, and presentable - which requires the installation of controlled access features such as fencing and gates, and signage. Maintenance agreements typically cover litter picking, mowing of open areas, replacing dead trees (known as beating up), weed clearance, and repairs. The most important time to care for young trees is within the first five years – regular watering is critical to support its health and 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may be specific covenants regarding the use of land that affect the ability to plant trees, or agreements that mean that acquiring management control rights to establish new woodland has to consider tenancy renewal cycles, and existing commitments related to agricultural subsidies and the use of the land – where crops are planted it’s best to take management control of the site after harvest (typically in September).</a:t>
            </a:r>
          </a:p>
        </p:txBody>
      </p:sp>
      <p:sp>
        <p:nvSpPr>
          <p:cNvPr id="4" name="Slide Number Placeholder 3"/>
          <p:cNvSpPr>
            <a:spLocks noGrp="1"/>
          </p:cNvSpPr>
          <p:nvPr>
            <p:ph type="sldNum" sz="quarter" idx="5"/>
          </p:nvPr>
        </p:nvSpPr>
        <p:spPr/>
        <p:txBody>
          <a:bodyPr/>
          <a:lstStyle/>
          <a:p>
            <a:fld id="{AC00CF45-0538-4789-A03E-EA73016EF1CB}" type="slidenum">
              <a:rPr lang="en-GB" smtClean="0"/>
              <a:t>24</a:t>
            </a:fld>
            <a:endParaRPr lang="en-GB" dirty="0"/>
          </a:p>
        </p:txBody>
      </p:sp>
    </p:spTree>
    <p:extLst>
      <p:ext uri="{BB962C8B-B14F-4D97-AF65-F5344CB8AC3E}">
        <p14:creationId xmlns:p14="http://schemas.microsoft.com/office/powerpoint/2010/main" val="540592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6">
                  <a:lumMod val="50000"/>
                </a:schemeClr>
              </a:solidFill>
            </a:endParaRPr>
          </a:p>
          <a:p>
            <a:endParaRPr lang="en-GB" dirty="0"/>
          </a:p>
        </p:txBody>
      </p:sp>
      <p:sp>
        <p:nvSpPr>
          <p:cNvPr id="4" name="Slide Number Placeholder 3"/>
          <p:cNvSpPr>
            <a:spLocks noGrp="1"/>
          </p:cNvSpPr>
          <p:nvPr>
            <p:ph type="sldNum" sz="quarter" idx="5"/>
          </p:nvPr>
        </p:nvSpPr>
        <p:spPr/>
        <p:txBody>
          <a:bodyPr/>
          <a:lstStyle/>
          <a:p>
            <a:fld id="{AC00CF45-0538-4789-A03E-EA73016EF1CB}" type="slidenum">
              <a:rPr lang="en-GB" smtClean="0"/>
              <a:t>25</a:t>
            </a:fld>
            <a:endParaRPr lang="en-GB" dirty="0"/>
          </a:p>
        </p:txBody>
      </p:sp>
    </p:spTree>
    <p:extLst>
      <p:ext uri="{BB962C8B-B14F-4D97-AF65-F5344CB8AC3E}">
        <p14:creationId xmlns:p14="http://schemas.microsoft.com/office/powerpoint/2010/main" val="703542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Woodland Carbon Units have increased in value in the last couple of years from £10 t CO2e to £24 t CO2e abated. The Council will benefit from Woodland Carbon Units generated from sites planted and maintained by contractors or Forestry England under the Woodland Partnership Scheme.</a:t>
            </a:r>
          </a:p>
          <a:p>
            <a:endParaRPr lang="en-GB" dirty="0"/>
          </a:p>
          <a:p>
            <a:endParaRPr lang="en-GB" dirty="0"/>
          </a:p>
          <a:p>
            <a:r>
              <a:rPr lang="en-GB" dirty="0"/>
              <a:t>The social benefits of visiting public woodland cannot be understated and have been valued at £3.96 per visit. Based on tools developed by Defra in relation to Natural Capital evaluations (March 2020), biodiversity benefits from woodland are valued at £588 per ha; flood water storage from woodland is valued at £115 per ha; and air pollution removal from rural and urban woodland are valued at £245 and £771 per hectare.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C00CF45-0538-4789-A03E-EA73016EF1CB}" type="slidenum">
              <a:rPr lang="en-GB" smtClean="0"/>
              <a:t>35</a:t>
            </a:fld>
            <a:endParaRPr lang="en-GB" dirty="0"/>
          </a:p>
        </p:txBody>
      </p:sp>
    </p:spTree>
    <p:extLst>
      <p:ext uri="{BB962C8B-B14F-4D97-AF65-F5344CB8AC3E}">
        <p14:creationId xmlns:p14="http://schemas.microsoft.com/office/powerpoint/2010/main" val="2118958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Woodland Carbon Units have increased in value in the last couple of years from £10 t CO2e to £24 t CO2e abated. The Council will benefit from Woodland Carbon Units generated from sites planted and maintained by contractors or Forestry England under the Woodland Partnership Scheme.</a:t>
            </a:r>
          </a:p>
          <a:p>
            <a:endParaRPr lang="en-GB" dirty="0"/>
          </a:p>
          <a:p>
            <a:endParaRPr lang="en-GB" dirty="0"/>
          </a:p>
          <a:p>
            <a:r>
              <a:rPr lang="en-GB" dirty="0"/>
              <a:t>The social benefits of visiting public woodland cannot be understated and have been valued at £3.96 per visit. Based on tools developed by Defra in relation to Natural Capital evaluations (March 2020), biodiversity benefits from woodland are valued at £588 per ha; flood water storage from woodland is valued at £115 per ha; and air pollution removal from rural and urban woodland are valued at £245 and £771 per hectare.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C00CF45-0538-4789-A03E-EA73016EF1CB}" type="slidenum">
              <a:rPr lang="en-GB" smtClean="0"/>
              <a:t>36</a:t>
            </a:fld>
            <a:endParaRPr lang="en-GB" dirty="0"/>
          </a:p>
        </p:txBody>
      </p:sp>
    </p:spTree>
    <p:extLst>
      <p:ext uri="{BB962C8B-B14F-4D97-AF65-F5344CB8AC3E}">
        <p14:creationId xmlns:p14="http://schemas.microsoft.com/office/powerpoint/2010/main" val="3121873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widely acknowledged that trees provide a wide range of ecosystem services, from regulating the climate – where shade from trees can help reduce building cooling costs – to improving water quality, providing materials for construction, and increasing biodiversity.</a:t>
            </a:r>
          </a:p>
        </p:txBody>
      </p:sp>
      <p:sp>
        <p:nvSpPr>
          <p:cNvPr id="4" name="Slide Number Placeholder 3"/>
          <p:cNvSpPr>
            <a:spLocks noGrp="1"/>
          </p:cNvSpPr>
          <p:nvPr>
            <p:ph type="sldNum" sz="quarter" idx="5"/>
          </p:nvPr>
        </p:nvSpPr>
        <p:spPr/>
        <p:txBody>
          <a:bodyPr/>
          <a:lstStyle/>
          <a:p>
            <a:fld id="{AC00CF45-0538-4789-A03E-EA73016EF1CB}" type="slidenum">
              <a:rPr lang="en-GB" smtClean="0"/>
              <a:t>4</a:t>
            </a:fld>
            <a:endParaRPr lang="en-GB" dirty="0"/>
          </a:p>
        </p:txBody>
      </p:sp>
    </p:spTree>
    <p:extLst>
      <p:ext uri="{BB962C8B-B14F-4D97-AF65-F5344CB8AC3E}">
        <p14:creationId xmlns:p14="http://schemas.microsoft.com/office/powerpoint/2010/main" val="156554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UK Government has established ambitious plans to increase woodland cover in the England Tree Action Plan. The per annum target is set in part to help achieve the UK’s net zero carbon emissions by 2050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Council made its commitment to plant 543,000 trees on Council land on 16</a:t>
            </a:r>
            <a:r>
              <a:rPr lang="en-GB" baseline="30000" dirty="0"/>
              <a:t>th</a:t>
            </a:r>
            <a:r>
              <a:rPr lang="en-GB" dirty="0"/>
              <a:t> February 2021. Woodland Carbon Units generated against this commitment will help offset the Council’s residual carbon emissions – those emissions that can’t be mitigated by other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recognising the shared responsibility to address climate change and other environmental challenges (such as poor air quality and flooding), the Bucks Tree Mission was launched later on in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Right Place for the Right Trees means increasing tree cover whilst protecting what is special and valued in the landscape and keeping the environmental benefits already being delivered. Consideration has to be made of physical, environmental, legal, historic, and stakeholder aspects regarding the planting of trees.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assessment of sites for tree planting, some have been deemed not viable due to the presence of rare and important habitats, such as chalk grassland, or the establishment of new woodland would have a negative visual impacts on conservation areas. On other sites areas have to be excluded from planting due to the presence of: buried utility services or archaeological features (such as ridge and furrow earthworks); or to provide sufficient room for maintenance activity to occur (such as thinning – which is the removal of individual trees in order to benefit total woodland development). The UK Forestry Standard requires 10% minimum open space to be present in new woodland.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Selecting the right species and size of tree for sites takes into account the purpose for establishing new trees, for example 12-14cm girth trees are required for trees established next to the public highway; climatic conditions, and soil type and suitability (planting trees on clay capped landfill sites is undesirable), and the proximity of natural water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Establishment has to take into account: biosecurity aspects – making sure that disease carrying agents are prevented from migrating as far as practicable, and keeping sites secure, safe, and presentable - which requires the installation of controlled access features such as fencing and gates, and signage. Maintenance agreements typically cover litter picking, mowing of open areas, replacing dead trees (known as beating up), weed clearance, and repairs. The most important time to care for young trees is within the first five years – regular watering is critical to support its health and 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may be specific covenants regarding the use of land that affect the ability to plant trees, or agreements that mean that acquiring management control rights to establish new woodland has to consider tenancy renewal cycles, and existing commitments related to agricultural subsidies and the use of the land – where crops are planted it’s best to take management control of the site after harvest (typically in September).</a:t>
            </a:r>
          </a:p>
        </p:txBody>
      </p:sp>
      <p:sp>
        <p:nvSpPr>
          <p:cNvPr id="4" name="Slide Number Placeholder 3"/>
          <p:cNvSpPr>
            <a:spLocks noGrp="1"/>
          </p:cNvSpPr>
          <p:nvPr>
            <p:ph type="sldNum" sz="quarter" idx="5"/>
          </p:nvPr>
        </p:nvSpPr>
        <p:spPr/>
        <p:txBody>
          <a:bodyPr/>
          <a:lstStyle/>
          <a:p>
            <a:fld id="{AC00CF45-0538-4789-A03E-EA73016EF1CB}" type="slidenum">
              <a:rPr lang="en-GB" smtClean="0"/>
              <a:t>11</a:t>
            </a:fld>
            <a:endParaRPr lang="en-GB" dirty="0"/>
          </a:p>
        </p:txBody>
      </p:sp>
    </p:spTree>
    <p:extLst>
      <p:ext uri="{BB962C8B-B14F-4D97-AF65-F5344CB8AC3E}">
        <p14:creationId xmlns:p14="http://schemas.microsoft.com/office/powerpoint/2010/main" val="2594856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00CF45-0538-4789-A03E-EA73016EF1CB}" type="slidenum">
              <a:rPr lang="en-GB" smtClean="0"/>
              <a:t>12</a:t>
            </a:fld>
            <a:endParaRPr lang="en-GB" dirty="0"/>
          </a:p>
        </p:txBody>
      </p:sp>
    </p:spTree>
    <p:extLst>
      <p:ext uri="{BB962C8B-B14F-4D97-AF65-F5344CB8AC3E}">
        <p14:creationId xmlns:p14="http://schemas.microsoft.com/office/powerpoint/2010/main" val="828339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UK Government has established ambitious plans to increase woodland cover in the England Tree Action Plan. The per annum target is set in part to help achieve the UK’s net zero carbon emissions by 2050 target.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Council made its commitment to plant 543,000 trees on Council land on 16</a:t>
            </a:r>
            <a:r>
              <a:rPr lang="en-GB" baseline="30000" dirty="0"/>
              <a:t>th</a:t>
            </a:r>
            <a:r>
              <a:rPr lang="en-GB" dirty="0"/>
              <a:t> February 2021. Woodland Carbon Units generated against this commitment will help offset the Council’s residual carbon emissions – those emissions that can’t be mitigated by other means.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recognising the shared responsibility to address climate change and other environmental challenges (such as poor air quality and flooding), the Bucks Tree Mission was launched later on in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Right Place for the Right Trees means increasing tree cover whilst protecting what is special and valued in the landscape and keeping the environmental benefits already being delivered. Consideration has to be made of physical, environmental, legal, historic, and stakeholder aspects regarding the planting of trees.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assessment of sites for tree planting, some have been deemed not viable due to the presence of rare and important habitats, such as chalk grassland, or the establishment of new woodland would have a negative visual impacts on conservation areas. On other sites areas have to be excluded from planting due to the presence of: buried utility services or archaeological features (such as ridge and furrow earthworks); or to provide sufficient room for maintenance activity to occur (such as thinning – which is the removal of individual trees in order to benefit total woodland development). The UK Forestry Standard requires 10% minimum open space to be present in new woodland.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Selecting the right species and size of tree for sites takes into account the purpose for establishing new trees, for example 12-14cm girth trees are required for trees established next to the public highway; climatic conditions, and soil type and suitability (planting trees on clay capped landfill sites is undesirable), and the proximity of natural water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Establishment has to take into account: biosecurity aspects – making sure that disease carrying agents are prevented from migrating as far as practicable, and keeping sites secure, safe, and presentable - which requires the installation of controlled access features such as fencing and gates, and signage. Maintenance agreements typically cover litter picking, mowing of open areas, replacing dead trees (known as beating up), weed clearance, and repairs. The most important time to care for young trees is within the first five years – regular watering is critical to support its health and growth.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may be specific covenants regarding the use of land that affect the ability to plant trees, or agreements that mean that acquiring management control rights to establish new woodland has to consider tenancy renewal cycles, and existing commitments related to agricultural subsidies and the use of the land – where crops are planted it’s best to take management control of the site after harvest (typically in September).</a:t>
            </a:r>
          </a:p>
        </p:txBody>
      </p:sp>
      <p:sp>
        <p:nvSpPr>
          <p:cNvPr id="4" name="Slide Number Placeholder 3"/>
          <p:cNvSpPr>
            <a:spLocks noGrp="1"/>
          </p:cNvSpPr>
          <p:nvPr>
            <p:ph type="sldNum" sz="quarter" idx="5"/>
          </p:nvPr>
        </p:nvSpPr>
        <p:spPr/>
        <p:txBody>
          <a:bodyPr/>
          <a:lstStyle/>
          <a:p>
            <a:fld id="{AC00CF45-0538-4789-A03E-EA73016EF1CB}" type="slidenum">
              <a:rPr lang="en-GB" smtClean="0"/>
              <a:t>13</a:t>
            </a:fld>
            <a:endParaRPr lang="en-GB" dirty="0"/>
          </a:p>
        </p:txBody>
      </p:sp>
    </p:spTree>
    <p:extLst>
      <p:ext uri="{BB962C8B-B14F-4D97-AF65-F5344CB8AC3E}">
        <p14:creationId xmlns:p14="http://schemas.microsoft.com/office/powerpoint/2010/main" val="2026163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Individuals and organisations across Buckinghamshire are involved in tree planting or management activities. </a:t>
            </a:r>
          </a:p>
          <a:p>
            <a:endParaRPr lang="en-GB" dirty="0"/>
          </a:p>
          <a:p>
            <a:r>
              <a:rPr lang="en-GB" dirty="0"/>
              <a:t>While we are focused on planting 543,000 trees on Council land, we are supportive of the contributions being made to improve the number and health of trees in Buckinghamshire. As such there is a project underway to map trees planted as a result of Council activity….</a:t>
            </a:r>
          </a:p>
        </p:txBody>
      </p:sp>
      <p:sp>
        <p:nvSpPr>
          <p:cNvPr id="4" name="Slide Number Placeholder 3"/>
          <p:cNvSpPr>
            <a:spLocks noGrp="1"/>
          </p:cNvSpPr>
          <p:nvPr>
            <p:ph type="sldNum" sz="quarter" idx="5"/>
          </p:nvPr>
        </p:nvSpPr>
        <p:spPr/>
        <p:txBody>
          <a:bodyPr/>
          <a:lstStyle/>
          <a:p>
            <a:fld id="{AC00CF45-0538-4789-A03E-EA73016EF1CB}" type="slidenum">
              <a:rPr lang="en-GB" smtClean="0"/>
              <a:t>14</a:t>
            </a:fld>
            <a:endParaRPr lang="en-GB" dirty="0"/>
          </a:p>
        </p:txBody>
      </p:sp>
    </p:spTree>
    <p:extLst>
      <p:ext uri="{BB962C8B-B14F-4D97-AF65-F5344CB8AC3E}">
        <p14:creationId xmlns:p14="http://schemas.microsoft.com/office/powerpoint/2010/main" val="3101463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support of the Queens Green Canopy we offered </a:t>
            </a:r>
            <a:r>
              <a:rPr lang="en-GB" sz="1200" dirty="0"/>
              <a:t>a free tree to care homes and schools in Buckinghamshire for planting in the ‘21/’22 planting season.</a:t>
            </a:r>
          </a:p>
          <a:p>
            <a:endParaRPr lang="en-GB" dirty="0"/>
          </a:p>
        </p:txBody>
      </p:sp>
      <p:sp>
        <p:nvSpPr>
          <p:cNvPr id="4" name="Slide Number Placeholder 3"/>
          <p:cNvSpPr>
            <a:spLocks noGrp="1"/>
          </p:cNvSpPr>
          <p:nvPr>
            <p:ph type="sldNum" sz="quarter" idx="5"/>
          </p:nvPr>
        </p:nvSpPr>
        <p:spPr/>
        <p:txBody>
          <a:bodyPr/>
          <a:lstStyle/>
          <a:p>
            <a:fld id="{AC00CF45-0538-4789-A03E-EA73016EF1CB}" type="slidenum">
              <a:rPr lang="en-GB" smtClean="0"/>
              <a:t>15</a:t>
            </a:fld>
            <a:endParaRPr lang="en-GB" dirty="0"/>
          </a:p>
        </p:txBody>
      </p:sp>
    </p:spTree>
    <p:extLst>
      <p:ext uri="{BB962C8B-B14F-4D97-AF65-F5344CB8AC3E}">
        <p14:creationId xmlns:p14="http://schemas.microsoft.com/office/powerpoint/2010/main" val="2671392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Council staff have participated in several volunteer tree planting days which have been run with Chiltern Rangers.</a:t>
            </a:r>
          </a:p>
          <a:p>
            <a:endParaRPr lang="en-GB" dirty="0"/>
          </a:p>
          <a:p>
            <a:r>
              <a:rPr lang="en-GB" dirty="0"/>
              <a:t>As part of ongoing service delivery the Parks and Countryside Service actively manages trees in Council Parks and along Public Rights of Way. This includes the planting of new trees.  </a:t>
            </a:r>
          </a:p>
        </p:txBody>
      </p:sp>
      <p:sp>
        <p:nvSpPr>
          <p:cNvPr id="4" name="Slide Number Placeholder 3"/>
          <p:cNvSpPr>
            <a:spLocks noGrp="1"/>
          </p:cNvSpPr>
          <p:nvPr>
            <p:ph type="sldNum" sz="quarter" idx="5"/>
          </p:nvPr>
        </p:nvSpPr>
        <p:spPr/>
        <p:txBody>
          <a:bodyPr/>
          <a:lstStyle/>
          <a:p>
            <a:fld id="{AC00CF45-0538-4789-A03E-EA73016EF1CB}" type="slidenum">
              <a:rPr lang="en-GB" smtClean="0"/>
              <a:t>16</a:t>
            </a:fld>
            <a:endParaRPr lang="en-GB" dirty="0"/>
          </a:p>
        </p:txBody>
      </p:sp>
    </p:spTree>
    <p:extLst>
      <p:ext uri="{BB962C8B-B14F-4D97-AF65-F5344CB8AC3E}">
        <p14:creationId xmlns:p14="http://schemas.microsoft.com/office/powerpoint/2010/main" val="1787143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00CF45-0538-4789-A03E-EA73016EF1CB}" type="slidenum">
              <a:rPr lang="en-GB" smtClean="0"/>
              <a:t>17</a:t>
            </a:fld>
            <a:endParaRPr lang="en-GB" dirty="0"/>
          </a:p>
        </p:txBody>
      </p:sp>
    </p:spTree>
    <p:extLst>
      <p:ext uri="{BB962C8B-B14F-4D97-AF65-F5344CB8AC3E}">
        <p14:creationId xmlns:p14="http://schemas.microsoft.com/office/powerpoint/2010/main" val="2958687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40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t>02/03/2023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75811E-14ED-4629-90CC-79E112007BFC}" type="slidenum">
              <a:rPr lang="en-GB" smtClean="0"/>
              <a:t>‹#›</a:t>
            </a:fld>
            <a:endParaRPr lang="en-GB" dirty="0"/>
          </a:p>
        </p:txBody>
      </p:sp>
    </p:spTree>
    <p:extLst>
      <p:ext uri="{BB962C8B-B14F-4D97-AF65-F5344CB8AC3E}">
        <p14:creationId xmlns:p14="http://schemas.microsoft.com/office/powerpoint/2010/main" val="423394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t>02/03/2023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75811E-14ED-4629-90CC-79E112007BFC}" type="slidenum">
              <a:rPr lang="en-GB" smtClean="0"/>
              <a:t>‹#›</a:t>
            </a:fld>
            <a:endParaRPr lang="en-GB" dirty="0"/>
          </a:p>
        </p:txBody>
      </p:sp>
    </p:spTree>
    <p:extLst>
      <p:ext uri="{BB962C8B-B14F-4D97-AF65-F5344CB8AC3E}">
        <p14:creationId xmlns:p14="http://schemas.microsoft.com/office/powerpoint/2010/main" val="2538694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Click to edit Master title style</a:t>
            </a:r>
            <a:endParaRPr lang="en-GB" sz="4400" dirty="0"/>
          </a:p>
        </p:txBody>
      </p:sp>
      <p:sp>
        <p:nvSpPr>
          <p:cNvPr id="3"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2800" dirty="0"/>
              <a:t>Click to edit Master subtitle style</a:t>
            </a:r>
            <a:endParaRPr lang="en-GB" sz="2800" dirty="0"/>
          </a:p>
        </p:txBody>
      </p:sp>
      <p:sp>
        <p:nvSpPr>
          <p:cNvPr id="4" name="Date Placeholder 3"/>
          <p:cNvSpPr txBox="1">
            <a:spLocks/>
          </p:cNvSpPr>
          <p:nvPr userDrawn="1"/>
        </p:nvSpPr>
        <p:spPr>
          <a:xfrm>
            <a:off x="457275"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A3FF8B-3D7E-40A3-972F-2290F6E679E5}" type="datetimeFigureOut">
              <a:rPr lang="en-GB" sz="1800" smtClean="0"/>
              <a:pPr/>
              <a:t>02/03/2023</a:t>
            </a:fld>
            <a:endParaRPr lang="en-GB" sz="1800" dirty="0"/>
          </a:p>
        </p:txBody>
      </p:sp>
      <p:sp>
        <p:nvSpPr>
          <p:cNvPr id="5" name="Slide Number Placeholder 5"/>
          <p:cNvSpPr txBox="1">
            <a:spLocks/>
          </p:cNvSpPr>
          <p:nvPr userDrawn="1"/>
        </p:nvSpPr>
        <p:spPr>
          <a:xfrm>
            <a:off x="6554251"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B5BB9-13EB-4BF4-AFFE-1FD7252BD932}" type="slidenum">
              <a:rPr lang="en-GB" sz="1800" smtClean="0"/>
              <a:pPr/>
              <a:t>‹#›</a:t>
            </a:fld>
            <a:endParaRPr lang="en-GB" sz="1800" dirty="0"/>
          </a:p>
        </p:txBody>
      </p:sp>
      <p:sp>
        <p:nvSpPr>
          <p:cNvPr id="6"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00" dirty="0"/>
              <a:t>Click to edit Master title style</a:t>
            </a:r>
            <a:endParaRPr lang="en-GB" sz="4400" dirty="0"/>
          </a:p>
        </p:txBody>
      </p:sp>
      <p:sp>
        <p:nvSpPr>
          <p:cNvPr id="7"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200" dirty="0"/>
              <a:t>Click to edit Master subtitle style</a:t>
            </a:r>
            <a:endParaRPr lang="en-GB" sz="3200" dirty="0"/>
          </a:p>
        </p:txBody>
      </p:sp>
      <p:sp>
        <p:nvSpPr>
          <p:cNvPr id="8" name="Date Placeholder 3"/>
          <p:cNvSpPr txBox="1">
            <a:spLocks/>
          </p:cNvSpPr>
          <p:nvPr userDrawn="1"/>
        </p:nvSpPr>
        <p:spPr>
          <a:xfrm>
            <a:off x="457275" y="4772026"/>
            <a:ext cx="2133942" cy="27411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2AC66C-F0BF-44A7-86C9-611CA48A43D7}" type="datetimeFigureOut">
              <a:rPr lang="en-GB" sz="1200" smtClean="0"/>
              <a:pPr/>
              <a:t>02/03/2023</a:t>
            </a:fld>
            <a:endParaRPr lang="en-GB" sz="1200" dirty="0"/>
          </a:p>
        </p:txBody>
      </p:sp>
      <p:sp>
        <p:nvSpPr>
          <p:cNvPr id="9" name="Slide Number Placeholder 5"/>
          <p:cNvSpPr txBox="1">
            <a:spLocks/>
          </p:cNvSpPr>
          <p:nvPr userDrawn="1"/>
        </p:nvSpPr>
        <p:spPr>
          <a:xfrm>
            <a:off x="6554251" y="4772026"/>
            <a:ext cx="2133942" cy="2741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AF9087-94BC-415C-8A96-1D40BD70811D}" type="slidenum">
              <a:rPr lang="en-GB" sz="1200" smtClean="0"/>
              <a:pPr/>
              <a:t>‹#›</a:t>
            </a:fld>
            <a:endParaRPr lang="en-GB" sz="1200" dirty="0"/>
          </a:p>
        </p:txBody>
      </p:sp>
      <p:sp>
        <p:nvSpPr>
          <p:cNvPr id="10" name="Rectangle 9"/>
          <p:cNvSpPr/>
          <p:nvPr userDrawn="1"/>
        </p:nvSpPr>
        <p:spPr>
          <a:xfrm flipV="1">
            <a:off x="-1" y="-1"/>
            <a:ext cx="9153139" cy="6863708"/>
          </a:xfrm>
          <a:prstGeom prst="rect">
            <a:avLst/>
          </a:prstGeom>
          <a:gradFill flip="none" rotWithShape="1">
            <a:gsLst>
              <a:gs pos="0">
                <a:srgbClr val="2C2D84"/>
              </a:gs>
              <a:gs pos="66000">
                <a:srgbClr val="2E83C5"/>
              </a:gs>
              <a:gs pos="100000">
                <a:srgbClr val="9FC63B"/>
              </a:gs>
              <a:gs pos="42000">
                <a:srgbClr val="006AB4"/>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11" name="Group 10"/>
          <p:cNvGrpSpPr/>
          <p:nvPr userDrawn="1"/>
        </p:nvGrpSpPr>
        <p:grpSpPr>
          <a:xfrm flipH="1">
            <a:off x="0" y="3004706"/>
            <a:ext cx="9153138" cy="3853294"/>
            <a:chOff x="1" y="1725401"/>
            <a:chExt cx="12191996" cy="5132596"/>
          </a:xfrm>
        </p:grpSpPr>
        <p:sp>
          <p:nvSpPr>
            <p:cNvPr id="12" name="Google Shape;12;p2"/>
            <p:cNvSpPr/>
            <p:nvPr userDrawn="1"/>
          </p:nvSpPr>
          <p:spPr>
            <a:xfrm rot="10800000" flipH="1">
              <a:off x="1" y="1725401"/>
              <a:ext cx="2743198" cy="1645203"/>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3" name="Google Shape;13;p2"/>
            <p:cNvSpPr/>
            <p:nvPr userDrawn="1"/>
          </p:nvSpPr>
          <p:spPr>
            <a:xfrm rot="10800000" flipH="1">
              <a:off x="1727199" y="5517695"/>
              <a:ext cx="7600947" cy="1340302"/>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4" name="Google Shape;14;p2"/>
            <p:cNvSpPr/>
            <p:nvPr userDrawn="1"/>
          </p:nvSpPr>
          <p:spPr>
            <a:xfrm rot="10800000" flipH="1">
              <a:off x="7753345" y="4255937"/>
              <a:ext cx="4438646" cy="1943757"/>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5" name="Google Shape;16;p2"/>
            <p:cNvSpPr/>
            <p:nvPr userDrawn="1"/>
          </p:nvSpPr>
          <p:spPr>
            <a:xfrm rot="10800000" flipH="1">
              <a:off x="10915648" y="2490041"/>
              <a:ext cx="1276349" cy="1384766"/>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6" name="Google Shape;17;p2"/>
            <p:cNvSpPr/>
            <p:nvPr userDrawn="1"/>
          </p:nvSpPr>
          <p:spPr>
            <a:xfrm rot="10800000" flipH="1">
              <a:off x="2730495" y="4531589"/>
              <a:ext cx="2381248" cy="1581685"/>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7" name="Google Shape;18;p2"/>
            <p:cNvSpPr/>
            <p:nvPr userDrawn="1"/>
          </p:nvSpPr>
          <p:spPr>
            <a:xfrm rot="10800000" flipH="1">
              <a:off x="11366499" y="3735061"/>
              <a:ext cx="825498" cy="1302188"/>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gr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4862"/>
          <a:stretch/>
        </p:blipFill>
        <p:spPr>
          <a:xfrm>
            <a:off x="513861" y="1"/>
            <a:ext cx="1427067" cy="1818895"/>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0" y="5131521"/>
            <a:ext cx="3054043" cy="1767693"/>
          </a:xfrm>
          <a:prstGeom prst="rect">
            <a:avLst/>
          </a:prstGeom>
        </p:spPr>
      </p:pic>
    </p:spTree>
    <p:extLst>
      <p:ext uri="{BB962C8B-B14F-4D97-AF65-F5344CB8AC3E}">
        <p14:creationId xmlns:p14="http://schemas.microsoft.com/office/powerpoint/2010/main" val="369146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p:cNvSpPr/>
          <p:nvPr userDrawn="1"/>
        </p:nvSpPr>
        <p:spPr>
          <a:xfrm flipH="1">
            <a:off x="231262" y="6422073"/>
            <a:ext cx="8681485" cy="184297"/>
          </a:xfrm>
          <a:prstGeom prst="rect">
            <a:avLst/>
          </a:prstGeom>
          <a:gradFill>
            <a:gsLst>
              <a:gs pos="0">
                <a:srgbClr val="2C2D84"/>
              </a:gs>
              <a:gs pos="50000">
                <a:srgbClr val="006AB4"/>
              </a:gs>
              <a:gs pos="100000">
                <a:srgbClr val="9FC63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TextBox 7"/>
          <p:cNvSpPr txBox="1"/>
          <p:nvPr userDrawn="1"/>
        </p:nvSpPr>
        <p:spPr>
          <a:xfrm>
            <a:off x="167467" y="6110179"/>
            <a:ext cx="4396295" cy="276999"/>
          </a:xfrm>
          <a:prstGeom prst="rect">
            <a:avLst/>
          </a:prstGeom>
          <a:noFill/>
        </p:spPr>
        <p:txBody>
          <a:bodyPr wrap="square" rtlCol="0">
            <a:spAutoFit/>
          </a:bodyPr>
          <a:lstStyle/>
          <a:p>
            <a:r>
              <a:rPr lang="en-GB" sz="1200" dirty="0">
                <a:solidFill>
                  <a:schemeClr val="tx1"/>
                </a:solidFill>
                <a:latin typeface="+mn-lt"/>
              </a:rPr>
              <a:t>BUCKINGHAMSHIRE</a:t>
            </a:r>
            <a:r>
              <a:rPr lang="en-GB" sz="1200" baseline="0" dirty="0">
                <a:solidFill>
                  <a:schemeClr val="tx1"/>
                </a:solidFill>
                <a:latin typeface="+mn-lt"/>
              </a:rPr>
              <a:t> COUNCIL</a:t>
            </a:r>
            <a:endParaRPr lang="en-GB" sz="1200" dirty="0">
              <a:solidFill>
                <a:schemeClr val="tx1"/>
              </a:solidFill>
              <a:latin typeface="+mn-lt"/>
            </a:endParaRPr>
          </a:p>
        </p:txBody>
      </p:sp>
    </p:spTree>
    <p:extLst>
      <p:ext uri="{BB962C8B-B14F-4D97-AF65-F5344CB8AC3E}">
        <p14:creationId xmlns:p14="http://schemas.microsoft.com/office/powerpoint/2010/main" val="94711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15B87-3049-4CCA-8D28-C8F0F29ED1B4}" type="datetimeFigureOut">
              <a:rPr lang="en-GB" smtClean="0"/>
              <a:t>02/03/2023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75811E-14ED-4629-90CC-79E112007BFC}" type="slidenum">
              <a:rPr lang="en-GB" smtClean="0"/>
              <a:t>‹#›</a:t>
            </a:fld>
            <a:endParaRPr lang="en-GB" dirty="0"/>
          </a:p>
        </p:txBody>
      </p:sp>
    </p:spTree>
    <p:extLst>
      <p:ext uri="{BB962C8B-B14F-4D97-AF65-F5344CB8AC3E}">
        <p14:creationId xmlns:p14="http://schemas.microsoft.com/office/powerpoint/2010/main" val="108429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215B87-3049-4CCA-8D28-C8F0F29ED1B4}" type="datetimeFigureOut">
              <a:rPr lang="en-GB" smtClean="0"/>
              <a:t>02/03/2023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75811E-14ED-4629-90CC-79E112007BFC}" type="slidenum">
              <a:rPr lang="en-GB" smtClean="0"/>
              <a:t>‹#›</a:t>
            </a:fld>
            <a:endParaRPr lang="en-GB" dirty="0"/>
          </a:p>
        </p:txBody>
      </p:sp>
    </p:spTree>
    <p:extLst>
      <p:ext uri="{BB962C8B-B14F-4D97-AF65-F5344CB8AC3E}">
        <p14:creationId xmlns:p14="http://schemas.microsoft.com/office/powerpoint/2010/main" val="308824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215B87-3049-4CCA-8D28-C8F0F29ED1B4}" type="datetimeFigureOut">
              <a:rPr lang="en-GB" smtClean="0"/>
              <a:t>02/03/2023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575811E-14ED-4629-90CC-79E112007BFC}" type="slidenum">
              <a:rPr lang="en-GB" smtClean="0"/>
              <a:t>‹#›</a:t>
            </a:fld>
            <a:endParaRPr lang="en-GB" dirty="0"/>
          </a:p>
        </p:txBody>
      </p:sp>
    </p:spTree>
    <p:extLst>
      <p:ext uri="{BB962C8B-B14F-4D97-AF65-F5344CB8AC3E}">
        <p14:creationId xmlns:p14="http://schemas.microsoft.com/office/powerpoint/2010/main" val="303379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215B87-3049-4CCA-8D28-C8F0F29ED1B4}" type="datetimeFigureOut">
              <a:rPr lang="en-GB" smtClean="0"/>
              <a:t>02/03/2023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575811E-14ED-4629-90CC-79E112007BFC}" type="slidenum">
              <a:rPr lang="en-GB" smtClean="0"/>
              <a:t>‹#›</a:t>
            </a:fld>
            <a:endParaRPr lang="en-GB" dirty="0"/>
          </a:p>
        </p:txBody>
      </p:sp>
    </p:spTree>
    <p:extLst>
      <p:ext uri="{BB962C8B-B14F-4D97-AF65-F5344CB8AC3E}">
        <p14:creationId xmlns:p14="http://schemas.microsoft.com/office/powerpoint/2010/main" val="115105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15B87-3049-4CCA-8D28-C8F0F29ED1B4}" type="datetimeFigureOut">
              <a:rPr lang="en-GB" smtClean="0"/>
              <a:t>02/03/2023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575811E-14ED-4629-90CC-79E112007BFC}" type="slidenum">
              <a:rPr lang="en-GB" smtClean="0"/>
              <a:t>‹#›</a:t>
            </a:fld>
            <a:endParaRPr lang="en-GB" dirty="0"/>
          </a:p>
        </p:txBody>
      </p:sp>
    </p:spTree>
    <p:extLst>
      <p:ext uri="{BB962C8B-B14F-4D97-AF65-F5344CB8AC3E}">
        <p14:creationId xmlns:p14="http://schemas.microsoft.com/office/powerpoint/2010/main" val="377955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t>02/03/2023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75811E-14ED-4629-90CC-79E112007BFC}" type="slidenum">
              <a:rPr lang="en-GB" smtClean="0"/>
              <a:t>‹#›</a:t>
            </a:fld>
            <a:endParaRPr lang="en-GB" dirty="0"/>
          </a:p>
        </p:txBody>
      </p:sp>
    </p:spTree>
    <p:extLst>
      <p:ext uri="{BB962C8B-B14F-4D97-AF65-F5344CB8AC3E}">
        <p14:creationId xmlns:p14="http://schemas.microsoft.com/office/powerpoint/2010/main" val="74128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t>02/03/2023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75811E-14ED-4629-90CC-79E112007BFC}" type="slidenum">
              <a:rPr lang="en-GB" smtClean="0"/>
              <a:t>‹#›</a:t>
            </a:fld>
            <a:endParaRPr lang="en-GB" dirty="0"/>
          </a:p>
        </p:txBody>
      </p:sp>
    </p:spTree>
    <p:extLst>
      <p:ext uri="{BB962C8B-B14F-4D97-AF65-F5344CB8AC3E}">
        <p14:creationId xmlns:p14="http://schemas.microsoft.com/office/powerpoint/2010/main" val="268152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762481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buckinghamshire.moderngov.co.uk/ieDecisionDetails.aspx?AIId=659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gov.uk/government/news/world-leading-environment-act-becomes-law" TargetMode="External"/><Relationship Id="rId4" Type="http://schemas.openxmlformats.org/officeDocument/2006/relationships/hyperlink" Target="https://buckinghamshire.moderngov.co.uk/mgIssueHistoryHome.aspx?IId=27250&amp;Opt=0"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hyperlink" Target="https://www.gov.uk/government/publications/woodland-creation-case-studies-helping-local-authorities-respond-to-the-climate-emergency"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v.uk/guidance/woodland-creation-accelerator-fund-wcaf"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hyperlink" Target="https://www.gov.uk/guidance/woodland-creation-planning-grant" TargetMode="External"/><Relationship Id="rId2" Type="http://schemas.openxmlformats.org/officeDocument/2006/relationships/hyperlink" Target="https://www.gov.uk/guidance/urban-tree-challenge-fund"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hyperlink" Target="https://www.spglobal.com/marketintelligence/en/mi/products/environmental-registry-registration-process.html" TargetMode="External"/><Relationship Id="rId2" Type="http://schemas.openxmlformats.org/officeDocument/2006/relationships/hyperlink" Target="https://www.gov.uk/guidance/hot-and-dry-weather-temporary-support-for-trees-and-woodland-in-2022"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gov.uk/guidance/enabling-a-natural-capital-approach-enca" TargetMode="External"/><Relationship Id="rId3" Type="http://schemas.openxmlformats.org/officeDocument/2006/relationships/hyperlink" Target="https://www.american.edu/sis/centers/carbon-removal/fact-sheet-nature-based-solutions-to-climate-change.cfm#:~:text=Examples%20include%20allowing%20forests%20to,plants%2C%20soils%2C%20and%20sediments" TargetMode="External"/><Relationship Id="rId7" Type="http://schemas.openxmlformats.org/officeDocument/2006/relationships/hyperlink" Target="https://www.fao.org/organicag/oa-faq/oa-faq6/en/" TargetMode="External"/><Relationship Id="rId12"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landuse.co.uk/what-are-natural-capital-and-ecosystems-services/" TargetMode="External"/><Relationship Id="rId11" Type="http://schemas.openxmlformats.org/officeDocument/2006/relationships/hyperlink" Target="https://www.bucksfreepress.co.uk/news/19061605.flooding-warnings-issued-marlow-river-thames-overflows/" TargetMode="External"/><Relationship Id="rId5" Type="http://schemas.openxmlformats.org/officeDocument/2006/relationships/hyperlink" Target="https://portals.iucn.org/library/sites/library/files/documents/2020-020-En.pdf" TargetMode="External"/><Relationship Id="rId10" Type="http://schemas.openxmlformats.org/officeDocument/2006/relationships/hyperlink" Target="https://www.sciencedirect.com/science/article/abs/pii/S0959652619311503" TargetMode="External"/><Relationship Id="rId4" Type="http://schemas.openxmlformats.org/officeDocument/2006/relationships/hyperlink" Target="https://www.naturebasedsolutionsinitiative.org/what-are-nature-based-solutions" TargetMode="External"/><Relationship Id="rId9" Type="http://schemas.openxmlformats.org/officeDocument/2006/relationships/hyperlink" Target="https://www.theguardian.com/sustainable-business/2017/feb/21/urban-heat-islands-cooling-things-down-with-trees-green-roads-and-fewer-car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woodlandtrust.org.uk/plant-trees/trees-for-landowners-and-farmers/" TargetMode="External"/><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heartofbucks.org/apply-for-a-grant/" TargetMode="External"/><Relationship Id="rId5" Type="http://schemas.openxmlformats.org/officeDocument/2006/relationships/hyperlink" Target="https://treecouncil.org.uk/what-we-do/planting-and-care/our-grants/" TargetMode="External"/><Relationship Id="rId4" Type="http://schemas.openxmlformats.org/officeDocument/2006/relationships/hyperlink" Target="https://www.woodlandtrust.org.uk/plant-trees/schools-and-communitie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ctrTitle" idx="4294967295"/>
          </p:nvPr>
        </p:nvSpPr>
        <p:spPr>
          <a:xfrm>
            <a:off x="435042" y="2141952"/>
            <a:ext cx="8635806" cy="2585540"/>
          </a:xfrm>
        </p:spPr>
        <p:txBody>
          <a:bodyPr anchor="b">
            <a:normAutofit/>
          </a:bodyPr>
          <a:lstStyle>
            <a:lvl1pPr algn="l">
              <a:defRPr sz="4800"/>
            </a:lvl1pPr>
          </a:lstStyle>
          <a:p>
            <a:r>
              <a:rPr lang="en-GB" dirty="0">
                <a:solidFill>
                  <a:schemeClr val="bg1"/>
                </a:solidFill>
              </a:rPr>
              <a:t>Bucks Tree Mission</a:t>
            </a:r>
            <a:br>
              <a:rPr lang="en-GB" dirty="0">
                <a:solidFill>
                  <a:schemeClr val="bg2"/>
                </a:solidFill>
              </a:rPr>
            </a:br>
            <a:br>
              <a:rPr lang="en-GB" dirty="0">
                <a:solidFill>
                  <a:schemeClr val="bg2"/>
                </a:solidFill>
              </a:rPr>
            </a:br>
            <a:r>
              <a:rPr lang="en-GB" sz="2700" dirty="0">
                <a:solidFill>
                  <a:schemeClr val="bg2"/>
                </a:solidFill>
              </a:rPr>
              <a:t>01/03/2023</a:t>
            </a:r>
            <a:br>
              <a:rPr lang="en-GB" sz="2700" dirty="0">
                <a:solidFill>
                  <a:schemeClr val="bg2"/>
                </a:solidFill>
              </a:rPr>
            </a:br>
            <a:r>
              <a:rPr lang="en-GB" sz="2700" dirty="0">
                <a:solidFill>
                  <a:schemeClr val="bg2"/>
                </a:solidFill>
              </a:rPr>
              <a:t>The Big Energy Summit 2023</a:t>
            </a:r>
          </a:p>
        </p:txBody>
      </p:sp>
      <p:sp>
        <p:nvSpPr>
          <p:cNvPr id="23" name="Subtitle 2"/>
          <p:cNvSpPr>
            <a:spLocks noGrp="1"/>
          </p:cNvSpPr>
          <p:nvPr>
            <p:ph type="subTitle" idx="4294967295"/>
          </p:nvPr>
        </p:nvSpPr>
        <p:spPr>
          <a:xfrm>
            <a:off x="435042" y="5138928"/>
            <a:ext cx="7888288" cy="512064"/>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nSpc>
                <a:spcPct val="100000"/>
              </a:lnSpc>
              <a:spcBef>
                <a:spcPts val="0"/>
              </a:spcBef>
            </a:pPr>
            <a:r>
              <a:rPr lang="en-US" i="1" dirty="0">
                <a:solidFill>
                  <a:schemeClr val="bg2"/>
                </a:solidFill>
              </a:rPr>
              <a:t>Alexander Beckett</a:t>
            </a:r>
          </a:p>
          <a:p>
            <a:pPr>
              <a:lnSpc>
                <a:spcPct val="100000"/>
              </a:lnSpc>
              <a:spcBef>
                <a:spcPts val="0"/>
              </a:spcBef>
            </a:pPr>
            <a:r>
              <a:rPr lang="en-US" i="1" dirty="0">
                <a:solidFill>
                  <a:schemeClr val="bg2"/>
                </a:solidFill>
              </a:rPr>
              <a:t>Climate Change Programme &amp; Partnership Manager</a:t>
            </a:r>
          </a:p>
          <a:p>
            <a:pPr>
              <a:lnSpc>
                <a:spcPct val="100000"/>
              </a:lnSpc>
              <a:spcBef>
                <a:spcPts val="0"/>
              </a:spcBef>
            </a:pPr>
            <a:r>
              <a:rPr lang="en-US" i="1" dirty="0">
                <a:solidFill>
                  <a:schemeClr val="bg2"/>
                </a:solidFill>
              </a:rPr>
              <a:t>Buckinghamshire Council</a:t>
            </a:r>
          </a:p>
          <a:p>
            <a:endParaRPr lang="en-US" i="1" dirty="0">
              <a:solidFill>
                <a:schemeClr val="bg2"/>
              </a:solidFill>
            </a:endParaRPr>
          </a:p>
          <a:p>
            <a:endParaRPr lang="en-US" i="1" dirty="0">
              <a:solidFill>
                <a:schemeClr val="bg2"/>
              </a:solidFill>
            </a:endParaRPr>
          </a:p>
          <a:p>
            <a:endParaRPr lang="en-US" sz="2000" i="1" dirty="0">
              <a:solidFill>
                <a:schemeClr val="bg2"/>
              </a:solidFill>
            </a:endParaRPr>
          </a:p>
          <a:p>
            <a:endParaRPr lang="en-GB" i="1" dirty="0">
              <a:solidFill>
                <a:schemeClr val="bg2"/>
              </a:solidFill>
            </a:endParaRPr>
          </a:p>
        </p:txBody>
      </p:sp>
    </p:spTree>
    <p:extLst>
      <p:ext uri="{BB962C8B-B14F-4D97-AF65-F5344CB8AC3E}">
        <p14:creationId xmlns:p14="http://schemas.microsoft.com/office/powerpoint/2010/main" val="1775890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4D1C791-E50C-40C0-93CB-AB593BFA5776}"/>
              </a:ext>
            </a:extLst>
          </p:cNvPr>
          <p:cNvSpPr>
            <a:spLocks noGrp="1"/>
          </p:cNvSpPr>
          <p:nvPr>
            <p:ph idx="1"/>
          </p:nvPr>
        </p:nvSpPr>
        <p:spPr>
          <a:xfrm>
            <a:off x="217866" y="1921732"/>
            <a:ext cx="8641654" cy="4351338"/>
          </a:xfrm>
        </p:spPr>
        <p:txBody>
          <a:bodyPr>
            <a:normAutofit lnSpcReduction="10000"/>
          </a:bodyPr>
          <a:lstStyle/>
          <a:p>
            <a:r>
              <a:rPr lang="en-GB" sz="2000" dirty="0">
                <a:solidFill>
                  <a:srgbClr val="112207"/>
                </a:solidFill>
              </a:rPr>
              <a:t>Backed by the UK Government</a:t>
            </a:r>
          </a:p>
          <a:p>
            <a:r>
              <a:rPr lang="en-GB" sz="2000" dirty="0">
                <a:solidFill>
                  <a:srgbClr val="112207"/>
                </a:solidFill>
              </a:rPr>
              <a:t>For UK Forestry Standard compliant 5ha woodland creation projects where  there is the desire to generate verified woodland carbon units (and used for offset purposes: 1 WCU = 1 tonne of CO2 sequestered)</a:t>
            </a:r>
          </a:p>
          <a:p>
            <a:r>
              <a:rPr lang="en-GB" sz="2000" dirty="0">
                <a:solidFill>
                  <a:srgbClr val="112207"/>
                </a:solidFill>
              </a:rPr>
              <a:t>Projects must be registered to the Land Carbon Registry (currently operated by IHS Markit Register)</a:t>
            </a:r>
          </a:p>
          <a:p>
            <a:r>
              <a:rPr lang="en-GB" sz="2000" dirty="0">
                <a:solidFill>
                  <a:srgbClr val="112207"/>
                </a:solidFill>
              </a:rPr>
              <a:t>An accredited body needs to validate the project within three years</a:t>
            </a:r>
          </a:p>
          <a:p>
            <a:r>
              <a:rPr lang="en-GB" sz="2000" dirty="0">
                <a:solidFill>
                  <a:srgbClr val="112207"/>
                </a:solidFill>
              </a:rPr>
              <a:t>Ongoing verification needs to happen by an accredited body up to 100 years                                                          (from year 5 then every 10 years)</a:t>
            </a:r>
          </a:p>
          <a:p>
            <a:r>
              <a:rPr lang="en-GB" sz="2000" dirty="0">
                <a:solidFill>
                  <a:srgbClr val="112207"/>
                </a:solidFill>
              </a:rPr>
              <a:t>Pending Issuance Units (‘the promise of carbon sequestered’) are issued initially at 3p per unit and then converted to Woodland Carbon Units at each verification milestone</a:t>
            </a:r>
          </a:p>
          <a:p>
            <a:r>
              <a:rPr lang="en-GB" sz="2000" dirty="0">
                <a:solidFill>
                  <a:srgbClr val="112207"/>
                </a:solidFill>
              </a:rPr>
              <a:t>WCUs currently being traded at £24 per WCU  </a:t>
            </a:r>
          </a:p>
        </p:txBody>
      </p:sp>
      <p:pic>
        <p:nvPicPr>
          <p:cNvPr id="7" name="Picture 3">
            <a:extLst>
              <a:ext uri="{FF2B5EF4-FFF2-40B4-BE49-F238E27FC236}">
                <a16:creationId xmlns:a16="http://schemas.microsoft.com/office/drawing/2014/main" id="{864F1E7E-8553-4E74-BE5F-294A798B1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0321" y="714686"/>
            <a:ext cx="6596743" cy="120500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EDC3139-D1BE-4382-8D94-52EC435AB05F}"/>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2. Ecosystem Services</a:t>
            </a:r>
          </a:p>
        </p:txBody>
      </p:sp>
      <p:pic>
        <p:nvPicPr>
          <p:cNvPr id="8" name="Picture 7">
            <a:extLst>
              <a:ext uri="{FF2B5EF4-FFF2-40B4-BE49-F238E27FC236}">
                <a16:creationId xmlns:a16="http://schemas.microsoft.com/office/drawing/2014/main" id="{A6E0B641-A4BA-43BB-A39D-1AA332D2D12F}"/>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26710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2CEE58-EED6-4EAB-AC30-DF8318A4C91E}"/>
              </a:ext>
            </a:extLst>
          </p:cNvPr>
          <p:cNvSpPr txBox="1"/>
          <p:nvPr/>
        </p:nvSpPr>
        <p:spPr>
          <a:xfrm>
            <a:off x="251173" y="550669"/>
            <a:ext cx="8641654" cy="5909310"/>
          </a:xfrm>
          <a:prstGeom prst="rect">
            <a:avLst/>
          </a:prstGeom>
          <a:solidFill>
            <a:schemeClr val="bg1"/>
          </a:solidFill>
        </p:spPr>
        <p:txBody>
          <a:bodyPr wrap="square">
            <a:spAutoFit/>
          </a:bodyPr>
          <a:lstStyle/>
          <a:p>
            <a:r>
              <a:rPr lang="en-GB" sz="2000" dirty="0"/>
              <a:t>Events in 2021 provide the major foundation for progressing tree planting:</a:t>
            </a:r>
          </a:p>
          <a:p>
            <a:endParaRPr lang="en-GB" sz="2000" dirty="0"/>
          </a:p>
          <a:p>
            <a:pPr marL="342900" indent="-342900">
              <a:buFont typeface="Arial" panose="020B0604020202020204" pitchFamily="34" charset="0"/>
              <a:buChar char="•"/>
            </a:pPr>
            <a:r>
              <a:rPr lang="en-GB" sz="2000" dirty="0">
                <a:hlinkClick r:id="rId3"/>
              </a:rPr>
              <a:t>Buckinghamshire Council commits to planting 543,000 trees on Council land by 2032</a:t>
            </a:r>
            <a:r>
              <a:rPr lang="en-GB" sz="2000" dirty="0"/>
              <a:t> (16</a:t>
            </a:r>
            <a:r>
              <a:rPr lang="en-GB" sz="2000" baseline="30000" dirty="0"/>
              <a:t>th</a:t>
            </a:r>
            <a:r>
              <a:rPr lang="en-GB" sz="2000" dirty="0"/>
              <a:t> Feb)</a:t>
            </a:r>
          </a:p>
          <a:p>
            <a:pPr marL="342900" indent="-342900">
              <a:buFont typeface="Arial" panose="020B0604020202020204" pitchFamily="34" charset="0"/>
              <a:buChar char="•"/>
            </a:pPr>
            <a:r>
              <a:rPr lang="en-GB" sz="2000" dirty="0"/>
              <a:t>England Trees Action Plan 2021-2024 is published setting out a target of 30,000ha woodland being planted per annum (May)</a:t>
            </a:r>
          </a:p>
          <a:p>
            <a:pPr marL="342900" indent="-342900">
              <a:buFont typeface="Arial" panose="020B0604020202020204" pitchFamily="34" charset="0"/>
              <a:buChar char="•"/>
            </a:pPr>
            <a:r>
              <a:rPr lang="en-GB" sz="2000" dirty="0">
                <a:hlinkClick r:id="rId4"/>
              </a:rPr>
              <a:t>Buckinghamshire Council:</a:t>
            </a:r>
          </a:p>
          <a:p>
            <a:pPr marL="800100" lvl="1" indent="-342900">
              <a:buFont typeface="Arial" panose="020B0604020202020204" pitchFamily="34" charset="0"/>
              <a:buChar char="•"/>
            </a:pPr>
            <a:r>
              <a:rPr lang="en-GB" dirty="0">
                <a:hlinkClick r:id="rId4"/>
              </a:rPr>
              <a:t>adopts a Climate Change and Air Quality Strategy </a:t>
            </a:r>
            <a:r>
              <a:rPr lang="en-GB" dirty="0"/>
              <a:t>(19</a:t>
            </a:r>
            <a:r>
              <a:rPr lang="en-GB" baseline="30000" dirty="0"/>
              <a:t>th</a:t>
            </a:r>
            <a:r>
              <a:rPr lang="en-GB" dirty="0"/>
              <a:t> Oct)</a:t>
            </a:r>
          </a:p>
          <a:p>
            <a:pPr marL="800100" lvl="1" indent="-342900">
              <a:buFont typeface="Arial" panose="020B0604020202020204" pitchFamily="34" charset="0"/>
              <a:buChar char="•"/>
            </a:pPr>
            <a:r>
              <a:rPr lang="en-GB" dirty="0"/>
              <a:t>launches the Bucks’ Tree Mission during National Tree Week (29</a:t>
            </a:r>
            <a:r>
              <a:rPr lang="en-GB" baseline="30000" dirty="0"/>
              <a:t>th</a:t>
            </a:r>
            <a:r>
              <a:rPr lang="en-GB" dirty="0"/>
              <a:t> Nov) - a shared mission encouraging everyone to plant trees for a greener future.</a:t>
            </a:r>
          </a:p>
          <a:p>
            <a:endParaRPr lang="en-GB" sz="2000" dirty="0"/>
          </a:p>
          <a:p>
            <a:r>
              <a:rPr lang="en-GB" sz="2000" dirty="0"/>
              <a:t>2022 delivered the </a:t>
            </a:r>
            <a:r>
              <a:rPr lang="en-GB" sz="2000" dirty="0">
                <a:hlinkClick r:id="rId5"/>
              </a:rPr>
              <a:t>Environment Act</a:t>
            </a:r>
            <a:r>
              <a:rPr lang="en-GB" sz="2000" dirty="0"/>
              <a:t>, with targets to:</a:t>
            </a:r>
          </a:p>
          <a:p>
            <a:pPr marL="342900" indent="-342900">
              <a:buFont typeface="Arial" panose="020B0604020202020204" pitchFamily="34" charset="0"/>
              <a:buChar char="•"/>
            </a:pPr>
            <a:r>
              <a:rPr lang="en-GB" dirty="0"/>
              <a:t>Halt species population decline by 2030, and then increase populations by at least 10% to exceed current levels by 2042</a:t>
            </a:r>
          </a:p>
          <a:p>
            <a:pPr marL="342900" indent="-342900">
              <a:buFont typeface="Arial" panose="020B0604020202020204" pitchFamily="34" charset="0"/>
              <a:buChar char="•"/>
            </a:pPr>
            <a:r>
              <a:rPr lang="en-GB" dirty="0"/>
              <a:t>Restore precious water bodies to their natural state </a:t>
            </a:r>
          </a:p>
          <a:p>
            <a:pPr marL="342900" indent="-342900">
              <a:buFont typeface="Arial" panose="020B0604020202020204" pitchFamily="34" charset="0"/>
              <a:buChar char="•"/>
            </a:pPr>
            <a:r>
              <a:rPr lang="en-GB" dirty="0"/>
              <a:t>Deliver our net zero ambitions and boost nature recovery by increasing tree and woodland cover to 16.5% of total land area in England by 2050</a:t>
            </a:r>
          </a:p>
          <a:p>
            <a:pPr marL="342900" indent="-342900">
              <a:buFont typeface="Arial" panose="020B0604020202020204" pitchFamily="34" charset="0"/>
              <a:buChar char="•"/>
            </a:pPr>
            <a:r>
              <a:rPr lang="en-GB" dirty="0"/>
              <a:t>Cut exposure to the most harmful air pollutant to human health – PM2.5</a:t>
            </a:r>
          </a:p>
          <a:p>
            <a:pPr marL="342900" indent="-342900">
              <a:buFont typeface="Arial" panose="020B0604020202020204" pitchFamily="34" charset="0"/>
              <a:buChar char="•"/>
            </a:pPr>
            <a:r>
              <a:rPr lang="en-GB" dirty="0"/>
              <a:t>Restore 70% of designated features in our Marine Protected Areas to a favourable condition by 2042, with the rest in a recovering condition.</a:t>
            </a:r>
          </a:p>
        </p:txBody>
      </p:sp>
      <p:sp>
        <p:nvSpPr>
          <p:cNvPr id="6" name="Title 1">
            <a:extLst>
              <a:ext uri="{FF2B5EF4-FFF2-40B4-BE49-F238E27FC236}">
                <a16:creationId xmlns:a16="http://schemas.microsoft.com/office/drawing/2014/main" id="{94B5A908-B8E5-4F51-BE00-2BF78C6EC313}"/>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3. Policy Drivers</a:t>
            </a:r>
          </a:p>
        </p:txBody>
      </p:sp>
      <p:pic>
        <p:nvPicPr>
          <p:cNvPr id="9" name="Picture 8">
            <a:extLst>
              <a:ext uri="{FF2B5EF4-FFF2-40B4-BE49-F238E27FC236}">
                <a16:creationId xmlns:a16="http://schemas.microsoft.com/office/drawing/2014/main" id="{DCCD45AC-1D3B-44AA-A654-A15B68DCCD8F}"/>
              </a:ext>
            </a:extLst>
          </p:cNvPr>
          <p:cNvPicPr>
            <a:picLocks noChangeAspect="1"/>
          </p:cNvPicPr>
          <p:nvPr/>
        </p:nvPicPr>
        <p:blipFill rotWithShape="1">
          <a:blip r:embed="rId6"/>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4208891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868451A-82E3-41C5-ACE6-860D06DBF682}"/>
              </a:ext>
            </a:extLst>
          </p:cNvPr>
          <p:cNvSpPr txBox="1">
            <a:spLocks/>
          </p:cNvSpPr>
          <p:nvPr/>
        </p:nvSpPr>
        <p:spPr>
          <a:xfrm>
            <a:off x="203199" y="671889"/>
            <a:ext cx="8728927" cy="539798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en-GB" sz="2000" b="1" dirty="0"/>
              <a:t>The Council’s Emissions to Air</a:t>
            </a:r>
          </a:p>
          <a:p>
            <a:pPr marL="0" indent="0" algn="just">
              <a:lnSpc>
                <a:spcPct val="100000"/>
              </a:lnSpc>
              <a:spcBef>
                <a:spcPts val="0"/>
              </a:spcBef>
              <a:buNone/>
            </a:pPr>
            <a:r>
              <a:rPr lang="en-GB" sz="2000" dirty="0"/>
              <a:t>13. Implement a large scale tree planting programme across the estate.</a:t>
            </a:r>
          </a:p>
          <a:p>
            <a:pPr marL="0" indent="0" algn="just">
              <a:lnSpc>
                <a:spcPct val="100000"/>
              </a:lnSpc>
              <a:spcBef>
                <a:spcPts val="0"/>
              </a:spcBef>
              <a:buNone/>
            </a:pPr>
            <a:r>
              <a:rPr lang="en-GB" sz="2000" dirty="0"/>
              <a:t>14. Explore the potential for blue and green infrastructure improvement projects (e.g. green roofs) across our estate.</a:t>
            </a:r>
          </a:p>
          <a:p>
            <a:pPr marL="0" indent="0" algn="just">
              <a:lnSpc>
                <a:spcPct val="100000"/>
              </a:lnSpc>
              <a:spcBef>
                <a:spcPts val="0"/>
              </a:spcBef>
              <a:buNone/>
            </a:pPr>
            <a:r>
              <a:rPr lang="en-GB" sz="2000" dirty="0"/>
              <a:t>21. Enhance and support sustainable tree management practices.</a:t>
            </a:r>
          </a:p>
          <a:p>
            <a:pPr marL="0" indent="0" algn="just">
              <a:lnSpc>
                <a:spcPct val="100000"/>
              </a:lnSpc>
              <a:spcBef>
                <a:spcPts val="0"/>
              </a:spcBef>
              <a:buNone/>
            </a:pPr>
            <a:endParaRPr lang="en-GB" sz="2000" dirty="0"/>
          </a:p>
          <a:p>
            <a:pPr marL="0" indent="0" algn="just">
              <a:lnSpc>
                <a:spcPct val="100000"/>
              </a:lnSpc>
              <a:spcBef>
                <a:spcPts val="0"/>
              </a:spcBef>
              <a:buNone/>
            </a:pPr>
            <a:r>
              <a:rPr lang="en-GB" sz="2000" b="1" dirty="0"/>
              <a:t>Suppliers and Partners</a:t>
            </a:r>
          </a:p>
          <a:p>
            <a:pPr marL="0" indent="0" algn="just">
              <a:lnSpc>
                <a:spcPct val="100000"/>
              </a:lnSpc>
              <a:spcBef>
                <a:spcPts val="0"/>
              </a:spcBef>
              <a:buNone/>
            </a:pPr>
            <a:r>
              <a:rPr lang="en-GB" sz="2000" dirty="0"/>
              <a:t>27. Help communities identify, develop, and secure funding for projects addressing climate change and/or air quality.</a:t>
            </a:r>
          </a:p>
          <a:p>
            <a:pPr marL="0" indent="0" algn="just">
              <a:lnSpc>
                <a:spcPct val="100000"/>
              </a:lnSpc>
              <a:spcBef>
                <a:spcPts val="0"/>
              </a:spcBef>
              <a:buNone/>
            </a:pPr>
            <a:endParaRPr lang="en-GB" sz="2000" dirty="0"/>
          </a:p>
          <a:p>
            <a:pPr marL="0" indent="0" algn="just">
              <a:lnSpc>
                <a:spcPct val="100000"/>
              </a:lnSpc>
              <a:spcBef>
                <a:spcPts val="0"/>
              </a:spcBef>
              <a:buNone/>
            </a:pPr>
            <a:r>
              <a:rPr lang="en-GB" sz="2000" b="1" dirty="0"/>
              <a:t>County-wide</a:t>
            </a:r>
          </a:p>
          <a:p>
            <a:pPr marL="0" indent="0" algn="just">
              <a:lnSpc>
                <a:spcPct val="100000"/>
              </a:lnSpc>
              <a:spcBef>
                <a:spcPts val="0"/>
              </a:spcBef>
              <a:buNone/>
            </a:pPr>
            <a:r>
              <a:rPr lang="en-GB" sz="2000" dirty="0"/>
              <a:t>53. Promote opportunities for residents to improve their homes to help them mitigate and/or adapt to climate change and poor air quality.</a:t>
            </a:r>
          </a:p>
          <a:p>
            <a:pPr marL="0" indent="0" algn="just">
              <a:lnSpc>
                <a:spcPct val="100000"/>
              </a:lnSpc>
              <a:spcBef>
                <a:spcPts val="0"/>
              </a:spcBef>
              <a:buNone/>
            </a:pPr>
            <a:r>
              <a:rPr lang="en-GB" sz="2000" dirty="0"/>
              <a:t>55. Support the development of the green economy in Buckinghamshire.</a:t>
            </a:r>
          </a:p>
          <a:p>
            <a:pPr marL="0" indent="0" algn="just">
              <a:lnSpc>
                <a:spcPct val="100000"/>
              </a:lnSpc>
              <a:spcBef>
                <a:spcPts val="0"/>
              </a:spcBef>
              <a:buNone/>
            </a:pPr>
            <a:r>
              <a:rPr lang="en-GB" sz="2000" dirty="0"/>
              <a:t>57. Work with the Environment Agency and other partners to minimise the risk of flooding and improve community flood resilience.</a:t>
            </a:r>
          </a:p>
          <a:p>
            <a:pPr marL="0" indent="0" algn="just">
              <a:lnSpc>
                <a:spcPct val="100000"/>
              </a:lnSpc>
              <a:spcBef>
                <a:spcPts val="0"/>
              </a:spcBef>
              <a:buNone/>
            </a:pPr>
            <a:r>
              <a:rPr lang="en-GB" sz="2000" dirty="0"/>
              <a:t>60. Encourage environmentally sustainable living via communications campaigns.</a:t>
            </a:r>
            <a:endParaRPr lang="en-GB" sz="2200" dirty="0"/>
          </a:p>
          <a:p>
            <a:pPr marL="0" indent="0" algn="just">
              <a:buNone/>
            </a:pPr>
            <a:endParaRPr lang="en-GB" sz="2200" dirty="0"/>
          </a:p>
          <a:p>
            <a:pPr algn="just">
              <a:buFontTx/>
              <a:buChar char="-"/>
            </a:pPr>
            <a:endParaRPr lang="en-GB" sz="2200" dirty="0"/>
          </a:p>
          <a:p>
            <a:pPr algn="just">
              <a:buFontTx/>
              <a:buChar char="-"/>
            </a:pPr>
            <a:endParaRPr lang="en-GB" sz="2200" dirty="0"/>
          </a:p>
          <a:p>
            <a:pPr marL="0" indent="0" algn="just">
              <a:buNone/>
            </a:pPr>
            <a:endParaRPr lang="en-GB" sz="2200" dirty="0"/>
          </a:p>
          <a:p>
            <a:pPr marL="0" indent="0">
              <a:buFont typeface="Arial" panose="020B0604020202020204" pitchFamily="34" charset="0"/>
              <a:buNone/>
            </a:pPr>
            <a:endParaRPr lang="en-GB" sz="2200" dirty="0"/>
          </a:p>
        </p:txBody>
      </p:sp>
      <p:sp>
        <p:nvSpPr>
          <p:cNvPr id="21" name="TextBox 20">
            <a:extLst>
              <a:ext uri="{FF2B5EF4-FFF2-40B4-BE49-F238E27FC236}">
                <a16:creationId xmlns:a16="http://schemas.microsoft.com/office/drawing/2014/main" id="{E5A41CF0-6FC9-43C7-B077-FC01D5699803}"/>
              </a:ext>
            </a:extLst>
          </p:cNvPr>
          <p:cNvSpPr txBox="1"/>
          <p:nvPr/>
        </p:nvSpPr>
        <p:spPr>
          <a:xfrm>
            <a:off x="5583579" y="3082599"/>
            <a:ext cx="964396" cy="369332"/>
          </a:xfrm>
          <a:prstGeom prst="rect">
            <a:avLst/>
          </a:prstGeom>
          <a:noFill/>
        </p:spPr>
        <p:txBody>
          <a:bodyPr wrap="square">
            <a:spAutoFit/>
          </a:bodyPr>
          <a:lstStyle/>
          <a:p>
            <a:r>
              <a:rPr lang="en-GB" dirty="0">
                <a:solidFill>
                  <a:schemeClr val="bg1"/>
                </a:solidFill>
              </a:rPr>
              <a:t>Control</a:t>
            </a:r>
          </a:p>
        </p:txBody>
      </p:sp>
      <p:sp>
        <p:nvSpPr>
          <p:cNvPr id="6" name="Title 1">
            <a:extLst>
              <a:ext uri="{FF2B5EF4-FFF2-40B4-BE49-F238E27FC236}">
                <a16:creationId xmlns:a16="http://schemas.microsoft.com/office/drawing/2014/main" id="{FE0BB5ED-2905-4FB4-9AC3-0E2ED46B473C}"/>
              </a:ext>
            </a:extLst>
          </p:cNvPr>
          <p:cNvSpPr txBox="1">
            <a:spLocks/>
          </p:cNvSpPr>
          <p:nvPr/>
        </p:nvSpPr>
        <p:spPr>
          <a:xfrm>
            <a:off x="0" y="26984"/>
            <a:ext cx="9143999"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3. Policy Drivers – Climate Change &amp; Air Quality Strategy</a:t>
            </a:r>
          </a:p>
        </p:txBody>
      </p:sp>
    </p:spTree>
    <p:extLst>
      <p:ext uri="{BB962C8B-B14F-4D97-AF65-F5344CB8AC3E}">
        <p14:creationId xmlns:p14="http://schemas.microsoft.com/office/powerpoint/2010/main" val="403833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BF0289-EA03-4D31-9E09-1665397CD6F9}"/>
              </a:ext>
            </a:extLst>
          </p:cNvPr>
          <p:cNvSpPr txBox="1"/>
          <p:nvPr/>
        </p:nvSpPr>
        <p:spPr>
          <a:xfrm>
            <a:off x="251173" y="612844"/>
            <a:ext cx="8575040" cy="5632311"/>
          </a:xfrm>
          <a:prstGeom prst="rect">
            <a:avLst/>
          </a:prstGeom>
          <a:noFill/>
        </p:spPr>
        <p:txBody>
          <a:bodyPr wrap="square">
            <a:spAutoFit/>
          </a:bodyPr>
          <a:lstStyle/>
          <a:p>
            <a:r>
              <a:rPr lang="en-GB" sz="2000" b="1" dirty="0"/>
              <a:t>Site considerations</a:t>
            </a:r>
          </a:p>
          <a:p>
            <a:endParaRPr lang="en-GB" sz="2000" dirty="0"/>
          </a:p>
          <a:p>
            <a:r>
              <a:rPr lang="en-GB" sz="2000" dirty="0"/>
              <a:t>1. Soil type and suitability</a:t>
            </a:r>
          </a:p>
          <a:p>
            <a:r>
              <a:rPr lang="en-GB" sz="2000" dirty="0"/>
              <a:t>2. Proximity of natural water features</a:t>
            </a:r>
          </a:p>
          <a:p>
            <a:r>
              <a:rPr lang="en-GB" sz="2000" dirty="0"/>
              <a:t>3. Biodiversity and ecology of the area proposed for planting (e.g. chalk grassland?; local tree species)</a:t>
            </a:r>
          </a:p>
          <a:p>
            <a:r>
              <a:rPr lang="en-GB" sz="2000" dirty="0"/>
              <a:t>4. Landscape </a:t>
            </a:r>
          </a:p>
          <a:p>
            <a:r>
              <a:rPr lang="en-GB" sz="2000" dirty="0"/>
              <a:t>5. Historic environment (e.g. statutory designations)</a:t>
            </a:r>
          </a:p>
          <a:p>
            <a:r>
              <a:rPr lang="en-GB" sz="2000" dirty="0"/>
              <a:t>6. Presence of utility services </a:t>
            </a:r>
          </a:p>
          <a:p>
            <a:r>
              <a:rPr lang="en-GB" sz="2000" dirty="0"/>
              <a:t>7. Climate (e.g. rainfall, wind)</a:t>
            </a:r>
          </a:p>
          <a:p>
            <a:r>
              <a:rPr lang="en-GB" sz="2000" dirty="0"/>
              <a:t>8. Protection against weeds and pests (e.g. mulch matts, and rabbit netting)</a:t>
            </a:r>
          </a:p>
          <a:p>
            <a:r>
              <a:rPr lang="en-GB" sz="2000" dirty="0"/>
              <a:t>9. Stakeholder access</a:t>
            </a:r>
          </a:p>
          <a:p>
            <a:r>
              <a:rPr lang="en-GB" sz="2000" dirty="0"/>
              <a:t>10. Maintenance, security, and safety</a:t>
            </a:r>
          </a:p>
          <a:p>
            <a:r>
              <a:rPr lang="en-GB" sz="2000" dirty="0"/>
              <a:t>11. Property ownership, rights and covenants</a:t>
            </a:r>
          </a:p>
          <a:p>
            <a:r>
              <a:rPr lang="en-GB" sz="2000" dirty="0"/>
              <a:t>12. Biosecurity</a:t>
            </a:r>
          </a:p>
          <a:p>
            <a:r>
              <a:rPr lang="en-GB" sz="2000" dirty="0"/>
              <a:t>13. Purpose (e.g. for fruit; roadside tree)</a:t>
            </a:r>
          </a:p>
          <a:p>
            <a:r>
              <a:rPr lang="en-GB" sz="2000" dirty="0"/>
              <a:t>14. Conformance (e.g. UK Forestry Standard)</a:t>
            </a:r>
          </a:p>
          <a:p>
            <a:r>
              <a:rPr lang="en-GB" sz="2000" dirty="0"/>
              <a:t>15. Cost</a:t>
            </a:r>
          </a:p>
        </p:txBody>
      </p:sp>
      <p:pic>
        <p:nvPicPr>
          <p:cNvPr id="9" name="Picture 8">
            <a:extLst>
              <a:ext uri="{FF2B5EF4-FFF2-40B4-BE49-F238E27FC236}">
                <a16:creationId xmlns:a16="http://schemas.microsoft.com/office/drawing/2014/main" id="{26BB51E1-7DC4-48C5-9143-3B8A37A8E2DB}"/>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
        <p:nvSpPr>
          <p:cNvPr id="10" name="Title 1">
            <a:extLst>
              <a:ext uri="{FF2B5EF4-FFF2-40B4-BE49-F238E27FC236}">
                <a16:creationId xmlns:a16="http://schemas.microsoft.com/office/drawing/2014/main" id="{E1FC0DE0-75AE-402E-AB20-65F2F9712B7C}"/>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pic>
        <p:nvPicPr>
          <p:cNvPr id="4" name="Picture 3">
            <a:extLst>
              <a:ext uri="{FF2B5EF4-FFF2-40B4-BE49-F238E27FC236}">
                <a16:creationId xmlns:a16="http://schemas.microsoft.com/office/drawing/2014/main" id="{4EB26D9D-ABD2-49F1-9B3A-0181F5EFDAF1}"/>
              </a:ext>
            </a:extLst>
          </p:cNvPr>
          <p:cNvPicPr>
            <a:picLocks noChangeAspect="1"/>
          </p:cNvPicPr>
          <p:nvPr/>
        </p:nvPicPr>
        <p:blipFill rotWithShape="1">
          <a:blip r:embed="rId4"/>
          <a:srcRect l="1048" t="7714" r="87143" b="86360"/>
          <a:stretch/>
        </p:blipFill>
        <p:spPr>
          <a:xfrm>
            <a:off x="5991497" y="4798421"/>
            <a:ext cx="2499114" cy="705395"/>
          </a:xfrm>
          <a:prstGeom prst="rect">
            <a:avLst/>
          </a:prstGeom>
        </p:spPr>
      </p:pic>
    </p:spTree>
    <p:extLst>
      <p:ext uri="{BB962C8B-B14F-4D97-AF65-F5344CB8AC3E}">
        <p14:creationId xmlns:p14="http://schemas.microsoft.com/office/powerpoint/2010/main" val="72124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458B9B-8C43-44BE-BE5C-AA8D586FA32D}"/>
              </a:ext>
            </a:extLst>
          </p:cNvPr>
          <p:cNvSpPr/>
          <p:nvPr/>
        </p:nvSpPr>
        <p:spPr>
          <a:xfrm>
            <a:off x="260315" y="1837944"/>
            <a:ext cx="8575040" cy="4133087"/>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CD2F219-D6E4-49C2-AD5B-E53F7FDAFE6C}"/>
              </a:ext>
            </a:extLst>
          </p:cNvPr>
          <p:cNvSpPr/>
          <p:nvPr/>
        </p:nvSpPr>
        <p:spPr>
          <a:xfrm>
            <a:off x="320040" y="2350007"/>
            <a:ext cx="5294376" cy="2803241"/>
          </a:xfrm>
          <a:prstGeom prst="rect">
            <a:avLst/>
          </a:prstGeom>
          <a:solidFill>
            <a:srgbClr val="92D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845C4363-31B0-407F-A4E7-3DD1B30A6864}"/>
              </a:ext>
            </a:extLst>
          </p:cNvPr>
          <p:cNvSpPr/>
          <p:nvPr/>
        </p:nvSpPr>
        <p:spPr>
          <a:xfrm>
            <a:off x="558807" y="2715425"/>
            <a:ext cx="2194560" cy="509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internal </a:t>
            </a:r>
          </a:p>
        </p:txBody>
      </p:sp>
      <p:sp>
        <p:nvSpPr>
          <p:cNvPr id="12" name="Rectangle 11">
            <a:extLst>
              <a:ext uri="{FF2B5EF4-FFF2-40B4-BE49-F238E27FC236}">
                <a16:creationId xmlns:a16="http://schemas.microsoft.com/office/drawing/2014/main" id="{D3ECB0C3-0680-4CB4-B55F-84C19432CD4F}"/>
              </a:ext>
            </a:extLst>
          </p:cNvPr>
          <p:cNvSpPr/>
          <p:nvPr/>
        </p:nvSpPr>
        <p:spPr>
          <a:xfrm>
            <a:off x="558807" y="3225297"/>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outsourced </a:t>
            </a:r>
          </a:p>
        </p:txBody>
      </p:sp>
      <p:sp>
        <p:nvSpPr>
          <p:cNvPr id="13" name="Rectangle 12">
            <a:extLst>
              <a:ext uri="{FF2B5EF4-FFF2-40B4-BE49-F238E27FC236}">
                <a16:creationId xmlns:a16="http://schemas.microsoft.com/office/drawing/2014/main" id="{DD99FCDC-B603-4CC4-82AA-2B9A1B714CE4}"/>
              </a:ext>
            </a:extLst>
          </p:cNvPr>
          <p:cNvSpPr/>
          <p:nvPr/>
        </p:nvSpPr>
        <p:spPr>
          <a:xfrm>
            <a:off x="3086611" y="449924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Highways </a:t>
            </a:r>
          </a:p>
        </p:txBody>
      </p:sp>
      <p:sp>
        <p:nvSpPr>
          <p:cNvPr id="15" name="Rectangle 14">
            <a:extLst>
              <a:ext uri="{FF2B5EF4-FFF2-40B4-BE49-F238E27FC236}">
                <a16:creationId xmlns:a16="http://schemas.microsoft.com/office/drawing/2014/main" id="{96856072-D060-4836-9EF0-B7115EFD8003}"/>
              </a:ext>
            </a:extLst>
          </p:cNvPr>
          <p:cNvSpPr/>
          <p:nvPr/>
        </p:nvSpPr>
        <p:spPr>
          <a:xfrm>
            <a:off x="3086611" y="271542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a:t>
            </a:r>
          </a:p>
          <a:p>
            <a:pPr algn="ctr"/>
            <a:r>
              <a:rPr lang="en-GB" sz="1200" dirty="0"/>
              <a:t>corporate estate </a:t>
            </a:r>
          </a:p>
        </p:txBody>
      </p:sp>
      <p:sp>
        <p:nvSpPr>
          <p:cNvPr id="16" name="Rectangle 15">
            <a:extLst>
              <a:ext uri="{FF2B5EF4-FFF2-40B4-BE49-F238E27FC236}">
                <a16:creationId xmlns:a16="http://schemas.microsoft.com/office/drawing/2014/main" id="{7B315CED-B73C-4AA1-AD46-9047BD39EB18}"/>
              </a:ext>
            </a:extLst>
          </p:cNvPr>
          <p:cNvSpPr/>
          <p:nvPr/>
        </p:nvSpPr>
        <p:spPr>
          <a:xfrm>
            <a:off x="3086611" y="322529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investment estate </a:t>
            </a:r>
          </a:p>
        </p:txBody>
      </p:sp>
      <p:sp>
        <p:nvSpPr>
          <p:cNvPr id="17" name="Rectangle 16">
            <a:extLst>
              <a:ext uri="{FF2B5EF4-FFF2-40B4-BE49-F238E27FC236}">
                <a16:creationId xmlns:a16="http://schemas.microsoft.com/office/drawing/2014/main" id="{D4E40B2A-AC67-4154-84EE-53355D2144D3}"/>
              </a:ext>
            </a:extLst>
          </p:cNvPr>
          <p:cNvSpPr/>
          <p:nvPr/>
        </p:nvSpPr>
        <p:spPr>
          <a:xfrm>
            <a:off x="3086611" y="373516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a:t>
            </a:r>
          </a:p>
          <a:p>
            <a:pPr algn="ctr"/>
            <a:r>
              <a:rPr lang="en-GB" sz="1200" dirty="0"/>
              <a:t>agricultural estate </a:t>
            </a:r>
          </a:p>
        </p:txBody>
      </p:sp>
      <p:sp>
        <p:nvSpPr>
          <p:cNvPr id="18" name="Rectangle 17">
            <a:extLst>
              <a:ext uri="{FF2B5EF4-FFF2-40B4-BE49-F238E27FC236}">
                <a16:creationId xmlns:a16="http://schemas.microsoft.com/office/drawing/2014/main" id="{AF080566-7C26-4A54-A3BA-7B91FC863C43}"/>
              </a:ext>
            </a:extLst>
          </p:cNvPr>
          <p:cNvSpPr/>
          <p:nvPr/>
        </p:nvSpPr>
        <p:spPr>
          <a:xfrm>
            <a:off x="558807" y="385369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Schools </a:t>
            </a:r>
          </a:p>
        </p:txBody>
      </p:sp>
      <p:sp>
        <p:nvSpPr>
          <p:cNvPr id="20" name="Rectangle 19">
            <a:extLst>
              <a:ext uri="{FF2B5EF4-FFF2-40B4-BE49-F238E27FC236}">
                <a16:creationId xmlns:a16="http://schemas.microsoft.com/office/drawing/2014/main" id="{A1BF728A-B632-45FA-9471-41C4A499B2DB}"/>
              </a:ext>
            </a:extLst>
          </p:cNvPr>
          <p:cNvSpPr/>
          <p:nvPr/>
        </p:nvSpPr>
        <p:spPr>
          <a:xfrm>
            <a:off x="6488793" y="2541690"/>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Major private landowners (e.g. farmers) </a:t>
            </a:r>
          </a:p>
        </p:txBody>
      </p:sp>
      <p:sp>
        <p:nvSpPr>
          <p:cNvPr id="21" name="Rectangle 20">
            <a:extLst>
              <a:ext uri="{FF2B5EF4-FFF2-40B4-BE49-F238E27FC236}">
                <a16:creationId xmlns:a16="http://schemas.microsoft.com/office/drawing/2014/main" id="{4EBBBA13-C0D5-4E88-9DB1-A59D3A9D554C}"/>
              </a:ext>
            </a:extLst>
          </p:cNvPr>
          <p:cNvSpPr/>
          <p:nvPr/>
        </p:nvSpPr>
        <p:spPr>
          <a:xfrm>
            <a:off x="6484186" y="324324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Private Schools / Academies </a:t>
            </a:r>
          </a:p>
        </p:txBody>
      </p:sp>
      <p:sp>
        <p:nvSpPr>
          <p:cNvPr id="22" name="Rectangle 21">
            <a:extLst>
              <a:ext uri="{FF2B5EF4-FFF2-40B4-BE49-F238E27FC236}">
                <a16:creationId xmlns:a16="http://schemas.microsoft.com/office/drawing/2014/main" id="{06C400D1-23CA-4394-A31D-C458A7B821CB}"/>
              </a:ext>
            </a:extLst>
          </p:cNvPr>
          <p:cNvSpPr/>
          <p:nvPr/>
        </p:nvSpPr>
        <p:spPr>
          <a:xfrm>
            <a:off x="6484186" y="3938853"/>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Businesses </a:t>
            </a:r>
          </a:p>
        </p:txBody>
      </p:sp>
      <p:sp>
        <p:nvSpPr>
          <p:cNvPr id="23" name="Rectangle 22">
            <a:extLst>
              <a:ext uri="{FF2B5EF4-FFF2-40B4-BE49-F238E27FC236}">
                <a16:creationId xmlns:a16="http://schemas.microsoft.com/office/drawing/2014/main" id="{840DC98B-E27C-4A21-B1AC-67FC3517A891}"/>
              </a:ext>
            </a:extLst>
          </p:cNvPr>
          <p:cNvSpPr/>
          <p:nvPr/>
        </p:nvSpPr>
        <p:spPr>
          <a:xfrm>
            <a:off x="6479579" y="4643379"/>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Other public sector organisations </a:t>
            </a:r>
          </a:p>
        </p:txBody>
      </p:sp>
      <p:sp>
        <p:nvSpPr>
          <p:cNvPr id="24" name="Rectangle 23">
            <a:extLst>
              <a:ext uri="{FF2B5EF4-FFF2-40B4-BE49-F238E27FC236}">
                <a16:creationId xmlns:a16="http://schemas.microsoft.com/office/drawing/2014/main" id="{5D85CF89-F16B-42D2-8328-64E7E01A0D0E}"/>
              </a:ext>
            </a:extLst>
          </p:cNvPr>
          <p:cNvSpPr/>
          <p:nvPr/>
        </p:nvSpPr>
        <p:spPr>
          <a:xfrm>
            <a:off x="2555748" y="5356005"/>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Third sector organisations</a:t>
            </a:r>
          </a:p>
        </p:txBody>
      </p:sp>
      <p:sp>
        <p:nvSpPr>
          <p:cNvPr id="25" name="Rectangle 24">
            <a:extLst>
              <a:ext uri="{FF2B5EF4-FFF2-40B4-BE49-F238E27FC236}">
                <a16:creationId xmlns:a16="http://schemas.microsoft.com/office/drawing/2014/main" id="{31963193-8D8C-4DEC-A6F2-1AC9C2034972}"/>
              </a:ext>
            </a:extLst>
          </p:cNvPr>
          <p:cNvSpPr/>
          <p:nvPr/>
        </p:nvSpPr>
        <p:spPr>
          <a:xfrm>
            <a:off x="6510350" y="5347905"/>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Residents</a:t>
            </a:r>
          </a:p>
        </p:txBody>
      </p:sp>
      <p:sp>
        <p:nvSpPr>
          <p:cNvPr id="26" name="Rectangle 25">
            <a:extLst>
              <a:ext uri="{FF2B5EF4-FFF2-40B4-BE49-F238E27FC236}">
                <a16:creationId xmlns:a16="http://schemas.microsoft.com/office/drawing/2014/main" id="{0B59F087-4A20-4DE0-9A75-9B0B5E55B637}"/>
              </a:ext>
            </a:extLst>
          </p:cNvPr>
          <p:cNvSpPr/>
          <p:nvPr/>
        </p:nvSpPr>
        <p:spPr>
          <a:xfrm>
            <a:off x="530352" y="5356005"/>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Parish and Town Councils</a:t>
            </a:r>
          </a:p>
        </p:txBody>
      </p:sp>
      <p:sp>
        <p:nvSpPr>
          <p:cNvPr id="27" name="TextBox 26">
            <a:extLst>
              <a:ext uri="{FF2B5EF4-FFF2-40B4-BE49-F238E27FC236}">
                <a16:creationId xmlns:a16="http://schemas.microsoft.com/office/drawing/2014/main" id="{D2314F37-1ABA-4582-A8EF-7B047F91A557}"/>
              </a:ext>
            </a:extLst>
          </p:cNvPr>
          <p:cNvSpPr txBox="1"/>
          <p:nvPr/>
        </p:nvSpPr>
        <p:spPr>
          <a:xfrm>
            <a:off x="3840480" y="1944101"/>
            <a:ext cx="1843966" cy="369332"/>
          </a:xfrm>
          <a:prstGeom prst="rect">
            <a:avLst/>
          </a:prstGeom>
          <a:noFill/>
        </p:spPr>
        <p:txBody>
          <a:bodyPr wrap="none" rtlCol="0">
            <a:spAutoFit/>
          </a:bodyPr>
          <a:lstStyle/>
          <a:p>
            <a:r>
              <a:rPr lang="en-GB" dirty="0">
                <a:solidFill>
                  <a:schemeClr val="bg1"/>
                </a:solidFill>
              </a:rPr>
              <a:t>Buckinghamshire</a:t>
            </a:r>
          </a:p>
        </p:txBody>
      </p:sp>
      <p:sp>
        <p:nvSpPr>
          <p:cNvPr id="28" name="TextBox 27">
            <a:extLst>
              <a:ext uri="{FF2B5EF4-FFF2-40B4-BE49-F238E27FC236}">
                <a16:creationId xmlns:a16="http://schemas.microsoft.com/office/drawing/2014/main" id="{788F8E75-076E-4CAC-B35A-2EA49833C671}"/>
              </a:ext>
            </a:extLst>
          </p:cNvPr>
          <p:cNvSpPr txBox="1"/>
          <p:nvPr/>
        </p:nvSpPr>
        <p:spPr>
          <a:xfrm>
            <a:off x="908703" y="2373130"/>
            <a:ext cx="1337226" cy="369332"/>
          </a:xfrm>
          <a:prstGeom prst="rect">
            <a:avLst/>
          </a:prstGeom>
          <a:noFill/>
        </p:spPr>
        <p:txBody>
          <a:bodyPr wrap="none" rtlCol="0">
            <a:spAutoFit/>
          </a:bodyPr>
          <a:lstStyle/>
          <a:p>
            <a:r>
              <a:rPr lang="en-GB" dirty="0">
                <a:solidFill>
                  <a:schemeClr val="bg1"/>
                </a:solidFill>
              </a:rPr>
              <a:t>Council land</a:t>
            </a:r>
          </a:p>
        </p:txBody>
      </p:sp>
      <p:sp>
        <p:nvSpPr>
          <p:cNvPr id="29" name="TextBox 28">
            <a:extLst>
              <a:ext uri="{FF2B5EF4-FFF2-40B4-BE49-F238E27FC236}">
                <a16:creationId xmlns:a16="http://schemas.microsoft.com/office/drawing/2014/main" id="{EFC25EB7-64BA-4840-8596-F460282651AA}"/>
              </a:ext>
            </a:extLst>
          </p:cNvPr>
          <p:cNvSpPr txBox="1"/>
          <p:nvPr/>
        </p:nvSpPr>
        <p:spPr>
          <a:xfrm>
            <a:off x="260315" y="690007"/>
            <a:ext cx="8447368" cy="1015663"/>
          </a:xfrm>
          <a:prstGeom prst="rect">
            <a:avLst/>
          </a:prstGeom>
          <a:noFill/>
        </p:spPr>
        <p:txBody>
          <a:bodyPr wrap="square">
            <a:spAutoFit/>
          </a:bodyPr>
          <a:lstStyle/>
          <a:p>
            <a:r>
              <a:rPr lang="en-GB" sz="2000" dirty="0"/>
              <a:t>Multiple stakeholders undertaking planting and maintenance</a:t>
            </a:r>
          </a:p>
          <a:p>
            <a:r>
              <a:rPr lang="en-GB" sz="2000" dirty="0"/>
              <a:t>£3.29m (of £5m internal Climate Change Fund) dedicated to achieving the tree planting target.</a:t>
            </a:r>
          </a:p>
        </p:txBody>
      </p:sp>
      <p:sp>
        <p:nvSpPr>
          <p:cNvPr id="30" name="Rectangle 29">
            <a:extLst>
              <a:ext uri="{FF2B5EF4-FFF2-40B4-BE49-F238E27FC236}">
                <a16:creationId xmlns:a16="http://schemas.microsoft.com/office/drawing/2014/main" id="{52B2CF4A-1C4F-49F2-A9F5-E973B7BD9BA0}"/>
              </a:ext>
            </a:extLst>
          </p:cNvPr>
          <p:cNvSpPr/>
          <p:nvPr/>
        </p:nvSpPr>
        <p:spPr>
          <a:xfrm>
            <a:off x="4555909" y="5344930"/>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Developers</a:t>
            </a:r>
          </a:p>
        </p:txBody>
      </p:sp>
      <p:sp>
        <p:nvSpPr>
          <p:cNvPr id="31" name="Rectangle 30">
            <a:extLst>
              <a:ext uri="{FF2B5EF4-FFF2-40B4-BE49-F238E27FC236}">
                <a16:creationId xmlns:a16="http://schemas.microsoft.com/office/drawing/2014/main" id="{D990117F-BD32-44EA-87B1-26B736E4C3CC}"/>
              </a:ext>
            </a:extLst>
          </p:cNvPr>
          <p:cNvSpPr/>
          <p:nvPr/>
        </p:nvSpPr>
        <p:spPr>
          <a:xfrm>
            <a:off x="558807" y="449158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Climate Response </a:t>
            </a:r>
          </a:p>
        </p:txBody>
      </p:sp>
      <p:pic>
        <p:nvPicPr>
          <p:cNvPr id="33" name="Picture 32">
            <a:extLst>
              <a:ext uri="{FF2B5EF4-FFF2-40B4-BE49-F238E27FC236}">
                <a16:creationId xmlns:a16="http://schemas.microsoft.com/office/drawing/2014/main" id="{1C7D4DB6-30AC-4735-AFA3-07139924D5D6}"/>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
        <p:nvSpPr>
          <p:cNvPr id="34" name="Title 1">
            <a:extLst>
              <a:ext uri="{FF2B5EF4-FFF2-40B4-BE49-F238E27FC236}">
                <a16:creationId xmlns:a16="http://schemas.microsoft.com/office/drawing/2014/main" id="{92677974-98EA-4B8C-A212-4CCA070609FD}"/>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spTree>
    <p:extLst>
      <p:ext uri="{BB962C8B-B14F-4D97-AF65-F5344CB8AC3E}">
        <p14:creationId xmlns:p14="http://schemas.microsoft.com/office/powerpoint/2010/main" val="4106491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458B9B-8C43-44BE-BE5C-AA8D586FA32D}"/>
              </a:ext>
            </a:extLst>
          </p:cNvPr>
          <p:cNvSpPr/>
          <p:nvPr/>
        </p:nvSpPr>
        <p:spPr>
          <a:xfrm>
            <a:off x="260315" y="1837944"/>
            <a:ext cx="8575040" cy="4133087"/>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CD2F219-D6E4-49C2-AD5B-E53F7FDAFE6C}"/>
              </a:ext>
            </a:extLst>
          </p:cNvPr>
          <p:cNvSpPr/>
          <p:nvPr/>
        </p:nvSpPr>
        <p:spPr>
          <a:xfrm>
            <a:off x="320040" y="2350007"/>
            <a:ext cx="5294376" cy="2803241"/>
          </a:xfrm>
          <a:prstGeom prst="rect">
            <a:avLst/>
          </a:prstGeom>
          <a:solidFill>
            <a:srgbClr val="92D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845C4363-31B0-407F-A4E7-3DD1B30A6864}"/>
              </a:ext>
            </a:extLst>
          </p:cNvPr>
          <p:cNvSpPr/>
          <p:nvPr/>
        </p:nvSpPr>
        <p:spPr>
          <a:xfrm>
            <a:off x="558807" y="2715425"/>
            <a:ext cx="2194560" cy="509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internal </a:t>
            </a:r>
          </a:p>
        </p:txBody>
      </p:sp>
      <p:sp>
        <p:nvSpPr>
          <p:cNvPr id="12" name="Rectangle 11">
            <a:extLst>
              <a:ext uri="{FF2B5EF4-FFF2-40B4-BE49-F238E27FC236}">
                <a16:creationId xmlns:a16="http://schemas.microsoft.com/office/drawing/2014/main" id="{D3ECB0C3-0680-4CB4-B55F-84C19432CD4F}"/>
              </a:ext>
            </a:extLst>
          </p:cNvPr>
          <p:cNvSpPr/>
          <p:nvPr/>
        </p:nvSpPr>
        <p:spPr>
          <a:xfrm>
            <a:off x="558807" y="3225297"/>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outsourced </a:t>
            </a:r>
          </a:p>
        </p:txBody>
      </p:sp>
      <p:sp>
        <p:nvSpPr>
          <p:cNvPr id="13" name="Rectangle 12">
            <a:extLst>
              <a:ext uri="{FF2B5EF4-FFF2-40B4-BE49-F238E27FC236}">
                <a16:creationId xmlns:a16="http://schemas.microsoft.com/office/drawing/2014/main" id="{DD99FCDC-B603-4CC4-82AA-2B9A1B714CE4}"/>
              </a:ext>
            </a:extLst>
          </p:cNvPr>
          <p:cNvSpPr/>
          <p:nvPr/>
        </p:nvSpPr>
        <p:spPr>
          <a:xfrm>
            <a:off x="3086611" y="449924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Highways </a:t>
            </a:r>
          </a:p>
        </p:txBody>
      </p:sp>
      <p:sp>
        <p:nvSpPr>
          <p:cNvPr id="15" name="Rectangle 14">
            <a:extLst>
              <a:ext uri="{FF2B5EF4-FFF2-40B4-BE49-F238E27FC236}">
                <a16:creationId xmlns:a16="http://schemas.microsoft.com/office/drawing/2014/main" id="{96856072-D060-4836-9EF0-B7115EFD8003}"/>
              </a:ext>
            </a:extLst>
          </p:cNvPr>
          <p:cNvSpPr/>
          <p:nvPr/>
        </p:nvSpPr>
        <p:spPr>
          <a:xfrm>
            <a:off x="3086611" y="271542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a:t>
            </a:r>
          </a:p>
          <a:p>
            <a:pPr algn="ctr"/>
            <a:r>
              <a:rPr lang="en-GB" sz="1200" dirty="0"/>
              <a:t>corporate estate </a:t>
            </a:r>
            <a:r>
              <a:rPr lang="en-GB" sz="1200" dirty="0">
                <a:solidFill>
                  <a:srgbClr val="FFFF00"/>
                </a:solidFill>
              </a:rPr>
              <a:t>- care homes</a:t>
            </a:r>
            <a:endParaRPr lang="en-GB" sz="1200" dirty="0"/>
          </a:p>
        </p:txBody>
      </p:sp>
      <p:sp>
        <p:nvSpPr>
          <p:cNvPr id="16" name="Rectangle 15">
            <a:extLst>
              <a:ext uri="{FF2B5EF4-FFF2-40B4-BE49-F238E27FC236}">
                <a16:creationId xmlns:a16="http://schemas.microsoft.com/office/drawing/2014/main" id="{7B315CED-B73C-4AA1-AD46-9047BD39EB18}"/>
              </a:ext>
            </a:extLst>
          </p:cNvPr>
          <p:cNvSpPr/>
          <p:nvPr/>
        </p:nvSpPr>
        <p:spPr>
          <a:xfrm>
            <a:off x="3086611" y="322529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investment estate </a:t>
            </a:r>
          </a:p>
        </p:txBody>
      </p:sp>
      <p:sp>
        <p:nvSpPr>
          <p:cNvPr id="17" name="Rectangle 16">
            <a:extLst>
              <a:ext uri="{FF2B5EF4-FFF2-40B4-BE49-F238E27FC236}">
                <a16:creationId xmlns:a16="http://schemas.microsoft.com/office/drawing/2014/main" id="{D4E40B2A-AC67-4154-84EE-53355D2144D3}"/>
              </a:ext>
            </a:extLst>
          </p:cNvPr>
          <p:cNvSpPr/>
          <p:nvPr/>
        </p:nvSpPr>
        <p:spPr>
          <a:xfrm>
            <a:off x="3086611" y="373516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a:t>
            </a:r>
          </a:p>
          <a:p>
            <a:pPr algn="ctr"/>
            <a:r>
              <a:rPr lang="en-GB" sz="1200" dirty="0"/>
              <a:t>agricultural estate </a:t>
            </a:r>
          </a:p>
        </p:txBody>
      </p:sp>
      <p:sp>
        <p:nvSpPr>
          <p:cNvPr id="18" name="Rectangle 17">
            <a:extLst>
              <a:ext uri="{FF2B5EF4-FFF2-40B4-BE49-F238E27FC236}">
                <a16:creationId xmlns:a16="http://schemas.microsoft.com/office/drawing/2014/main" id="{AF080566-7C26-4A54-A3BA-7B91FC863C43}"/>
              </a:ext>
            </a:extLst>
          </p:cNvPr>
          <p:cNvSpPr/>
          <p:nvPr/>
        </p:nvSpPr>
        <p:spPr>
          <a:xfrm>
            <a:off x="558807" y="385369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Schools </a:t>
            </a:r>
          </a:p>
        </p:txBody>
      </p:sp>
      <p:sp>
        <p:nvSpPr>
          <p:cNvPr id="20" name="Rectangle 19">
            <a:extLst>
              <a:ext uri="{FF2B5EF4-FFF2-40B4-BE49-F238E27FC236}">
                <a16:creationId xmlns:a16="http://schemas.microsoft.com/office/drawing/2014/main" id="{A1BF728A-B632-45FA-9471-41C4A499B2DB}"/>
              </a:ext>
            </a:extLst>
          </p:cNvPr>
          <p:cNvSpPr/>
          <p:nvPr/>
        </p:nvSpPr>
        <p:spPr>
          <a:xfrm>
            <a:off x="6488793" y="2541690"/>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Major private landowners (e.g. farmers) </a:t>
            </a:r>
          </a:p>
        </p:txBody>
      </p:sp>
      <p:sp>
        <p:nvSpPr>
          <p:cNvPr id="21" name="Rectangle 20">
            <a:extLst>
              <a:ext uri="{FF2B5EF4-FFF2-40B4-BE49-F238E27FC236}">
                <a16:creationId xmlns:a16="http://schemas.microsoft.com/office/drawing/2014/main" id="{4EBBBA13-C0D5-4E88-9DB1-A59D3A9D554C}"/>
              </a:ext>
            </a:extLst>
          </p:cNvPr>
          <p:cNvSpPr/>
          <p:nvPr/>
        </p:nvSpPr>
        <p:spPr>
          <a:xfrm>
            <a:off x="6484186" y="324324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Private Schools / Academies </a:t>
            </a:r>
          </a:p>
        </p:txBody>
      </p:sp>
      <p:sp>
        <p:nvSpPr>
          <p:cNvPr id="22" name="Rectangle 21">
            <a:extLst>
              <a:ext uri="{FF2B5EF4-FFF2-40B4-BE49-F238E27FC236}">
                <a16:creationId xmlns:a16="http://schemas.microsoft.com/office/drawing/2014/main" id="{06C400D1-23CA-4394-A31D-C458A7B821CB}"/>
              </a:ext>
            </a:extLst>
          </p:cNvPr>
          <p:cNvSpPr/>
          <p:nvPr/>
        </p:nvSpPr>
        <p:spPr>
          <a:xfrm>
            <a:off x="6484186" y="3938853"/>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Businesses  </a:t>
            </a:r>
            <a:r>
              <a:rPr lang="en-GB" sz="1200" dirty="0">
                <a:solidFill>
                  <a:srgbClr val="FFFF00"/>
                </a:solidFill>
              </a:rPr>
              <a:t>- care homes</a:t>
            </a:r>
          </a:p>
        </p:txBody>
      </p:sp>
      <p:sp>
        <p:nvSpPr>
          <p:cNvPr id="23" name="Rectangle 22">
            <a:extLst>
              <a:ext uri="{FF2B5EF4-FFF2-40B4-BE49-F238E27FC236}">
                <a16:creationId xmlns:a16="http://schemas.microsoft.com/office/drawing/2014/main" id="{840DC98B-E27C-4A21-B1AC-67FC3517A891}"/>
              </a:ext>
            </a:extLst>
          </p:cNvPr>
          <p:cNvSpPr/>
          <p:nvPr/>
        </p:nvSpPr>
        <p:spPr>
          <a:xfrm>
            <a:off x="6479579" y="4643379"/>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Other public sector organisations </a:t>
            </a:r>
          </a:p>
        </p:txBody>
      </p:sp>
      <p:sp>
        <p:nvSpPr>
          <p:cNvPr id="24" name="Rectangle 23">
            <a:extLst>
              <a:ext uri="{FF2B5EF4-FFF2-40B4-BE49-F238E27FC236}">
                <a16:creationId xmlns:a16="http://schemas.microsoft.com/office/drawing/2014/main" id="{5D85CF89-F16B-42D2-8328-64E7E01A0D0E}"/>
              </a:ext>
            </a:extLst>
          </p:cNvPr>
          <p:cNvSpPr/>
          <p:nvPr/>
        </p:nvSpPr>
        <p:spPr>
          <a:xfrm>
            <a:off x="2555748" y="5356005"/>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Third sector organisations - </a:t>
            </a:r>
            <a:r>
              <a:rPr lang="en-GB" sz="1200" dirty="0">
                <a:solidFill>
                  <a:srgbClr val="FFFF00"/>
                </a:solidFill>
              </a:rPr>
              <a:t>- care homes</a:t>
            </a:r>
            <a:endParaRPr lang="en-GB" sz="1200" dirty="0"/>
          </a:p>
        </p:txBody>
      </p:sp>
      <p:sp>
        <p:nvSpPr>
          <p:cNvPr id="25" name="Rectangle 24">
            <a:extLst>
              <a:ext uri="{FF2B5EF4-FFF2-40B4-BE49-F238E27FC236}">
                <a16:creationId xmlns:a16="http://schemas.microsoft.com/office/drawing/2014/main" id="{31963193-8D8C-4DEC-A6F2-1AC9C2034972}"/>
              </a:ext>
            </a:extLst>
          </p:cNvPr>
          <p:cNvSpPr/>
          <p:nvPr/>
        </p:nvSpPr>
        <p:spPr>
          <a:xfrm>
            <a:off x="6510350" y="5347905"/>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Residents</a:t>
            </a:r>
          </a:p>
        </p:txBody>
      </p:sp>
      <p:sp>
        <p:nvSpPr>
          <p:cNvPr id="26" name="Rectangle 25">
            <a:extLst>
              <a:ext uri="{FF2B5EF4-FFF2-40B4-BE49-F238E27FC236}">
                <a16:creationId xmlns:a16="http://schemas.microsoft.com/office/drawing/2014/main" id="{0B59F087-4A20-4DE0-9A75-9B0B5E55B637}"/>
              </a:ext>
            </a:extLst>
          </p:cNvPr>
          <p:cNvSpPr/>
          <p:nvPr/>
        </p:nvSpPr>
        <p:spPr>
          <a:xfrm>
            <a:off x="530352" y="5356005"/>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Parish and Town Councils</a:t>
            </a:r>
          </a:p>
        </p:txBody>
      </p:sp>
      <p:sp>
        <p:nvSpPr>
          <p:cNvPr id="27" name="TextBox 26">
            <a:extLst>
              <a:ext uri="{FF2B5EF4-FFF2-40B4-BE49-F238E27FC236}">
                <a16:creationId xmlns:a16="http://schemas.microsoft.com/office/drawing/2014/main" id="{D2314F37-1ABA-4582-A8EF-7B047F91A557}"/>
              </a:ext>
            </a:extLst>
          </p:cNvPr>
          <p:cNvSpPr txBox="1"/>
          <p:nvPr/>
        </p:nvSpPr>
        <p:spPr>
          <a:xfrm>
            <a:off x="3840480" y="1944101"/>
            <a:ext cx="1843966" cy="369332"/>
          </a:xfrm>
          <a:prstGeom prst="rect">
            <a:avLst/>
          </a:prstGeom>
          <a:noFill/>
        </p:spPr>
        <p:txBody>
          <a:bodyPr wrap="none" rtlCol="0">
            <a:spAutoFit/>
          </a:bodyPr>
          <a:lstStyle/>
          <a:p>
            <a:r>
              <a:rPr lang="en-GB" dirty="0">
                <a:solidFill>
                  <a:schemeClr val="bg1"/>
                </a:solidFill>
              </a:rPr>
              <a:t>Buckinghamshire</a:t>
            </a:r>
          </a:p>
        </p:txBody>
      </p:sp>
      <p:sp>
        <p:nvSpPr>
          <p:cNvPr id="28" name="TextBox 27">
            <a:extLst>
              <a:ext uri="{FF2B5EF4-FFF2-40B4-BE49-F238E27FC236}">
                <a16:creationId xmlns:a16="http://schemas.microsoft.com/office/drawing/2014/main" id="{788F8E75-076E-4CAC-B35A-2EA49833C671}"/>
              </a:ext>
            </a:extLst>
          </p:cNvPr>
          <p:cNvSpPr txBox="1"/>
          <p:nvPr/>
        </p:nvSpPr>
        <p:spPr>
          <a:xfrm>
            <a:off x="908703" y="2373130"/>
            <a:ext cx="1337226" cy="369332"/>
          </a:xfrm>
          <a:prstGeom prst="rect">
            <a:avLst/>
          </a:prstGeom>
          <a:noFill/>
        </p:spPr>
        <p:txBody>
          <a:bodyPr wrap="none" rtlCol="0">
            <a:spAutoFit/>
          </a:bodyPr>
          <a:lstStyle/>
          <a:p>
            <a:r>
              <a:rPr lang="en-GB" dirty="0">
                <a:solidFill>
                  <a:schemeClr val="bg1"/>
                </a:solidFill>
              </a:rPr>
              <a:t>Council land</a:t>
            </a:r>
          </a:p>
        </p:txBody>
      </p:sp>
      <p:sp>
        <p:nvSpPr>
          <p:cNvPr id="29" name="TextBox 28">
            <a:extLst>
              <a:ext uri="{FF2B5EF4-FFF2-40B4-BE49-F238E27FC236}">
                <a16:creationId xmlns:a16="http://schemas.microsoft.com/office/drawing/2014/main" id="{EFC25EB7-64BA-4840-8596-F460282651AA}"/>
              </a:ext>
            </a:extLst>
          </p:cNvPr>
          <p:cNvSpPr txBox="1"/>
          <p:nvPr/>
        </p:nvSpPr>
        <p:spPr>
          <a:xfrm>
            <a:off x="260315" y="598567"/>
            <a:ext cx="8447368" cy="1323439"/>
          </a:xfrm>
          <a:prstGeom prst="rect">
            <a:avLst/>
          </a:prstGeom>
          <a:noFill/>
        </p:spPr>
        <p:txBody>
          <a:bodyPr wrap="square">
            <a:spAutoFit/>
          </a:bodyPr>
          <a:lstStyle/>
          <a:p>
            <a:r>
              <a:rPr lang="en-GB" sz="2000" dirty="0"/>
              <a:t>Queens Green Canopy (‘21/’22)</a:t>
            </a:r>
          </a:p>
          <a:p>
            <a:pPr marL="342900" indent="-342900">
              <a:buFontTx/>
              <a:buChar char="-"/>
            </a:pPr>
            <a:r>
              <a:rPr lang="en-GB" sz="2000" dirty="0"/>
              <a:t>Offered a free tree to care homes and schools in Buckinghamshire</a:t>
            </a:r>
          </a:p>
          <a:p>
            <a:pPr marL="342900" indent="-342900">
              <a:buFontTx/>
              <a:buChar char="-"/>
            </a:pPr>
            <a:r>
              <a:rPr lang="en-GB" sz="2000" dirty="0"/>
              <a:t>Interested parties received trees from the Woodland Trust and plaques</a:t>
            </a:r>
          </a:p>
          <a:p>
            <a:pPr marL="342900" indent="-342900">
              <a:buFontTx/>
              <a:buChar char="-"/>
            </a:pPr>
            <a:r>
              <a:rPr lang="en-GB" sz="2000" dirty="0"/>
              <a:t>Funded from a special projects reserve</a:t>
            </a:r>
          </a:p>
        </p:txBody>
      </p:sp>
      <p:sp>
        <p:nvSpPr>
          <p:cNvPr id="30" name="Rectangle 29">
            <a:extLst>
              <a:ext uri="{FF2B5EF4-FFF2-40B4-BE49-F238E27FC236}">
                <a16:creationId xmlns:a16="http://schemas.microsoft.com/office/drawing/2014/main" id="{52B2CF4A-1C4F-49F2-A9F5-E973B7BD9BA0}"/>
              </a:ext>
            </a:extLst>
          </p:cNvPr>
          <p:cNvSpPr/>
          <p:nvPr/>
        </p:nvSpPr>
        <p:spPr>
          <a:xfrm>
            <a:off x="4555909" y="5344930"/>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Developers</a:t>
            </a:r>
          </a:p>
        </p:txBody>
      </p:sp>
      <p:sp>
        <p:nvSpPr>
          <p:cNvPr id="31" name="Rectangle 30">
            <a:extLst>
              <a:ext uri="{FF2B5EF4-FFF2-40B4-BE49-F238E27FC236}">
                <a16:creationId xmlns:a16="http://schemas.microsoft.com/office/drawing/2014/main" id="{D990117F-BD32-44EA-87B1-26B736E4C3CC}"/>
              </a:ext>
            </a:extLst>
          </p:cNvPr>
          <p:cNvSpPr/>
          <p:nvPr/>
        </p:nvSpPr>
        <p:spPr>
          <a:xfrm>
            <a:off x="558807" y="449158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Climate Response </a:t>
            </a:r>
          </a:p>
        </p:txBody>
      </p:sp>
      <p:sp>
        <p:nvSpPr>
          <p:cNvPr id="32" name="Rectangle 31">
            <a:extLst>
              <a:ext uri="{FF2B5EF4-FFF2-40B4-BE49-F238E27FC236}">
                <a16:creationId xmlns:a16="http://schemas.microsoft.com/office/drawing/2014/main" id="{CF12D9B8-F24E-49A5-924F-2FB60DDB46FD}"/>
              </a:ext>
            </a:extLst>
          </p:cNvPr>
          <p:cNvSpPr/>
          <p:nvPr/>
        </p:nvSpPr>
        <p:spPr>
          <a:xfrm>
            <a:off x="2961137" y="2395334"/>
            <a:ext cx="2382012" cy="2824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Queens Green Canopy</a:t>
            </a:r>
          </a:p>
        </p:txBody>
      </p:sp>
      <p:cxnSp>
        <p:nvCxnSpPr>
          <p:cNvPr id="3" name="Connector: Elbow 2">
            <a:extLst>
              <a:ext uri="{FF2B5EF4-FFF2-40B4-BE49-F238E27FC236}">
                <a16:creationId xmlns:a16="http://schemas.microsoft.com/office/drawing/2014/main" id="{651D82A1-AF69-4AD5-BC7B-268B7D8041FF}"/>
              </a:ext>
            </a:extLst>
          </p:cNvPr>
          <p:cNvCxnSpPr>
            <a:cxnSpLocks/>
            <a:endCxn id="21" idx="1"/>
          </p:cNvCxnSpPr>
          <p:nvPr/>
        </p:nvCxnSpPr>
        <p:spPr>
          <a:xfrm>
            <a:off x="5312160" y="2541690"/>
            <a:ext cx="1172026" cy="956487"/>
          </a:xfrm>
          <a:prstGeom prst="bentConnector3">
            <a:avLst>
              <a:gd name="adj1" fmla="val 50000"/>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351F8E0-1858-4605-B75E-9BC7748D932E}"/>
              </a:ext>
            </a:extLst>
          </p:cNvPr>
          <p:cNvCxnSpPr>
            <a:cxnSpLocks/>
            <a:endCxn id="31" idx="3"/>
          </p:cNvCxnSpPr>
          <p:nvPr/>
        </p:nvCxnSpPr>
        <p:spPr>
          <a:xfrm rot="5400000">
            <a:off x="1812086" y="3582505"/>
            <a:ext cx="2105294" cy="222731"/>
          </a:xfrm>
          <a:prstGeom prst="bentConnector2">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507569E1-DE5C-4D06-A4CA-AE79E841FB97}"/>
              </a:ext>
            </a:extLst>
          </p:cNvPr>
          <p:cNvCxnSpPr>
            <a:cxnSpLocks/>
            <a:stCxn id="32" idx="3"/>
            <a:endCxn id="22" idx="1"/>
          </p:cNvCxnSpPr>
          <p:nvPr/>
        </p:nvCxnSpPr>
        <p:spPr>
          <a:xfrm>
            <a:off x="5343149" y="2536567"/>
            <a:ext cx="1141037" cy="1657221"/>
          </a:xfrm>
          <a:prstGeom prst="bentConnector3">
            <a:avLst>
              <a:gd name="adj1" fmla="val 50000"/>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51CC1B99-1641-42F3-B90C-7986A860BEF9}"/>
              </a:ext>
            </a:extLst>
          </p:cNvPr>
          <p:cNvCxnSpPr>
            <a:cxnSpLocks/>
            <a:stCxn id="32" idx="3"/>
            <a:endCxn id="15" idx="3"/>
          </p:cNvCxnSpPr>
          <p:nvPr/>
        </p:nvCxnSpPr>
        <p:spPr>
          <a:xfrm flipH="1">
            <a:off x="5281171" y="2536567"/>
            <a:ext cx="61978" cy="433794"/>
          </a:xfrm>
          <a:prstGeom prst="bentConnector3">
            <a:avLst>
              <a:gd name="adj1" fmla="val -368841"/>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3E98A2C8-DE77-4653-BCC8-12C46A983F67}"/>
              </a:ext>
            </a:extLst>
          </p:cNvPr>
          <p:cNvCxnSpPr>
            <a:cxnSpLocks/>
            <a:stCxn id="32" idx="3"/>
            <a:endCxn id="24" idx="0"/>
          </p:cNvCxnSpPr>
          <p:nvPr/>
        </p:nvCxnSpPr>
        <p:spPr>
          <a:xfrm flipH="1">
            <a:off x="3465576" y="2536567"/>
            <a:ext cx="1877573" cy="2819438"/>
          </a:xfrm>
          <a:prstGeom prst="bentConnector4">
            <a:avLst>
              <a:gd name="adj1" fmla="val -12175"/>
              <a:gd name="adj2" fmla="val 95964"/>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8B878AAC-7924-47A8-B6B8-82939D921DA9}"/>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
        <p:nvSpPr>
          <p:cNvPr id="39" name="Title 1">
            <a:extLst>
              <a:ext uri="{FF2B5EF4-FFF2-40B4-BE49-F238E27FC236}">
                <a16:creationId xmlns:a16="http://schemas.microsoft.com/office/drawing/2014/main" id="{30B8EEC9-A41A-4A73-9D54-E33F15B9400D}"/>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spTree>
    <p:extLst>
      <p:ext uri="{BB962C8B-B14F-4D97-AF65-F5344CB8AC3E}">
        <p14:creationId xmlns:p14="http://schemas.microsoft.com/office/powerpoint/2010/main" val="2652306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458B9B-8C43-44BE-BE5C-AA8D586FA32D}"/>
              </a:ext>
            </a:extLst>
          </p:cNvPr>
          <p:cNvSpPr/>
          <p:nvPr/>
        </p:nvSpPr>
        <p:spPr>
          <a:xfrm>
            <a:off x="260315" y="1837944"/>
            <a:ext cx="8575040" cy="4133087"/>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CD2F219-D6E4-49C2-AD5B-E53F7FDAFE6C}"/>
              </a:ext>
            </a:extLst>
          </p:cNvPr>
          <p:cNvSpPr/>
          <p:nvPr/>
        </p:nvSpPr>
        <p:spPr>
          <a:xfrm>
            <a:off x="320040" y="2350007"/>
            <a:ext cx="5294376" cy="2803241"/>
          </a:xfrm>
          <a:prstGeom prst="rect">
            <a:avLst/>
          </a:prstGeom>
          <a:solidFill>
            <a:srgbClr val="92D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845C4363-31B0-407F-A4E7-3DD1B30A6864}"/>
              </a:ext>
            </a:extLst>
          </p:cNvPr>
          <p:cNvSpPr/>
          <p:nvPr/>
        </p:nvSpPr>
        <p:spPr>
          <a:xfrm>
            <a:off x="558807" y="2715425"/>
            <a:ext cx="2194560" cy="509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internal </a:t>
            </a:r>
          </a:p>
        </p:txBody>
      </p:sp>
      <p:sp>
        <p:nvSpPr>
          <p:cNvPr id="12" name="Rectangle 11">
            <a:extLst>
              <a:ext uri="{FF2B5EF4-FFF2-40B4-BE49-F238E27FC236}">
                <a16:creationId xmlns:a16="http://schemas.microsoft.com/office/drawing/2014/main" id="{D3ECB0C3-0680-4CB4-B55F-84C19432CD4F}"/>
              </a:ext>
            </a:extLst>
          </p:cNvPr>
          <p:cNvSpPr/>
          <p:nvPr/>
        </p:nvSpPr>
        <p:spPr>
          <a:xfrm>
            <a:off x="558807" y="3225297"/>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outsourced </a:t>
            </a:r>
          </a:p>
        </p:txBody>
      </p:sp>
      <p:sp>
        <p:nvSpPr>
          <p:cNvPr id="13" name="Rectangle 12">
            <a:extLst>
              <a:ext uri="{FF2B5EF4-FFF2-40B4-BE49-F238E27FC236}">
                <a16:creationId xmlns:a16="http://schemas.microsoft.com/office/drawing/2014/main" id="{DD99FCDC-B603-4CC4-82AA-2B9A1B714CE4}"/>
              </a:ext>
            </a:extLst>
          </p:cNvPr>
          <p:cNvSpPr/>
          <p:nvPr/>
        </p:nvSpPr>
        <p:spPr>
          <a:xfrm>
            <a:off x="3086611" y="449924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Highways </a:t>
            </a:r>
          </a:p>
        </p:txBody>
      </p:sp>
      <p:sp>
        <p:nvSpPr>
          <p:cNvPr id="15" name="Rectangle 14">
            <a:extLst>
              <a:ext uri="{FF2B5EF4-FFF2-40B4-BE49-F238E27FC236}">
                <a16:creationId xmlns:a16="http://schemas.microsoft.com/office/drawing/2014/main" id="{96856072-D060-4836-9EF0-B7115EFD8003}"/>
              </a:ext>
            </a:extLst>
          </p:cNvPr>
          <p:cNvSpPr/>
          <p:nvPr/>
        </p:nvSpPr>
        <p:spPr>
          <a:xfrm>
            <a:off x="3086611" y="271542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a:t>
            </a:r>
          </a:p>
          <a:p>
            <a:pPr algn="ctr"/>
            <a:r>
              <a:rPr lang="en-GB" sz="1200" dirty="0"/>
              <a:t>corporate estate</a:t>
            </a:r>
          </a:p>
        </p:txBody>
      </p:sp>
      <p:sp>
        <p:nvSpPr>
          <p:cNvPr id="16" name="Rectangle 15">
            <a:extLst>
              <a:ext uri="{FF2B5EF4-FFF2-40B4-BE49-F238E27FC236}">
                <a16:creationId xmlns:a16="http://schemas.microsoft.com/office/drawing/2014/main" id="{7B315CED-B73C-4AA1-AD46-9047BD39EB18}"/>
              </a:ext>
            </a:extLst>
          </p:cNvPr>
          <p:cNvSpPr/>
          <p:nvPr/>
        </p:nvSpPr>
        <p:spPr>
          <a:xfrm>
            <a:off x="3086611" y="322529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investment estate </a:t>
            </a:r>
          </a:p>
        </p:txBody>
      </p:sp>
      <p:sp>
        <p:nvSpPr>
          <p:cNvPr id="17" name="Rectangle 16">
            <a:extLst>
              <a:ext uri="{FF2B5EF4-FFF2-40B4-BE49-F238E27FC236}">
                <a16:creationId xmlns:a16="http://schemas.microsoft.com/office/drawing/2014/main" id="{D4E40B2A-AC67-4154-84EE-53355D2144D3}"/>
              </a:ext>
            </a:extLst>
          </p:cNvPr>
          <p:cNvSpPr/>
          <p:nvPr/>
        </p:nvSpPr>
        <p:spPr>
          <a:xfrm>
            <a:off x="3086611" y="373516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a:t>
            </a:r>
          </a:p>
          <a:p>
            <a:pPr algn="ctr"/>
            <a:r>
              <a:rPr lang="en-GB" sz="1200" dirty="0"/>
              <a:t>agricultural estate </a:t>
            </a:r>
          </a:p>
        </p:txBody>
      </p:sp>
      <p:sp>
        <p:nvSpPr>
          <p:cNvPr id="18" name="Rectangle 17">
            <a:extLst>
              <a:ext uri="{FF2B5EF4-FFF2-40B4-BE49-F238E27FC236}">
                <a16:creationId xmlns:a16="http://schemas.microsoft.com/office/drawing/2014/main" id="{AF080566-7C26-4A54-A3BA-7B91FC863C43}"/>
              </a:ext>
            </a:extLst>
          </p:cNvPr>
          <p:cNvSpPr/>
          <p:nvPr/>
        </p:nvSpPr>
        <p:spPr>
          <a:xfrm>
            <a:off x="558807" y="385369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Schools </a:t>
            </a:r>
          </a:p>
        </p:txBody>
      </p:sp>
      <p:sp>
        <p:nvSpPr>
          <p:cNvPr id="20" name="Rectangle 19">
            <a:extLst>
              <a:ext uri="{FF2B5EF4-FFF2-40B4-BE49-F238E27FC236}">
                <a16:creationId xmlns:a16="http://schemas.microsoft.com/office/drawing/2014/main" id="{A1BF728A-B632-45FA-9471-41C4A499B2DB}"/>
              </a:ext>
            </a:extLst>
          </p:cNvPr>
          <p:cNvSpPr/>
          <p:nvPr/>
        </p:nvSpPr>
        <p:spPr>
          <a:xfrm>
            <a:off x="6488793" y="2541690"/>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Major private landowners (e.g. farmers) </a:t>
            </a:r>
          </a:p>
        </p:txBody>
      </p:sp>
      <p:sp>
        <p:nvSpPr>
          <p:cNvPr id="21" name="Rectangle 20">
            <a:extLst>
              <a:ext uri="{FF2B5EF4-FFF2-40B4-BE49-F238E27FC236}">
                <a16:creationId xmlns:a16="http://schemas.microsoft.com/office/drawing/2014/main" id="{4EBBBA13-C0D5-4E88-9DB1-A59D3A9D554C}"/>
              </a:ext>
            </a:extLst>
          </p:cNvPr>
          <p:cNvSpPr/>
          <p:nvPr/>
        </p:nvSpPr>
        <p:spPr>
          <a:xfrm>
            <a:off x="6484186" y="324324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Private Schools / Academies </a:t>
            </a:r>
          </a:p>
        </p:txBody>
      </p:sp>
      <p:sp>
        <p:nvSpPr>
          <p:cNvPr id="22" name="Rectangle 21">
            <a:extLst>
              <a:ext uri="{FF2B5EF4-FFF2-40B4-BE49-F238E27FC236}">
                <a16:creationId xmlns:a16="http://schemas.microsoft.com/office/drawing/2014/main" id="{06C400D1-23CA-4394-A31D-C458A7B821CB}"/>
              </a:ext>
            </a:extLst>
          </p:cNvPr>
          <p:cNvSpPr/>
          <p:nvPr/>
        </p:nvSpPr>
        <p:spPr>
          <a:xfrm>
            <a:off x="6484186" y="3938853"/>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Businesses</a:t>
            </a:r>
            <a:endParaRPr lang="en-GB" sz="1200" dirty="0">
              <a:solidFill>
                <a:srgbClr val="FFFF00"/>
              </a:solidFill>
            </a:endParaRPr>
          </a:p>
        </p:txBody>
      </p:sp>
      <p:sp>
        <p:nvSpPr>
          <p:cNvPr id="23" name="Rectangle 22">
            <a:extLst>
              <a:ext uri="{FF2B5EF4-FFF2-40B4-BE49-F238E27FC236}">
                <a16:creationId xmlns:a16="http://schemas.microsoft.com/office/drawing/2014/main" id="{840DC98B-E27C-4A21-B1AC-67FC3517A891}"/>
              </a:ext>
            </a:extLst>
          </p:cNvPr>
          <p:cNvSpPr/>
          <p:nvPr/>
        </p:nvSpPr>
        <p:spPr>
          <a:xfrm>
            <a:off x="6479579" y="4643379"/>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Other public sector organisations </a:t>
            </a:r>
          </a:p>
        </p:txBody>
      </p:sp>
      <p:sp>
        <p:nvSpPr>
          <p:cNvPr id="24" name="Rectangle 23">
            <a:extLst>
              <a:ext uri="{FF2B5EF4-FFF2-40B4-BE49-F238E27FC236}">
                <a16:creationId xmlns:a16="http://schemas.microsoft.com/office/drawing/2014/main" id="{5D85CF89-F16B-42D2-8328-64E7E01A0D0E}"/>
              </a:ext>
            </a:extLst>
          </p:cNvPr>
          <p:cNvSpPr/>
          <p:nvPr/>
        </p:nvSpPr>
        <p:spPr>
          <a:xfrm>
            <a:off x="2555748" y="5356005"/>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Third sector organisations</a:t>
            </a:r>
          </a:p>
        </p:txBody>
      </p:sp>
      <p:sp>
        <p:nvSpPr>
          <p:cNvPr id="25" name="Rectangle 24">
            <a:extLst>
              <a:ext uri="{FF2B5EF4-FFF2-40B4-BE49-F238E27FC236}">
                <a16:creationId xmlns:a16="http://schemas.microsoft.com/office/drawing/2014/main" id="{31963193-8D8C-4DEC-A6F2-1AC9C2034972}"/>
              </a:ext>
            </a:extLst>
          </p:cNvPr>
          <p:cNvSpPr/>
          <p:nvPr/>
        </p:nvSpPr>
        <p:spPr>
          <a:xfrm>
            <a:off x="6510350" y="5347905"/>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Residents</a:t>
            </a:r>
          </a:p>
        </p:txBody>
      </p:sp>
      <p:sp>
        <p:nvSpPr>
          <p:cNvPr id="26" name="Rectangle 25">
            <a:extLst>
              <a:ext uri="{FF2B5EF4-FFF2-40B4-BE49-F238E27FC236}">
                <a16:creationId xmlns:a16="http://schemas.microsoft.com/office/drawing/2014/main" id="{0B59F087-4A20-4DE0-9A75-9B0B5E55B637}"/>
              </a:ext>
            </a:extLst>
          </p:cNvPr>
          <p:cNvSpPr/>
          <p:nvPr/>
        </p:nvSpPr>
        <p:spPr>
          <a:xfrm>
            <a:off x="530352" y="5356005"/>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Parish and Town Councils</a:t>
            </a:r>
          </a:p>
        </p:txBody>
      </p:sp>
      <p:sp>
        <p:nvSpPr>
          <p:cNvPr id="27" name="TextBox 26">
            <a:extLst>
              <a:ext uri="{FF2B5EF4-FFF2-40B4-BE49-F238E27FC236}">
                <a16:creationId xmlns:a16="http://schemas.microsoft.com/office/drawing/2014/main" id="{D2314F37-1ABA-4582-A8EF-7B047F91A557}"/>
              </a:ext>
            </a:extLst>
          </p:cNvPr>
          <p:cNvSpPr txBox="1"/>
          <p:nvPr/>
        </p:nvSpPr>
        <p:spPr>
          <a:xfrm>
            <a:off x="3840480" y="1944101"/>
            <a:ext cx="1843966" cy="369332"/>
          </a:xfrm>
          <a:prstGeom prst="rect">
            <a:avLst/>
          </a:prstGeom>
          <a:noFill/>
        </p:spPr>
        <p:txBody>
          <a:bodyPr wrap="none" rtlCol="0">
            <a:spAutoFit/>
          </a:bodyPr>
          <a:lstStyle/>
          <a:p>
            <a:r>
              <a:rPr lang="en-GB" dirty="0">
                <a:solidFill>
                  <a:schemeClr val="bg1"/>
                </a:solidFill>
              </a:rPr>
              <a:t>Buckinghamshire</a:t>
            </a:r>
          </a:p>
        </p:txBody>
      </p:sp>
      <p:sp>
        <p:nvSpPr>
          <p:cNvPr id="28" name="TextBox 27">
            <a:extLst>
              <a:ext uri="{FF2B5EF4-FFF2-40B4-BE49-F238E27FC236}">
                <a16:creationId xmlns:a16="http://schemas.microsoft.com/office/drawing/2014/main" id="{788F8E75-076E-4CAC-B35A-2EA49833C671}"/>
              </a:ext>
            </a:extLst>
          </p:cNvPr>
          <p:cNvSpPr txBox="1"/>
          <p:nvPr/>
        </p:nvSpPr>
        <p:spPr>
          <a:xfrm>
            <a:off x="908703" y="2373130"/>
            <a:ext cx="1337226" cy="369332"/>
          </a:xfrm>
          <a:prstGeom prst="rect">
            <a:avLst/>
          </a:prstGeom>
          <a:noFill/>
        </p:spPr>
        <p:txBody>
          <a:bodyPr wrap="none" rtlCol="0">
            <a:spAutoFit/>
          </a:bodyPr>
          <a:lstStyle/>
          <a:p>
            <a:r>
              <a:rPr lang="en-GB" dirty="0">
                <a:solidFill>
                  <a:schemeClr val="bg1"/>
                </a:solidFill>
              </a:rPr>
              <a:t>Council land</a:t>
            </a:r>
          </a:p>
        </p:txBody>
      </p:sp>
      <p:sp>
        <p:nvSpPr>
          <p:cNvPr id="29" name="TextBox 28">
            <a:extLst>
              <a:ext uri="{FF2B5EF4-FFF2-40B4-BE49-F238E27FC236}">
                <a16:creationId xmlns:a16="http://schemas.microsoft.com/office/drawing/2014/main" id="{EFC25EB7-64BA-4840-8596-F460282651AA}"/>
              </a:ext>
            </a:extLst>
          </p:cNvPr>
          <p:cNvSpPr txBox="1"/>
          <p:nvPr/>
        </p:nvSpPr>
        <p:spPr>
          <a:xfrm>
            <a:off x="260315" y="598567"/>
            <a:ext cx="8447368" cy="1323439"/>
          </a:xfrm>
          <a:prstGeom prst="rect">
            <a:avLst/>
          </a:prstGeom>
          <a:noFill/>
        </p:spPr>
        <p:txBody>
          <a:bodyPr wrap="square">
            <a:spAutoFit/>
          </a:bodyPr>
          <a:lstStyle/>
          <a:p>
            <a:r>
              <a:rPr lang="en-GB" sz="2000" dirty="0"/>
              <a:t>Parks and Countryside </a:t>
            </a:r>
          </a:p>
          <a:p>
            <a:pPr marL="342900" indent="-342900">
              <a:buFontTx/>
              <a:buChar char="-"/>
            </a:pPr>
            <a:r>
              <a:rPr lang="en-GB" sz="2000" dirty="0"/>
              <a:t>Ongoing activity to maintain treescapes in Council parks and PROWs </a:t>
            </a:r>
          </a:p>
          <a:p>
            <a:pPr marL="342900" indent="-342900">
              <a:buFontTx/>
              <a:buChar char="-"/>
            </a:pPr>
            <a:r>
              <a:rPr lang="en-GB" sz="2000" dirty="0"/>
              <a:t>Volunteer tree planting undertaken by Council staff ‘21/’22 with Chiltern Rangers</a:t>
            </a:r>
          </a:p>
        </p:txBody>
      </p:sp>
      <p:sp>
        <p:nvSpPr>
          <p:cNvPr id="30" name="Rectangle 29">
            <a:extLst>
              <a:ext uri="{FF2B5EF4-FFF2-40B4-BE49-F238E27FC236}">
                <a16:creationId xmlns:a16="http://schemas.microsoft.com/office/drawing/2014/main" id="{52B2CF4A-1C4F-49F2-A9F5-E973B7BD9BA0}"/>
              </a:ext>
            </a:extLst>
          </p:cNvPr>
          <p:cNvSpPr/>
          <p:nvPr/>
        </p:nvSpPr>
        <p:spPr>
          <a:xfrm>
            <a:off x="4555909" y="5344930"/>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Developers</a:t>
            </a:r>
          </a:p>
        </p:txBody>
      </p:sp>
      <p:sp>
        <p:nvSpPr>
          <p:cNvPr id="31" name="Rectangle 30">
            <a:extLst>
              <a:ext uri="{FF2B5EF4-FFF2-40B4-BE49-F238E27FC236}">
                <a16:creationId xmlns:a16="http://schemas.microsoft.com/office/drawing/2014/main" id="{D990117F-BD32-44EA-87B1-26B736E4C3CC}"/>
              </a:ext>
            </a:extLst>
          </p:cNvPr>
          <p:cNvSpPr/>
          <p:nvPr/>
        </p:nvSpPr>
        <p:spPr>
          <a:xfrm>
            <a:off x="558807" y="449158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Climate Response </a:t>
            </a:r>
          </a:p>
        </p:txBody>
      </p:sp>
      <p:sp>
        <p:nvSpPr>
          <p:cNvPr id="32" name="Rectangle 31">
            <a:extLst>
              <a:ext uri="{FF2B5EF4-FFF2-40B4-BE49-F238E27FC236}">
                <a16:creationId xmlns:a16="http://schemas.microsoft.com/office/drawing/2014/main" id="{CF12D9B8-F24E-49A5-924F-2FB60DDB46FD}"/>
              </a:ext>
            </a:extLst>
          </p:cNvPr>
          <p:cNvSpPr/>
          <p:nvPr/>
        </p:nvSpPr>
        <p:spPr>
          <a:xfrm>
            <a:off x="2995338" y="5043204"/>
            <a:ext cx="2470399" cy="27301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Council Staff Volunteer Tree Planting</a:t>
            </a:r>
          </a:p>
        </p:txBody>
      </p:sp>
      <p:cxnSp>
        <p:nvCxnSpPr>
          <p:cNvPr id="3" name="Connector: Elbow 2">
            <a:extLst>
              <a:ext uri="{FF2B5EF4-FFF2-40B4-BE49-F238E27FC236}">
                <a16:creationId xmlns:a16="http://schemas.microsoft.com/office/drawing/2014/main" id="{D8D08C09-C648-4ADC-899C-E57CE9E349AE}"/>
              </a:ext>
            </a:extLst>
          </p:cNvPr>
          <p:cNvCxnSpPr>
            <a:cxnSpLocks/>
            <a:stCxn id="32" idx="1"/>
            <a:endCxn id="12" idx="3"/>
          </p:cNvCxnSpPr>
          <p:nvPr/>
        </p:nvCxnSpPr>
        <p:spPr>
          <a:xfrm rot="10800000">
            <a:off x="2753368" y="3480233"/>
            <a:ext cx="241971" cy="1699479"/>
          </a:xfrm>
          <a:prstGeom prst="bentConnector3">
            <a:avLst>
              <a:gd name="adj1" fmla="val 50000"/>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3DFB54FE-37F6-410D-BBDD-E4135D411D0A}"/>
              </a:ext>
            </a:extLst>
          </p:cNvPr>
          <p:cNvSpPr/>
          <p:nvPr/>
        </p:nvSpPr>
        <p:spPr>
          <a:xfrm>
            <a:off x="2995338" y="2389226"/>
            <a:ext cx="2470399" cy="27301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Treescape maintenance</a:t>
            </a:r>
          </a:p>
        </p:txBody>
      </p:sp>
      <p:cxnSp>
        <p:nvCxnSpPr>
          <p:cNvPr id="36" name="Connector: Elbow 35">
            <a:extLst>
              <a:ext uri="{FF2B5EF4-FFF2-40B4-BE49-F238E27FC236}">
                <a16:creationId xmlns:a16="http://schemas.microsoft.com/office/drawing/2014/main" id="{B1BB073F-121A-45C0-B3F0-D58E262602D5}"/>
              </a:ext>
            </a:extLst>
          </p:cNvPr>
          <p:cNvCxnSpPr>
            <a:cxnSpLocks/>
            <a:stCxn id="11" idx="3"/>
            <a:endCxn id="35" idx="1"/>
          </p:cNvCxnSpPr>
          <p:nvPr/>
        </p:nvCxnSpPr>
        <p:spPr>
          <a:xfrm flipV="1">
            <a:off x="2753367" y="2525733"/>
            <a:ext cx="241971" cy="444628"/>
          </a:xfrm>
          <a:prstGeom prst="bentConnector3">
            <a:avLst>
              <a:gd name="adj1" fmla="val 50000"/>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F4CBD80F-55A1-4F61-9546-9587430F511B}"/>
              </a:ext>
            </a:extLst>
          </p:cNvPr>
          <p:cNvCxnSpPr>
            <a:cxnSpLocks/>
            <a:stCxn id="12" idx="3"/>
          </p:cNvCxnSpPr>
          <p:nvPr/>
        </p:nvCxnSpPr>
        <p:spPr>
          <a:xfrm flipV="1">
            <a:off x="2753367" y="2531448"/>
            <a:ext cx="220358" cy="948784"/>
          </a:xfrm>
          <a:prstGeom prst="bentConnector2">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AC07D469-E68E-4063-9834-0F90D1C02610}"/>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
        <p:nvSpPr>
          <p:cNvPr id="37" name="Title 1">
            <a:extLst>
              <a:ext uri="{FF2B5EF4-FFF2-40B4-BE49-F238E27FC236}">
                <a16:creationId xmlns:a16="http://schemas.microsoft.com/office/drawing/2014/main" id="{A5F40197-D6AD-43AB-B44E-BCBAC6E98F56}"/>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spTree>
    <p:extLst>
      <p:ext uri="{BB962C8B-B14F-4D97-AF65-F5344CB8AC3E}">
        <p14:creationId xmlns:p14="http://schemas.microsoft.com/office/powerpoint/2010/main" val="747176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458B9B-8C43-44BE-BE5C-AA8D586FA32D}"/>
              </a:ext>
            </a:extLst>
          </p:cNvPr>
          <p:cNvSpPr/>
          <p:nvPr/>
        </p:nvSpPr>
        <p:spPr>
          <a:xfrm>
            <a:off x="260315" y="1837944"/>
            <a:ext cx="8575040" cy="4133087"/>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CD2F219-D6E4-49C2-AD5B-E53F7FDAFE6C}"/>
              </a:ext>
            </a:extLst>
          </p:cNvPr>
          <p:cNvSpPr/>
          <p:nvPr/>
        </p:nvSpPr>
        <p:spPr>
          <a:xfrm>
            <a:off x="320040" y="2350007"/>
            <a:ext cx="5294376" cy="2803241"/>
          </a:xfrm>
          <a:prstGeom prst="rect">
            <a:avLst/>
          </a:prstGeom>
          <a:solidFill>
            <a:srgbClr val="92D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845C4363-31B0-407F-A4E7-3DD1B30A6864}"/>
              </a:ext>
            </a:extLst>
          </p:cNvPr>
          <p:cNvSpPr/>
          <p:nvPr/>
        </p:nvSpPr>
        <p:spPr>
          <a:xfrm>
            <a:off x="558807" y="2715425"/>
            <a:ext cx="2194560" cy="509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internal </a:t>
            </a:r>
          </a:p>
        </p:txBody>
      </p:sp>
      <p:sp>
        <p:nvSpPr>
          <p:cNvPr id="12" name="Rectangle 11">
            <a:extLst>
              <a:ext uri="{FF2B5EF4-FFF2-40B4-BE49-F238E27FC236}">
                <a16:creationId xmlns:a16="http://schemas.microsoft.com/office/drawing/2014/main" id="{D3ECB0C3-0680-4CB4-B55F-84C19432CD4F}"/>
              </a:ext>
            </a:extLst>
          </p:cNvPr>
          <p:cNvSpPr/>
          <p:nvPr/>
        </p:nvSpPr>
        <p:spPr>
          <a:xfrm>
            <a:off x="558807" y="3225297"/>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outsourced </a:t>
            </a:r>
          </a:p>
        </p:txBody>
      </p:sp>
      <p:sp>
        <p:nvSpPr>
          <p:cNvPr id="13" name="Rectangle 12">
            <a:extLst>
              <a:ext uri="{FF2B5EF4-FFF2-40B4-BE49-F238E27FC236}">
                <a16:creationId xmlns:a16="http://schemas.microsoft.com/office/drawing/2014/main" id="{DD99FCDC-B603-4CC4-82AA-2B9A1B714CE4}"/>
              </a:ext>
            </a:extLst>
          </p:cNvPr>
          <p:cNvSpPr/>
          <p:nvPr/>
        </p:nvSpPr>
        <p:spPr>
          <a:xfrm>
            <a:off x="3086611" y="449924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Highways </a:t>
            </a:r>
          </a:p>
        </p:txBody>
      </p:sp>
      <p:sp>
        <p:nvSpPr>
          <p:cNvPr id="15" name="Rectangle 14">
            <a:extLst>
              <a:ext uri="{FF2B5EF4-FFF2-40B4-BE49-F238E27FC236}">
                <a16:creationId xmlns:a16="http://schemas.microsoft.com/office/drawing/2014/main" id="{96856072-D060-4836-9EF0-B7115EFD8003}"/>
              </a:ext>
            </a:extLst>
          </p:cNvPr>
          <p:cNvSpPr/>
          <p:nvPr/>
        </p:nvSpPr>
        <p:spPr>
          <a:xfrm>
            <a:off x="3086611" y="271542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a:t>
            </a:r>
          </a:p>
          <a:p>
            <a:pPr algn="ctr"/>
            <a:r>
              <a:rPr lang="en-GB" sz="1200" dirty="0"/>
              <a:t>corporate estate</a:t>
            </a:r>
          </a:p>
        </p:txBody>
      </p:sp>
      <p:sp>
        <p:nvSpPr>
          <p:cNvPr id="16" name="Rectangle 15">
            <a:extLst>
              <a:ext uri="{FF2B5EF4-FFF2-40B4-BE49-F238E27FC236}">
                <a16:creationId xmlns:a16="http://schemas.microsoft.com/office/drawing/2014/main" id="{7B315CED-B73C-4AA1-AD46-9047BD39EB18}"/>
              </a:ext>
            </a:extLst>
          </p:cNvPr>
          <p:cNvSpPr/>
          <p:nvPr/>
        </p:nvSpPr>
        <p:spPr>
          <a:xfrm>
            <a:off x="3086611" y="322529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investment estate </a:t>
            </a:r>
          </a:p>
        </p:txBody>
      </p:sp>
      <p:sp>
        <p:nvSpPr>
          <p:cNvPr id="17" name="Rectangle 16">
            <a:extLst>
              <a:ext uri="{FF2B5EF4-FFF2-40B4-BE49-F238E27FC236}">
                <a16:creationId xmlns:a16="http://schemas.microsoft.com/office/drawing/2014/main" id="{D4E40B2A-AC67-4154-84EE-53355D2144D3}"/>
              </a:ext>
            </a:extLst>
          </p:cNvPr>
          <p:cNvSpPr/>
          <p:nvPr/>
        </p:nvSpPr>
        <p:spPr>
          <a:xfrm>
            <a:off x="3086611" y="373516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a:t>
            </a:r>
          </a:p>
          <a:p>
            <a:pPr algn="ctr"/>
            <a:r>
              <a:rPr lang="en-GB" sz="1200" dirty="0"/>
              <a:t>agricultural estate </a:t>
            </a:r>
          </a:p>
        </p:txBody>
      </p:sp>
      <p:sp>
        <p:nvSpPr>
          <p:cNvPr id="18" name="Rectangle 17">
            <a:extLst>
              <a:ext uri="{FF2B5EF4-FFF2-40B4-BE49-F238E27FC236}">
                <a16:creationId xmlns:a16="http://schemas.microsoft.com/office/drawing/2014/main" id="{AF080566-7C26-4A54-A3BA-7B91FC863C43}"/>
              </a:ext>
            </a:extLst>
          </p:cNvPr>
          <p:cNvSpPr/>
          <p:nvPr/>
        </p:nvSpPr>
        <p:spPr>
          <a:xfrm>
            <a:off x="558807" y="385369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Schools </a:t>
            </a:r>
          </a:p>
        </p:txBody>
      </p:sp>
      <p:sp>
        <p:nvSpPr>
          <p:cNvPr id="20" name="Rectangle 19">
            <a:extLst>
              <a:ext uri="{FF2B5EF4-FFF2-40B4-BE49-F238E27FC236}">
                <a16:creationId xmlns:a16="http://schemas.microsoft.com/office/drawing/2014/main" id="{A1BF728A-B632-45FA-9471-41C4A499B2DB}"/>
              </a:ext>
            </a:extLst>
          </p:cNvPr>
          <p:cNvSpPr/>
          <p:nvPr/>
        </p:nvSpPr>
        <p:spPr>
          <a:xfrm>
            <a:off x="6488793" y="2541690"/>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Major private landowners (e.g. farmers) </a:t>
            </a:r>
          </a:p>
        </p:txBody>
      </p:sp>
      <p:sp>
        <p:nvSpPr>
          <p:cNvPr id="21" name="Rectangle 20">
            <a:extLst>
              <a:ext uri="{FF2B5EF4-FFF2-40B4-BE49-F238E27FC236}">
                <a16:creationId xmlns:a16="http://schemas.microsoft.com/office/drawing/2014/main" id="{4EBBBA13-C0D5-4E88-9DB1-A59D3A9D554C}"/>
              </a:ext>
            </a:extLst>
          </p:cNvPr>
          <p:cNvSpPr/>
          <p:nvPr/>
        </p:nvSpPr>
        <p:spPr>
          <a:xfrm>
            <a:off x="6484186" y="324324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Private Schools / Academies </a:t>
            </a:r>
          </a:p>
        </p:txBody>
      </p:sp>
      <p:sp>
        <p:nvSpPr>
          <p:cNvPr id="22" name="Rectangle 21">
            <a:extLst>
              <a:ext uri="{FF2B5EF4-FFF2-40B4-BE49-F238E27FC236}">
                <a16:creationId xmlns:a16="http://schemas.microsoft.com/office/drawing/2014/main" id="{06C400D1-23CA-4394-A31D-C458A7B821CB}"/>
              </a:ext>
            </a:extLst>
          </p:cNvPr>
          <p:cNvSpPr/>
          <p:nvPr/>
        </p:nvSpPr>
        <p:spPr>
          <a:xfrm>
            <a:off x="6484186" y="3938853"/>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Businesses</a:t>
            </a:r>
            <a:endParaRPr lang="en-GB" sz="1200" dirty="0">
              <a:solidFill>
                <a:srgbClr val="FFFF00"/>
              </a:solidFill>
            </a:endParaRPr>
          </a:p>
        </p:txBody>
      </p:sp>
      <p:sp>
        <p:nvSpPr>
          <p:cNvPr id="23" name="Rectangle 22">
            <a:extLst>
              <a:ext uri="{FF2B5EF4-FFF2-40B4-BE49-F238E27FC236}">
                <a16:creationId xmlns:a16="http://schemas.microsoft.com/office/drawing/2014/main" id="{840DC98B-E27C-4A21-B1AC-67FC3517A891}"/>
              </a:ext>
            </a:extLst>
          </p:cNvPr>
          <p:cNvSpPr/>
          <p:nvPr/>
        </p:nvSpPr>
        <p:spPr>
          <a:xfrm>
            <a:off x="6479579" y="4643379"/>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Other public sector organisations </a:t>
            </a:r>
          </a:p>
        </p:txBody>
      </p:sp>
      <p:sp>
        <p:nvSpPr>
          <p:cNvPr id="24" name="Rectangle 23">
            <a:extLst>
              <a:ext uri="{FF2B5EF4-FFF2-40B4-BE49-F238E27FC236}">
                <a16:creationId xmlns:a16="http://schemas.microsoft.com/office/drawing/2014/main" id="{5D85CF89-F16B-42D2-8328-64E7E01A0D0E}"/>
              </a:ext>
            </a:extLst>
          </p:cNvPr>
          <p:cNvSpPr/>
          <p:nvPr/>
        </p:nvSpPr>
        <p:spPr>
          <a:xfrm>
            <a:off x="2555748" y="5356005"/>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Third sector organisations</a:t>
            </a:r>
          </a:p>
        </p:txBody>
      </p:sp>
      <p:sp>
        <p:nvSpPr>
          <p:cNvPr id="25" name="Rectangle 24">
            <a:extLst>
              <a:ext uri="{FF2B5EF4-FFF2-40B4-BE49-F238E27FC236}">
                <a16:creationId xmlns:a16="http://schemas.microsoft.com/office/drawing/2014/main" id="{31963193-8D8C-4DEC-A6F2-1AC9C2034972}"/>
              </a:ext>
            </a:extLst>
          </p:cNvPr>
          <p:cNvSpPr/>
          <p:nvPr/>
        </p:nvSpPr>
        <p:spPr>
          <a:xfrm>
            <a:off x="6510350" y="5347905"/>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Residents</a:t>
            </a:r>
          </a:p>
        </p:txBody>
      </p:sp>
      <p:sp>
        <p:nvSpPr>
          <p:cNvPr id="26" name="Rectangle 25">
            <a:extLst>
              <a:ext uri="{FF2B5EF4-FFF2-40B4-BE49-F238E27FC236}">
                <a16:creationId xmlns:a16="http://schemas.microsoft.com/office/drawing/2014/main" id="{0B59F087-4A20-4DE0-9A75-9B0B5E55B637}"/>
              </a:ext>
            </a:extLst>
          </p:cNvPr>
          <p:cNvSpPr/>
          <p:nvPr/>
        </p:nvSpPr>
        <p:spPr>
          <a:xfrm>
            <a:off x="530352" y="5356005"/>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Parish and Town Councils</a:t>
            </a:r>
          </a:p>
        </p:txBody>
      </p:sp>
      <p:sp>
        <p:nvSpPr>
          <p:cNvPr id="27" name="TextBox 26">
            <a:extLst>
              <a:ext uri="{FF2B5EF4-FFF2-40B4-BE49-F238E27FC236}">
                <a16:creationId xmlns:a16="http://schemas.microsoft.com/office/drawing/2014/main" id="{D2314F37-1ABA-4582-A8EF-7B047F91A557}"/>
              </a:ext>
            </a:extLst>
          </p:cNvPr>
          <p:cNvSpPr txBox="1"/>
          <p:nvPr/>
        </p:nvSpPr>
        <p:spPr>
          <a:xfrm>
            <a:off x="3840480" y="1944101"/>
            <a:ext cx="1843966" cy="369332"/>
          </a:xfrm>
          <a:prstGeom prst="rect">
            <a:avLst/>
          </a:prstGeom>
          <a:noFill/>
        </p:spPr>
        <p:txBody>
          <a:bodyPr wrap="none" rtlCol="0">
            <a:spAutoFit/>
          </a:bodyPr>
          <a:lstStyle/>
          <a:p>
            <a:r>
              <a:rPr lang="en-GB" dirty="0">
                <a:solidFill>
                  <a:schemeClr val="bg1"/>
                </a:solidFill>
              </a:rPr>
              <a:t>Buckinghamshire</a:t>
            </a:r>
          </a:p>
        </p:txBody>
      </p:sp>
      <p:sp>
        <p:nvSpPr>
          <p:cNvPr id="28" name="TextBox 27">
            <a:extLst>
              <a:ext uri="{FF2B5EF4-FFF2-40B4-BE49-F238E27FC236}">
                <a16:creationId xmlns:a16="http://schemas.microsoft.com/office/drawing/2014/main" id="{788F8E75-076E-4CAC-B35A-2EA49833C671}"/>
              </a:ext>
            </a:extLst>
          </p:cNvPr>
          <p:cNvSpPr txBox="1"/>
          <p:nvPr/>
        </p:nvSpPr>
        <p:spPr>
          <a:xfrm>
            <a:off x="908703" y="2373130"/>
            <a:ext cx="1337226" cy="369332"/>
          </a:xfrm>
          <a:prstGeom prst="rect">
            <a:avLst/>
          </a:prstGeom>
          <a:noFill/>
        </p:spPr>
        <p:txBody>
          <a:bodyPr wrap="none" rtlCol="0">
            <a:spAutoFit/>
          </a:bodyPr>
          <a:lstStyle/>
          <a:p>
            <a:r>
              <a:rPr lang="en-GB" dirty="0">
                <a:solidFill>
                  <a:schemeClr val="bg1"/>
                </a:solidFill>
              </a:rPr>
              <a:t>Council land</a:t>
            </a:r>
          </a:p>
        </p:txBody>
      </p:sp>
      <p:sp>
        <p:nvSpPr>
          <p:cNvPr id="29" name="TextBox 28">
            <a:extLst>
              <a:ext uri="{FF2B5EF4-FFF2-40B4-BE49-F238E27FC236}">
                <a16:creationId xmlns:a16="http://schemas.microsoft.com/office/drawing/2014/main" id="{EFC25EB7-64BA-4840-8596-F460282651AA}"/>
              </a:ext>
            </a:extLst>
          </p:cNvPr>
          <p:cNvSpPr txBox="1"/>
          <p:nvPr/>
        </p:nvSpPr>
        <p:spPr>
          <a:xfrm>
            <a:off x="260315" y="598567"/>
            <a:ext cx="8447368" cy="707886"/>
          </a:xfrm>
          <a:prstGeom prst="rect">
            <a:avLst/>
          </a:prstGeom>
          <a:noFill/>
        </p:spPr>
        <p:txBody>
          <a:bodyPr wrap="square">
            <a:spAutoFit/>
          </a:bodyPr>
          <a:lstStyle/>
          <a:p>
            <a:r>
              <a:rPr lang="en-GB" sz="2000" dirty="0"/>
              <a:t>Internal Tree Replacement Fund</a:t>
            </a:r>
          </a:p>
          <a:p>
            <a:pPr marL="342900" indent="-342900">
              <a:buFontTx/>
              <a:buChar char="-"/>
            </a:pPr>
            <a:r>
              <a:rPr lang="en-GB" sz="2000" dirty="0"/>
              <a:t>£138k to replace 158 trees removed from the public highway</a:t>
            </a:r>
          </a:p>
        </p:txBody>
      </p:sp>
      <p:sp>
        <p:nvSpPr>
          <p:cNvPr id="30" name="Rectangle 29">
            <a:extLst>
              <a:ext uri="{FF2B5EF4-FFF2-40B4-BE49-F238E27FC236}">
                <a16:creationId xmlns:a16="http://schemas.microsoft.com/office/drawing/2014/main" id="{52B2CF4A-1C4F-49F2-A9F5-E973B7BD9BA0}"/>
              </a:ext>
            </a:extLst>
          </p:cNvPr>
          <p:cNvSpPr/>
          <p:nvPr/>
        </p:nvSpPr>
        <p:spPr>
          <a:xfrm>
            <a:off x="4555909" y="5344930"/>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Developers</a:t>
            </a:r>
          </a:p>
        </p:txBody>
      </p:sp>
      <p:sp>
        <p:nvSpPr>
          <p:cNvPr id="31" name="Rectangle 30">
            <a:extLst>
              <a:ext uri="{FF2B5EF4-FFF2-40B4-BE49-F238E27FC236}">
                <a16:creationId xmlns:a16="http://schemas.microsoft.com/office/drawing/2014/main" id="{D990117F-BD32-44EA-87B1-26B736E4C3CC}"/>
              </a:ext>
            </a:extLst>
          </p:cNvPr>
          <p:cNvSpPr/>
          <p:nvPr/>
        </p:nvSpPr>
        <p:spPr>
          <a:xfrm>
            <a:off x="558807" y="4491582"/>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Climate Response </a:t>
            </a:r>
          </a:p>
        </p:txBody>
      </p:sp>
      <p:sp>
        <p:nvSpPr>
          <p:cNvPr id="32" name="Rectangle 31">
            <a:extLst>
              <a:ext uri="{FF2B5EF4-FFF2-40B4-BE49-F238E27FC236}">
                <a16:creationId xmlns:a16="http://schemas.microsoft.com/office/drawing/2014/main" id="{CF12D9B8-F24E-49A5-924F-2FB60DDB46FD}"/>
              </a:ext>
            </a:extLst>
          </p:cNvPr>
          <p:cNvSpPr/>
          <p:nvPr/>
        </p:nvSpPr>
        <p:spPr>
          <a:xfrm>
            <a:off x="2961137" y="2395334"/>
            <a:ext cx="2382012" cy="2824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Int. Tree Replacement Fund</a:t>
            </a:r>
          </a:p>
        </p:txBody>
      </p:sp>
      <p:cxnSp>
        <p:nvCxnSpPr>
          <p:cNvPr id="34" name="Connector: Elbow 33">
            <a:extLst>
              <a:ext uri="{FF2B5EF4-FFF2-40B4-BE49-F238E27FC236}">
                <a16:creationId xmlns:a16="http://schemas.microsoft.com/office/drawing/2014/main" id="{51CC1B99-1641-42F3-B90C-7986A860BEF9}"/>
              </a:ext>
            </a:extLst>
          </p:cNvPr>
          <p:cNvCxnSpPr>
            <a:cxnSpLocks/>
            <a:stCxn id="32" idx="3"/>
            <a:endCxn id="13" idx="3"/>
          </p:cNvCxnSpPr>
          <p:nvPr/>
        </p:nvCxnSpPr>
        <p:spPr>
          <a:xfrm flipH="1">
            <a:off x="5281171" y="2536567"/>
            <a:ext cx="61978" cy="2217610"/>
          </a:xfrm>
          <a:prstGeom prst="bentConnector3">
            <a:avLst>
              <a:gd name="adj1" fmla="val -368841"/>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3548265C-E81B-44C7-860F-9012A3CC8CB7}"/>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
        <p:nvSpPr>
          <p:cNvPr id="36" name="Title 1">
            <a:extLst>
              <a:ext uri="{FF2B5EF4-FFF2-40B4-BE49-F238E27FC236}">
                <a16:creationId xmlns:a16="http://schemas.microsoft.com/office/drawing/2014/main" id="{D781E822-315E-4650-AA91-EFA13587DBCE}"/>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spTree>
    <p:extLst>
      <p:ext uri="{BB962C8B-B14F-4D97-AF65-F5344CB8AC3E}">
        <p14:creationId xmlns:p14="http://schemas.microsoft.com/office/powerpoint/2010/main" val="2738759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458B9B-8C43-44BE-BE5C-AA8D586FA32D}"/>
              </a:ext>
            </a:extLst>
          </p:cNvPr>
          <p:cNvSpPr/>
          <p:nvPr/>
        </p:nvSpPr>
        <p:spPr>
          <a:xfrm>
            <a:off x="260315" y="2264672"/>
            <a:ext cx="8575040" cy="4133087"/>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CD2F219-D6E4-49C2-AD5B-E53F7FDAFE6C}"/>
              </a:ext>
            </a:extLst>
          </p:cNvPr>
          <p:cNvSpPr/>
          <p:nvPr/>
        </p:nvSpPr>
        <p:spPr>
          <a:xfrm>
            <a:off x="320040" y="2776735"/>
            <a:ext cx="5294376" cy="2803241"/>
          </a:xfrm>
          <a:prstGeom prst="rect">
            <a:avLst/>
          </a:prstGeom>
          <a:solidFill>
            <a:srgbClr val="92D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845C4363-31B0-407F-A4E7-3DD1B30A6864}"/>
              </a:ext>
            </a:extLst>
          </p:cNvPr>
          <p:cNvSpPr/>
          <p:nvPr/>
        </p:nvSpPr>
        <p:spPr>
          <a:xfrm>
            <a:off x="558807" y="3142153"/>
            <a:ext cx="2194560" cy="509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internal </a:t>
            </a:r>
          </a:p>
        </p:txBody>
      </p:sp>
      <p:sp>
        <p:nvSpPr>
          <p:cNvPr id="12" name="Rectangle 11">
            <a:extLst>
              <a:ext uri="{FF2B5EF4-FFF2-40B4-BE49-F238E27FC236}">
                <a16:creationId xmlns:a16="http://schemas.microsoft.com/office/drawing/2014/main" id="{D3ECB0C3-0680-4CB4-B55F-84C19432CD4F}"/>
              </a:ext>
            </a:extLst>
          </p:cNvPr>
          <p:cNvSpPr/>
          <p:nvPr/>
        </p:nvSpPr>
        <p:spPr>
          <a:xfrm>
            <a:off x="558807" y="3652025"/>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outsourced </a:t>
            </a:r>
          </a:p>
        </p:txBody>
      </p:sp>
      <p:sp>
        <p:nvSpPr>
          <p:cNvPr id="13" name="Rectangle 12">
            <a:extLst>
              <a:ext uri="{FF2B5EF4-FFF2-40B4-BE49-F238E27FC236}">
                <a16:creationId xmlns:a16="http://schemas.microsoft.com/office/drawing/2014/main" id="{DD99FCDC-B603-4CC4-82AA-2B9A1B714CE4}"/>
              </a:ext>
            </a:extLst>
          </p:cNvPr>
          <p:cNvSpPr/>
          <p:nvPr/>
        </p:nvSpPr>
        <p:spPr>
          <a:xfrm>
            <a:off x="3086611" y="4925970"/>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Highways </a:t>
            </a:r>
          </a:p>
        </p:txBody>
      </p:sp>
      <p:sp>
        <p:nvSpPr>
          <p:cNvPr id="15" name="Rectangle 14">
            <a:extLst>
              <a:ext uri="{FF2B5EF4-FFF2-40B4-BE49-F238E27FC236}">
                <a16:creationId xmlns:a16="http://schemas.microsoft.com/office/drawing/2014/main" id="{96856072-D060-4836-9EF0-B7115EFD8003}"/>
              </a:ext>
            </a:extLst>
          </p:cNvPr>
          <p:cNvSpPr/>
          <p:nvPr/>
        </p:nvSpPr>
        <p:spPr>
          <a:xfrm>
            <a:off x="3086611" y="3142154"/>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a:t>
            </a:r>
          </a:p>
          <a:p>
            <a:pPr algn="ctr"/>
            <a:r>
              <a:rPr lang="en-GB" sz="1200" dirty="0"/>
              <a:t>corporate estate </a:t>
            </a:r>
          </a:p>
        </p:txBody>
      </p:sp>
      <p:sp>
        <p:nvSpPr>
          <p:cNvPr id="16" name="Rectangle 15">
            <a:extLst>
              <a:ext uri="{FF2B5EF4-FFF2-40B4-BE49-F238E27FC236}">
                <a16:creationId xmlns:a16="http://schemas.microsoft.com/office/drawing/2014/main" id="{7B315CED-B73C-4AA1-AD46-9047BD39EB18}"/>
              </a:ext>
            </a:extLst>
          </p:cNvPr>
          <p:cNvSpPr/>
          <p:nvPr/>
        </p:nvSpPr>
        <p:spPr>
          <a:xfrm>
            <a:off x="3086611" y="3652024"/>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investment estate </a:t>
            </a:r>
          </a:p>
        </p:txBody>
      </p:sp>
      <p:sp>
        <p:nvSpPr>
          <p:cNvPr id="17" name="Rectangle 16">
            <a:extLst>
              <a:ext uri="{FF2B5EF4-FFF2-40B4-BE49-F238E27FC236}">
                <a16:creationId xmlns:a16="http://schemas.microsoft.com/office/drawing/2014/main" id="{D4E40B2A-AC67-4154-84EE-53355D2144D3}"/>
              </a:ext>
            </a:extLst>
          </p:cNvPr>
          <p:cNvSpPr/>
          <p:nvPr/>
        </p:nvSpPr>
        <p:spPr>
          <a:xfrm>
            <a:off x="3086611" y="4161894"/>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a:t>
            </a:r>
          </a:p>
          <a:p>
            <a:pPr algn="ctr"/>
            <a:r>
              <a:rPr lang="en-GB" sz="1200" dirty="0"/>
              <a:t>agricultural estate </a:t>
            </a:r>
          </a:p>
        </p:txBody>
      </p:sp>
      <p:sp>
        <p:nvSpPr>
          <p:cNvPr id="18" name="Rectangle 17">
            <a:extLst>
              <a:ext uri="{FF2B5EF4-FFF2-40B4-BE49-F238E27FC236}">
                <a16:creationId xmlns:a16="http://schemas.microsoft.com/office/drawing/2014/main" id="{AF080566-7C26-4A54-A3BA-7B91FC863C43}"/>
              </a:ext>
            </a:extLst>
          </p:cNvPr>
          <p:cNvSpPr/>
          <p:nvPr/>
        </p:nvSpPr>
        <p:spPr>
          <a:xfrm>
            <a:off x="558807" y="4280424"/>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Schools </a:t>
            </a:r>
          </a:p>
        </p:txBody>
      </p:sp>
      <p:sp>
        <p:nvSpPr>
          <p:cNvPr id="20" name="Rectangle 19">
            <a:extLst>
              <a:ext uri="{FF2B5EF4-FFF2-40B4-BE49-F238E27FC236}">
                <a16:creationId xmlns:a16="http://schemas.microsoft.com/office/drawing/2014/main" id="{A1BF728A-B632-45FA-9471-41C4A499B2DB}"/>
              </a:ext>
            </a:extLst>
          </p:cNvPr>
          <p:cNvSpPr/>
          <p:nvPr/>
        </p:nvSpPr>
        <p:spPr>
          <a:xfrm>
            <a:off x="6488793" y="2968418"/>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Major private landowners (e.g. farmers) </a:t>
            </a:r>
          </a:p>
        </p:txBody>
      </p:sp>
      <p:sp>
        <p:nvSpPr>
          <p:cNvPr id="21" name="Rectangle 20">
            <a:extLst>
              <a:ext uri="{FF2B5EF4-FFF2-40B4-BE49-F238E27FC236}">
                <a16:creationId xmlns:a16="http://schemas.microsoft.com/office/drawing/2014/main" id="{4EBBBA13-C0D5-4E88-9DB1-A59D3A9D554C}"/>
              </a:ext>
            </a:extLst>
          </p:cNvPr>
          <p:cNvSpPr/>
          <p:nvPr/>
        </p:nvSpPr>
        <p:spPr>
          <a:xfrm>
            <a:off x="6484186" y="3669970"/>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Private Schools / Academies </a:t>
            </a:r>
          </a:p>
        </p:txBody>
      </p:sp>
      <p:sp>
        <p:nvSpPr>
          <p:cNvPr id="22" name="Rectangle 21">
            <a:extLst>
              <a:ext uri="{FF2B5EF4-FFF2-40B4-BE49-F238E27FC236}">
                <a16:creationId xmlns:a16="http://schemas.microsoft.com/office/drawing/2014/main" id="{06C400D1-23CA-4394-A31D-C458A7B821CB}"/>
              </a:ext>
            </a:extLst>
          </p:cNvPr>
          <p:cNvSpPr/>
          <p:nvPr/>
        </p:nvSpPr>
        <p:spPr>
          <a:xfrm>
            <a:off x="6484186" y="4365581"/>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Businesses </a:t>
            </a:r>
          </a:p>
        </p:txBody>
      </p:sp>
      <p:sp>
        <p:nvSpPr>
          <p:cNvPr id="23" name="Rectangle 22">
            <a:extLst>
              <a:ext uri="{FF2B5EF4-FFF2-40B4-BE49-F238E27FC236}">
                <a16:creationId xmlns:a16="http://schemas.microsoft.com/office/drawing/2014/main" id="{840DC98B-E27C-4A21-B1AC-67FC3517A891}"/>
              </a:ext>
            </a:extLst>
          </p:cNvPr>
          <p:cNvSpPr/>
          <p:nvPr/>
        </p:nvSpPr>
        <p:spPr>
          <a:xfrm>
            <a:off x="6479579" y="5070107"/>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Other public sector organisations </a:t>
            </a:r>
          </a:p>
        </p:txBody>
      </p:sp>
      <p:sp>
        <p:nvSpPr>
          <p:cNvPr id="24" name="Rectangle 23">
            <a:extLst>
              <a:ext uri="{FF2B5EF4-FFF2-40B4-BE49-F238E27FC236}">
                <a16:creationId xmlns:a16="http://schemas.microsoft.com/office/drawing/2014/main" id="{5D85CF89-F16B-42D2-8328-64E7E01A0D0E}"/>
              </a:ext>
            </a:extLst>
          </p:cNvPr>
          <p:cNvSpPr/>
          <p:nvPr/>
        </p:nvSpPr>
        <p:spPr>
          <a:xfrm>
            <a:off x="2555748" y="5782733"/>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Third sector organisations</a:t>
            </a:r>
          </a:p>
        </p:txBody>
      </p:sp>
      <p:sp>
        <p:nvSpPr>
          <p:cNvPr id="25" name="Rectangle 24">
            <a:extLst>
              <a:ext uri="{FF2B5EF4-FFF2-40B4-BE49-F238E27FC236}">
                <a16:creationId xmlns:a16="http://schemas.microsoft.com/office/drawing/2014/main" id="{31963193-8D8C-4DEC-A6F2-1AC9C2034972}"/>
              </a:ext>
            </a:extLst>
          </p:cNvPr>
          <p:cNvSpPr/>
          <p:nvPr/>
        </p:nvSpPr>
        <p:spPr>
          <a:xfrm>
            <a:off x="6510350" y="5774633"/>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Residents</a:t>
            </a:r>
          </a:p>
        </p:txBody>
      </p:sp>
      <p:sp>
        <p:nvSpPr>
          <p:cNvPr id="26" name="Rectangle 25">
            <a:extLst>
              <a:ext uri="{FF2B5EF4-FFF2-40B4-BE49-F238E27FC236}">
                <a16:creationId xmlns:a16="http://schemas.microsoft.com/office/drawing/2014/main" id="{0B59F087-4A20-4DE0-9A75-9B0B5E55B637}"/>
              </a:ext>
            </a:extLst>
          </p:cNvPr>
          <p:cNvSpPr/>
          <p:nvPr/>
        </p:nvSpPr>
        <p:spPr>
          <a:xfrm>
            <a:off x="530352" y="5782733"/>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Parish and Town Councils</a:t>
            </a:r>
          </a:p>
        </p:txBody>
      </p:sp>
      <p:sp>
        <p:nvSpPr>
          <p:cNvPr id="27" name="TextBox 26">
            <a:extLst>
              <a:ext uri="{FF2B5EF4-FFF2-40B4-BE49-F238E27FC236}">
                <a16:creationId xmlns:a16="http://schemas.microsoft.com/office/drawing/2014/main" id="{D2314F37-1ABA-4582-A8EF-7B047F91A557}"/>
              </a:ext>
            </a:extLst>
          </p:cNvPr>
          <p:cNvSpPr txBox="1"/>
          <p:nvPr/>
        </p:nvSpPr>
        <p:spPr>
          <a:xfrm>
            <a:off x="3840480" y="2370829"/>
            <a:ext cx="1843966" cy="369332"/>
          </a:xfrm>
          <a:prstGeom prst="rect">
            <a:avLst/>
          </a:prstGeom>
          <a:noFill/>
        </p:spPr>
        <p:txBody>
          <a:bodyPr wrap="none" rtlCol="0">
            <a:spAutoFit/>
          </a:bodyPr>
          <a:lstStyle/>
          <a:p>
            <a:r>
              <a:rPr lang="en-GB" dirty="0">
                <a:solidFill>
                  <a:schemeClr val="bg1"/>
                </a:solidFill>
              </a:rPr>
              <a:t>Buckinghamshire</a:t>
            </a:r>
          </a:p>
        </p:txBody>
      </p:sp>
      <p:sp>
        <p:nvSpPr>
          <p:cNvPr id="28" name="TextBox 27">
            <a:extLst>
              <a:ext uri="{FF2B5EF4-FFF2-40B4-BE49-F238E27FC236}">
                <a16:creationId xmlns:a16="http://schemas.microsoft.com/office/drawing/2014/main" id="{788F8E75-076E-4CAC-B35A-2EA49833C671}"/>
              </a:ext>
            </a:extLst>
          </p:cNvPr>
          <p:cNvSpPr txBox="1"/>
          <p:nvPr/>
        </p:nvSpPr>
        <p:spPr>
          <a:xfrm>
            <a:off x="908703" y="2799858"/>
            <a:ext cx="1337226" cy="369332"/>
          </a:xfrm>
          <a:prstGeom prst="rect">
            <a:avLst/>
          </a:prstGeom>
          <a:noFill/>
        </p:spPr>
        <p:txBody>
          <a:bodyPr wrap="none" rtlCol="0">
            <a:spAutoFit/>
          </a:bodyPr>
          <a:lstStyle/>
          <a:p>
            <a:r>
              <a:rPr lang="en-GB" dirty="0">
                <a:solidFill>
                  <a:schemeClr val="bg1"/>
                </a:solidFill>
              </a:rPr>
              <a:t>Council land</a:t>
            </a:r>
          </a:p>
        </p:txBody>
      </p:sp>
      <p:sp>
        <p:nvSpPr>
          <p:cNvPr id="29" name="TextBox 28">
            <a:extLst>
              <a:ext uri="{FF2B5EF4-FFF2-40B4-BE49-F238E27FC236}">
                <a16:creationId xmlns:a16="http://schemas.microsoft.com/office/drawing/2014/main" id="{EFC25EB7-64BA-4840-8596-F460282651AA}"/>
              </a:ext>
            </a:extLst>
          </p:cNvPr>
          <p:cNvSpPr txBox="1"/>
          <p:nvPr/>
        </p:nvSpPr>
        <p:spPr>
          <a:xfrm>
            <a:off x="260315" y="877917"/>
            <a:ext cx="8447368" cy="1323439"/>
          </a:xfrm>
          <a:prstGeom prst="rect">
            <a:avLst/>
          </a:prstGeom>
          <a:noFill/>
        </p:spPr>
        <p:txBody>
          <a:bodyPr wrap="square">
            <a:spAutoFit/>
          </a:bodyPr>
          <a:lstStyle/>
          <a:p>
            <a:r>
              <a:rPr lang="en-GB" sz="2000" dirty="0"/>
              <a:t>Local Authority Treescapes Fund </a:t>
            </a:r>
          </a:p>
          <a:p>
            <a:pPr marL="342900" indent="-342900">
              <a:buFontTx/>
              <a:buChar char="-"/>
            </a:pPr>
            <a:r>
              <a:rPr lang="en-GB" sz="2000" dirty="0"/>
              <a:t>Secured £203k in ‘21/’22 and £184k in ‘22/’23 to support tree planting (in stands of ≤0.5ha) and maintenance (3 yrs) in non-woodland locations</a:t>
            </a:r>
          </a:p>
          <a:p>
            <a:pPr marL="342900" indent="-342900">
              <a:buFontTx/>
              <a:buChar char="-"/>
            </a:pPr>
            <a:r>
              <a:rPr lang="en-GB" sz="2000" dirty="0"/>
              <a:t>Upper tier local authority led with a primary focus on community projects </a:t>
            </a:r>
          </a:p>
        </p:txBody>
      </p:sp>
      <p:sp>
        <p:nvSpPr>
          <p:cNvPr id="30" name="Rectangle 29">
            <a:extLst>
              <a:ext uri="{FF2B5EF4-FFF2-40B4-BE49-F238E27FC236}">
                <a16:creationId xmlns:a16="http://schemas.microsoft.com/office/drawing/2014/main" id="{52B2CF4A-1C4F-49F2-A9F5-E973B7BD9BA0}"/>
              </a:ext>
            </a:extLst>
          </p:cNvPr>
          <p:cNvSpPr/>
          <p:nvPr/>
        </p:nvSpPr>
        <p:spPr>
          <a:xfrm>
            <a:off x="4555909" y="5771658"/>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Developers</a:t>
            </a:r>
          </a:p>
        </p:txBody>
      </p:sp>
      <p:sp>
        <p:nvSpPr>
          <p:cNvPr id="31" name="Rectangle 30">
            <a:extLst>
              <a:ext uri="{FF2B5EF4-FFF2-40B4-BE49-F238E27FC236}">
                <a16:creationId xmlns:a16="http://schemas.microsoft.com/office/drawing/2014/main" id="{D990117F-BD32-44EA-87B1-26B736E4C3CC}"/>
              </a:ext>
            </a:extLst>
          </p:cNvPr>
          <p:cNvSpPr/>
          <p:nvPr/>
        </p:nvSpPr>
        <p:spPr>
          <a:xfrm>
            <a:off x="558807" y="4918310"/>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Climate Response </a:t>
            </a:r>
          </a:p>
        </p:txBody>
      </p:sp>
      <p:sp>
        <p:nvSpPr>
          <p:cNvPr id="32" name="Rectangle 31">
            <a:extLst>
              <a:ext uri="{FF2B5EF4-FFF2-40B4-BE49-F238E27FC236}">
                <a16:creationId xmlns:a16="http://schemas.microsoft.com/office/drawing/2014/main" id="{CF12D9B8-F24E-49A5-924F-2FB60DDB46FD}"/>
              </a:ext>
            </a:extLst>
          </p:cNvPr>
          <p:cNvSpPr/>
          <p:nvPr/>
        </p:nvSpPr>
        <p:spPr>
          <a:xfrm>
            <a:off x="1458468" y="5463690"/>
            <a:ext cx="2194560" cy="3057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Local Authority Treescapes Fund</a:t>
            </a:r>
          </a:p>
        </p:txBody>
      </p:sp>
      <p:cxnSp>
        <p:nvCxnSpPr>
          <p:cNvPr id="3" name="Connector: Elbow 2">
            <a:extLst>
              <a:ext uri="{FF2B5EF4-FFF2-40B4-BE49-F238E27FC236}">
                <a16:creationId xmlns:a16="http://schemas.microsoft.com/office/drawing/2014/main" id="{651D82A1-AF69-4AD5-BC7B-268B7D8041FF}"/>
              </a:ext>
            </a:extLst>
          </p:cNvPr>
          <p:cNvCxnSpPr>
            <a:cxnSpLocks/>
            <a:stCxn id="32" idx="3"/>
            <a:endCxn id="13" idx="3"/>
          </p:cNvCxnSpPr>
          <p:nvPr/>
        </p:nvCxnSpPr>
        <p:spPr>
          <a:xfrm flipV="1">
            <a:off x="3653028" y="5180905"/>
            <a:ext cx="1628143" cy="435645"/>
          </a:xfrm>
          <a:prstGeom prst="bentConnector3">
            <a:avLst>
              <a:gd name="adj1" fmla="val 114041"/>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D9E8CB64-2807-464A-A7FC-A85E6480F6FD}"/>
              </a:ext>
            </a:extLst>
          </p:cNvPr>
          <p:cNvCxnSpPr>
            <a:cxnSpLocks/>
            <a:endCxn id="31" idx="1"/>
          </p:cNvCxnSpPr>
          <p:nvPr/>
        </p:nvCxnSpPr>
        <p:spPr>
          <a:xfrm rot="10800000">
            <a:off x="558808" y="5173246"/>
            <a:ext cx="881375" cy="443307"/>
          </a:xfrm>
          <a:prstGeom prst="bentConnector3">
            <a:avLst>
              <a:gd name="adj1" fmla="val 125937"/>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B8C7C147-F701-4607-A347-78D21CC536B7}"/>
              </a:ext>
            </a:extLst>
          </p:cNvPr>
          <p:cNvCxnSpPr>
            <a:endCxn id="18" idx="3"/>
          </p:cNvCxnSpPr>
          <p:nvPr/>
        </p:nvCxnSpPr>
        <p:spPr>
          <a:xfrm rot="5400000" flipH="1" flipV="1">
            <a:off x="2208678" y="4882429"/>
            <a:ext cx="891758" cy="197619"/>
          </a:xfrm>
          <a:prstGeom prst="bentConnector4">
            <a:avLst>
              <a:gd name="adj1" fmla="val -3259"/>
              <a:gd name="adj2" fmla="val 215677"/>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75C2293D-399E-498E-8B20-3B52A2EA7281}"/>
              </a:ext>
            </a:extLst>
          </p:cNvPr>
          <p:cNvCxnSpPr>
            <a:cxnSpLocks/>
            <a:stCxn id="32" idx="3"/>
            <a:endCxn id="15" idx="3"/>
          </p:cNvCxnSpPr>
          <p:nvPr/>
        </p:nvCxnSpPr>
        <p:spPr>
          <a:xfrm flipV="1">
            <a:off x="3653028" y="3397089"/>
            <a:ext cx="1628143" cy="2219461"/>
          </a:xfrm>
          <a:prstGeom prst="bentConnector3">
            <a:avLst>
              <a:gd name="adj1" fmla="val 114041"/>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7E5EAF17-D578-494E-9C55-464C16D03B7F}"/>
              </a:ext>
            </a:extLst>
          </p:cNvPr>
          <p:cNvCxnSpPr>
            <a:stCxn id="32" idx="1"/>
            <a:endCxn id="26" idx="1"/>
          </p:cNvCxnSpPr>
          <p:nvPr/>
        </p:nvCxnSpPr>
        <p:spPr>
          <a:xfrm rot="10800000" flipV="1">
            <a:off x="530352" y="5616550"/>
            <a:ext cx="928116" cy="421118"/>
          </a:xfrm>
          <a:prstGeom prst="bentConnector3">
            <a:avLst>
              <a:gd name="adj1" fmla="val 124631"/>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6FEF84A1-5175-4CFF-9CA8-BE4C275ACE56}"/>
              </a:ext>
            </a:extLst>
          </p:cNvPr>
          <p:cNvCxnSpPr>
            <a:endCxn id="24" idx="3"/>
          </p:cNvCxnSpPr>
          <p:nvPr/>
        </p:nvCxnSpPr>
        <p:spPr>
          <a:xfrm>
            <a:off x="3690746" y="5616550"/>
            <a:ext cx="684658" cy="421118"/>
          </a:xfrm>
          <a:prstGeom prst="bentConnector3">
            <a:avLst>
              <a:gd name="adj1" fmla="val 116027"/>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2EF9DF68-EAA0-4AA5-A54F-EE893E7AFFCF}"/>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
        <p:nvSpPr>
          <p:cNvPr id="35" name="Title 1">
            <a:extLst>
              <a:ext uri="{FF2B5EF4-FFF2-40B4-BE49-F238E27FC236}">
                <a16:creationId xmlns:a16="http://schemas.microsoft.com/office/drawing/2014/main" id="{3092B760-5E61-4ECF-9218-A33CC9AFB1EE}"/>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pic>
        <p:nvPicPr>
          <p:cNvPr id="38" name="Picture 2" descr="Forestry Commission">
            <a:extLst>
              <a:ext uri="{FF2B5EF4-FFF2-40B4-BE49-F238E27FC236}">
                <a16:creationId xmlns:a16="http://schemas.microsoft.com/office/drawing/2014/main" id="{B5AF444C-D890-4B0F-BC43-4BD5C6F21B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4150" y="700307"/>
            <a:ext cx="1112675" cy="55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932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A458B9B-8C43-44BE-BE5C-AA8D586FA32D}"/>
              </a:ext>
            </a:extLst>
          </p:cNvPr>
          <p:cNvSpPr/>
          <p:nvPr/>
        </p:nvSpPr>
        <p:spPr>
          <a:xfrm>
            <a:off x="260315" y="2255958"/>
            <a:ext cx="8575040" cy="4133087"/>
          </a:xfrm>
          <a:prstGeom prst="rect">
            <a:avLst/>
          </a:prstGeom>
          <a:solidFill>
            <a:srgbClr val="00B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9CD2F219-D6E4-49C2-AD5B-E53F7FDAFE6C}"/>
              </a:ext>
            </a:extLst>
          </p:cNvPr>
          <p:cNvSpPr/>
          <p:nvPr/>
        </p:nvSpPr>
        <p:spPr>
          <a:xfrm>
            <a:off x="320040" y="2768021"/>
            <a:ext cx="5294376" cy="2803241"/>
          </a:xfrm>
          <a:prstGeom prst="rect">
            <a:avLst/>
          </a:prstGeom>
          <a:solidFill>
            <a:srgbClr val="92D050"/>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845C4363-31B0-407F-A4E7-3DD1B30A6864}"/>
              </a:ext>
            </a:extLst>
          </p:cNvPr>
          <p:cNvSpPr/>
          <p:nvPr/>
        </p:nvSpPr>
        <p:spPr>
          <a:xfrm>
            <a:off x="558807" y="3133439"/>
            <a:ext cx="2194560" cy="509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internal </a:t>
            </a:r>
          </a:p>
        </p:txBody>
      </p:sp>
      <p:sp>
        <p:nvSpPr>
          <p:cNvPr id="12" name="Rectangle 11">
            <a:extLst>
              <a:ext uri="{FF2B5EF4-FFF2-40B4-BE49-F238E27FC236}">
                <a16:creationId xmlns:a16="http://schemas.microsoft.com/office/drawing/2014/main" id="{D3ECB0C3-0680-4CB4-B55F-84C19432CD4F}"/>
              </a:ext>
            </a:extLst>
          </p:cNvPr>
          <p:cNvSpPr/>
          <p:nvPr/>
        </p:nvSpPr>
        <p:spPr>
          <a:xfrm>
            <a:off x="558807" y="3643311"/>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Parks and Countryside Service - outsourced </a:t>
            </a:r>
          </a:p>
        </p:txBody>
      </p:sp>
      <p:sp>
        <p:nvSpPr>
          <p:cNvPr id="13" name="Rectangle 12">
            <a:extLst>
              <a:ext uri="{FF2B5EF4-FFF2-40B4-BE49-F238E27FC236}">
                <a16:creationId xmlns:a16="http://schemas.microsoft.com/office/drawing/2014/main" id="{DD99FCDC-B603-4CC4-82AA-2B9A1B714CE4}"/>
              </a:ext>
            </a:extLst>
          </p:cNvPr>
          <p:cNvSpPr/>
          <p:nvPr/>
        </p:nvSpPr>
        <p:spPr>
          <a:xfrm>
            <a:off x="3086611" y="491725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Highways </a:t>
            </a:r>
          </a:p>
        </p:txBody>
      </p:sp>
      <p:sp>
        <p:nvSpPr>
          <p:cNvPr id="15" name="Rectangle 14">
            <a:extLst>
              <a:ext uri="{FF2B5EF4-FFF2-40B4-BE49-F238E27FC236}">
                <a16:creationId xmlns:a16="http://schemas.microsoft.com/office/drawing/2014/main" id="{96856072-D060-4836-9EF0-B7115EFD8003}"/>
              </a:ext>
            </a:extLst>
          </p:cNvPr>
          <p:cNvSpPr/>
          <p:nvPr/>
        </p:nvSpPr>
        <p:spPr>
          <a:xfrm>
            <a:off x="3086611" y="3133440"/>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a:t>
            </a:r>
          </a:p>
          <a:p>
            <a:pPr algn="ctr"/>
            <a:r>
              <a:rPr lang="en-GB" sz="1200" dirty="0"/>
              <a:t>corporate estate </a:t>
            </a:r>
          </a:p>
        </p:txBody>
      </p:sp>
      <p:sp>
        <p:nvSpPr>
          <p:cNvPr id="16" name="Rectangle 15">
            <a:extLst>
              <a:ext uri="{FF2B5EF4-FFF2-40B4-BE49-F238E27FC236}">
                <a16:creationId xmlns:a16="http://schemas.microsoft.com/office/drawing/2014/main" id="{7B315CED-B73C-4AA1-AD46-9047BD39EB18}"/>
              </a:ext>
            </a:extLst>
          </p:cNvPr>
          <p:cNvSpPr/>
          <p:nvPr/>
        </p:nvSpPr>
        <p:spPr>
          <a:xfrm>
            <a:off x="3086611" y="3643310"/>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investment estate </a:t>
            </a:r>
          </a:p>
        </p:txBody>
      </p:sp>
      <p:sp>
        <p:nvSpPr>
          <p:cNvPr id="17" name="Rectangle 16">
            <a:extLst>
              <a:ext uri="{FF2B5EF4-FFF2-40B4-BE49-F238E27FC236}">
                <a16:creationId xmlns:a16="http://schemas.microsoft.com/office/drawing/2014/main" id="{D4E40B2A-AC67-4154-84EE-53355D2144D3}"/>
              </a:ext>
            </a:extLst>
          </p:cNvPr>
          <p:cNvSpPr/>
          <p:nvPr/>
        </p:nvSpPr>
        <p:spPr>
          <a:xfrm>
            <a:off x="3086611" y="4153180"/>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Property and Assets – </a:t>
            </a:r>
          </a:p>
          <a:p>
            <a:pPr algn="ctr"/>
            <a:r>
              <a:rPr lang="en-GB" sz="1200" dirty="0"/>
              <a:t>agricultural estate </a:t>
            </a:r>
          </a:p>
        </p:txBody>
      </p:sp>
      <p:sp>
        <p:nvSpPr>
          <p:cNvPr id="18" name="Rectangle 17">
            <a:extLst>
              <a:ext uri="{FF2B5EF4-FFF2-40B4-BE49-F238E27FC236}">
                <a16:creationId xmlns:a16="http://schemas.microsoft.com/office/drawing/2014/main" id="{AF080566-7C26-4A54-A3BA-7B91FC863C43}"/>
              </a:ext>
            </a:extLst>
          </p:cNvPr>
          <p:cNvSpPr/>
          <p:nvPr/>
        </p:nvSpPr>
        <p:spPr>
          <a:xfrm>
            <a:off x="558807" y="4271710"/>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Schools </a:t>
            </a:r>
          </a:p>
        </p:txBody>
      </p:sp>
      <p:sp>
        <p:nvSpPr>
          <p:cNvPr id="20" name="Rectangle 19">
            <a:extLst>
              <a:ext uri="{FF2B5EF4-FFF2-40B4-BE49-F238E27FC236}">
                <a16:creationId xmlns:a16="http://schemas.microsoft.com/office/drawing/2014/main" id="{A1BF728A-B632-45FA-9471-41C4A499B2DB}"/>
              </a:ext>
            </a:extLst>
          </p:cNvPr>
          <p:cNvSpPr/>
          <p:nvPr/>
        </p:nvSpPr>
        <p:spPr>
          <a:xfrm>
            <a:off x="6488793" y="2959704"/>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Major private landowners (e.g. farmers) </a:t>
            </a:r>
          </a:p>
        </p:txBody>
      </p:sp>
      <p:sp>
        <p:nvSpPr>
          <p:cNvPr id="21" name="Rectangle 20">
            <a:extLst>
              <a:ext uri="{FF2B5EF4-FFF2-40B4-BE49-F238E27FC236}">
                <a16:creationId xmlns:a16="http://schemas.microsoft.com/office/drawing/2014/main" id="{4EBBBA13-C0D5-4E88-9DB1-A59D3A9D554C}"/>
              </a:ext>
            </a:extLst>
          </p:cNvPr>
          <p:cNvSpPr/>
          <p:nvPr/>
        </p:nvSpPr>
        <p:spPr>
          <a:xfrm>
            <a:off x="6484186" y="366125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Private Schools / Academies </a:t>
            </a:r>
          </a:p>
        </p:txBody>
      </p:sp>
      <p:sp>
        <p:nvSpPr>
          <p:cNvPr id="22" name="Rectangle 21">
            <a:extLst>
              <a:ext uri="{FF2B5EF4-FFF2-40B4-BE49-F238E27FC236}">
                <a16:creationId xmlns:a16="http://schemas.microsoft.com/office/drawing/2014/main" id="{06C400D1-23CA-4394-A31D-C458A7B821CB}"/>
              </a:ext>
            </a:extLst>
          </p:cNvPr>
          <p:cNvSpPr/>
          <p:nvPr/>
        </p:nvSpPr>
        <p:spPr>
          <a:xfrm>
            <a:off x="6484186" y="4356867"/>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Businesses </a:t>
            </a:r>
          </a:p>
        </p:txBody>
      </p:sp>
      <p:sp>
        <p:nvSpPr>
          <p:cNvPr id="23" name="Rectangle 22">
            <a:extLst>
              <a:ext uri="{FF2B5EF4-FFF2-40B4-BE49-F238E27FC236}">
                <a16:creationId xmlns:a16="http://schemas.microsoft.com/office/drawing/2014/main" id="{840DC98B-E27C-4A21-B1AC-67FC3517A891}"/>
              </a:ext>
            </a:extLst>
          </p:cNvPr>
          <p:cNvSpPr/>
          <p:nvPr/>
        </p:nvSpPr>
        <p:spPr>
          <a:xfrm>
            <a:off x="6479579" y="5061393"/>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Other public sector organisations </a:t>
            </a:r>
          </a:p>
        </p:txBody>
      </p:sp>
      <p:sp>
        <p:nvSpPr>
          <p:cNvPr id="24" name="Rectangle 23">
            <a:extLst>
              <a:ext uri="{FF2B5EF4-FFF2-40B4-BE49-F238E27FC236}">
                <a16:creationId xmlns:a16="http://schemas.microsoft.com/office/drawing/2014/main" id="{5D85CF89-F16B-42D2-8328-64E7E01A0D0E}"/>
              </a:ext>
            </a:extLst>
          </p:cNvPr>
          <p:cNvSpPr/>
          <p:nvPr/>
        </p:nvSpPr>
        <p:spPr>
          <a:xfrm>
            <a:off x="2555748" y="5774019"/>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Third sector organisations</a:t>
            </a:r>
          </a:p>
        </p:txBody>
      </p:sp>
      <p:sp>
        <p:nvSpPr>
          <p:cNvPr id="25" name="Rectangle 24">
            <a:extLst>
              <a:ext uri="{FF2B5EF4-FFF2-40B4-BE49-F238E27FC236}">
                <a16:creationId xmlns:a16="http://schemas.microsoft.com/office/drawing/2014/main" id="{31963193-8D8C-4DEC-A6F2-1AC9C2034972}"/>
              </a:ext>
            </a:extLst>
          </p:cNvPr>
          <p:cNvSpPr/>
          <p:nvPr/>
        </p:nvSpPr>
        <p:spPr>
          <a:xfrm>
            <a:off x="6510350" y="5765919"/>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Residents</a:t>
            </a:r>
          </a:p>
        </p:txBody>
      </p:sp>
      <p:sp>
        <p:nvSpPr>
          <p:cNvPr id="26" name="Rectangle 25">
            <a:extLst>
              <a:ext uri="{FF2B5EF4-FFF2-40B4-BE49-F238E27FC236}">
                <a16:creationId xmlns:a16="http://schemas.microsoft.com/office/drawing/2014/main" id="{0B59F087-4A20-4DE0-9A75-9B0B5E55B637}"/>
              </a:ext>
            </a:extLst>
          </p:cNvPr>
          <p:cNvSpPr/>
          <p:nvPr/>
        </p:nvSpPr>
        <p:spPr>
          <a:xfrm>
            <a:off x="530352" y="5774019"/>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Parish and Town Councils</a:t>
            </a:r>
          </a:p>
        </p:txBody>
      </p:sp>
      <p:sp>
        <p:nvSpPr>
          <p:cNvPr id="27" name="TextBox 26">
            <a:extLst>
              <a:ext uri="{FF2B5EF4-FFF2-40B4-BE49-F238E27FC236}">
                <a16:creationId xmlns:a16="http://schemas.microsoft.com/office/drawing/2014/main" id="{D2314F37-1ABA-4582-A8EF-7B047F91A557}"/>
              </a:ext>
            </a:extLst>
          </p:cNvPr>
          <p:cNvSpPr txBox="1"/>
          <p:nvPr/>
        </p:nvSpPr>
        <p:spPr>
          <a:xfrm>
            <a:off x="3840480" y="2362115"/>
            <a:ext cx="1843966" cy="369332"/>
          </a:xfrm>
          <a:prstGeom prst="rect">
            <a:avLst/>
          </a:prstGeom>
          <a:noFill/>
        </p:spPr>
        <p:txBody>
          <a:bodyPr wrap="none" rtlCol="0">
            <a:spAutoFit/>
          </a:bodyPr>
          <a:lstStyle/>
          <a:p>
            <a:r>
              <a:rPr lang="en-GB" dirty="0">
                <a:solidFill>
                  <a:schemeClr val="bg1"/>
                </a:solidFill>
              </a:rPr>
              <a:t>Buckinghamshire</a:t>
            </a:r>
          </a:p>
        </p:txBody>
      </p:sp>
      <p:sp>
        <p:nvSpPr>
          <p:cNvPr id="28" name="TextBox 27">
            <a:extLst>
              <a:ext uri="{FF2B5EF4-FFF2-40B4-BE49-F238E27FC236}">
                <a16:creationId xmlns:a16="http://schemas.microsoft.com/office/drawing/2014/main" id="{788F8E75-076E-4CAC-B35A-2EA49833C671}"/>
              </a:ext>
            </a:extLst>
          </p:cNvPr>
          <p:cNvSpPr txBox="1"/>
          <p:nvPr/>
        </p:nvSpPr>
        <p:spPr>
          <a:xfrm>
            <a:off x="908703" y="2791144"/>
            <a:ext cx="1337226" cy="369332"/>
          </a:xfrm>
          <a:prstGeom prst="rect">
            <a:avLst/>
          </a:prstGeom>
          <a:noFill/>
        </p:spPr>
        <p:txBody>
          <a:bodyPr wrap="none" rtlCol="0">
            <a:spAutoFit/>
          </a:bodyPr>
          <a:lstStyle/>
          <a:p>
            <a:r>
              <a:rPr lang="en-GB" dirty="0">
                <a:solidFill>
                  <a:schemeClr val="bg1"/>
                </a:solidFill>
              </a:rPr>
              <a:t>Council land</a:t>
            </a:r>
          </a:p>
        </p:txBody>
      </p:sp>
      <p:sp>
        <p:nvSpPr>
          <p:cNvPr id="29" name="TextBox 28">
            <a:extLst>
              <a:ext uri="{FF2B5EF4-FFF2-40B4-BE49-F238E27FC236}">
                <a16:creationId xmlns:a16="http://schemas.microsoft.com/office/drawing/2014/main" id="{EFC25EB7-64BA-4840-8596-F460282651AA}"/>
              </a:ext>
            </a:extLst>
          </p:cNvPr>
          <p:cNvSpPr txBox="1"/>
          <p:nvPr/>
        </p:nvSpPr>
        <p:spPr>
          <a:xfrm>
            <a:off x="260315" y="598567"/>
            <a:ext cx="8632512" cy="1631216"/>
          </a:xfrm>
          <a:prstGeom prst="rect">
            <a:avLst/>
          </a:prstGeom>
          <a:noFill/>
        </p:spPr>
        <p:txBody>
          <a:bodyPr wrap="square">
            <a:spAutoFit/>
          </a:bodyPr>
          <a:lstStyle/>
          <a:p>
            <a:r>
              <a:rPr lang="en-GB" sz="2000" dirty="0"/>
              <a:t>England Woodland Creation Offer</a:t>
            </a:r>
          </a:p>
          <a:p>
            <a:pPr marL="342900" indent="-342900">
              <a:buFontTx/>
              <a:buChar char="-"/>
            </a:pPr>
            <a:r>
              <a:rPr lang="en-GB" sz="2000" dirty="0"/>
              <a:t>Open to all landowners and has 1 ha minimum size requirement</a:t>
            </a:r>
          </a:p>
          <a:p>
            <a:pPr marL="342900" indent="-342900">
              <a:buFontTx/>
              <a:buChar char="-"/>
            </a:pPr>
            <a:r>
              <a:rPr lang="en-GB" sz="2000" dirty="0"/>
              <a:t>Funding cap for standard costs increased from £8,500 to £10,200 per ha in ‘22</a:t>
            </a:r>
          </a:p>
          <a:p>
            <a:pPr marL="342900" indent="-342900">
              <a:buFontTx/>
              <a:buChar char="-"/>
            </a:pPr>
            <a:r>
              <a:rPr lang="en-GB" sz="2000" dirty="0"/>
              <a:t>Secured £28k in ‘21/’22 to for tree planting and maintenance at Billet Field;</a:t>
            </a:r>
          </a:p>
          <a:p>
            <a:r>
              <a:rPr lang="en-GB" sz="2000" dirty="0"/>
              <a:t>and £105k and £110k in ‘22/’23 for Bury Farm and Grange Farm respectively</a:t>
            </a:r>
          </a:p>
        </p:txBody>
      </p:sp>
      <p:sp>
        <p:nvSpPr>
          <p:cNvPr id="30" name="Rectangle 29">
            <a:extLst>
              <a:ext uri="{FF2B5EF4-FFF2-40B4-BE49-F238E27FC236}">
                <a16:creationId xmlns:a16="http://schemas.microsoft.com/office/drawing/2014/main" id="{52B2CF4A-1C4F-49F2-A9F5-E973B7BD9BA0}"/>
              </a:ext>
            </a:extLst>
          </p:cNvPr>
          <p:cNvSpPr/>
          <p:nvPr/>
        </p:nvSpPr>
        <p:spPr>
          <a:xfrm>
            <a:off x="4555909" y="5762944"/>
            <a:ext cx="1819656"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Developers</a:t>
            </a:r>
          </a:p>
        </p:txBody>
      </p:sp>
      <p:sp>
        <p:nvSpPr>
          <p:cNvPr id="31" name="Rectangle 30">
            <a:extLst>
              <a:ext uri="{FF2B5EF4-FFF2-40B4-BE49-F238E27FC236}">
                <a16:creationId xmlns:a16="http://schemas.microsoft.com/office/drawing/2014/main" id="{D990117F-BD32-44EA-87B1-26B736E4C3CC}"/>
              </a:ext>
            </a:extLst>
          </p:cNvPr>
          <p:cNvSpPr/>
          <p:nvPr/>
        </p:nvSpPr>
        <p:spPr>
          <a:xfrm>
            <a:off x="558807" y="4909596"/>
            <a:ext cx="2194560" cy="50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Climate Response </a:t>
            </a:r>
          </a:p>
        </p:txBody>
      </p:sp>
      <p:sp>
        <p:nvSpPr>
          <p:cNvPr id="32" name="Rectangle 31">
            <a:extLst>
              <a:ext uri="{FF2B5EF4-FFF2-40B4-BE49-F238E27FC236}">
                <a16:creationId xmlns:a16="http://schemas.microsoft.com/office/drawing/2014/main" id="{CF12D9B8-F24E-49A5-924F-2FB60DDB46FD}"/>
              </a:ext>
            </a:extLst>
          </p:cNvPr>
          <p:cNvSpPr/>
          <p:nvPr/>
        </p:nvSpPr>
        <p:spPr>
          <a:xfrm>
            <a:off x="2961137" y="2813348"/>
            <a:ext cx="2382012" cy="2824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rPr>
              <a:t>England Woodland Creation Offer</a:t>
            </a:r>
          </a:p>
        </p:txBody>
      </p:sp>
      <p:cxnSp>
        <p:nvCxnSpPr>
          <p:cNvPr id="3" name="Connector: Elbow 2">
            <a:extLst>
              <a:ext uri="{FF2B5EF4-FFF2-40B4-BE49-F238E27FC236}">
                <a16:creationId xmlns:a16="http://schemas.microsoft.com/office/drawing/2014/main" id="{651D82A1-AF69-4AD5-BC7B-268B7D8041FF}"/>
              </a:ext>
            </a:extLst>
          </p:cNvPr>
          <p:cNvCxnSpPr>
            <a:cxnSpLocks/>
            <a:stCxn id="32" idx="3"/>
            <a:endCxn id="17" idx="3"/>
          </p:cNvCxnSpPr>
          <p:nvPr/>
        </p:nvCxnSpPr>
        <p:spPr>
          <a:xfrm flipH="1">
            <a:off x="5281171" y="2954581"/>
            <a:ext cx="61978" cy="1453534"/>
          </a:xfrm>
          <a:prstGeom prst="bentConnector3">
            <a:avLst>
              <a:gd name="adj1" fmla="val -368841"/>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6351F8E0-1858-4605-B75E-9BC7748D932E}"/>
              </a:ext>
            </a:extLst>
          </p:cNvPr>
          <p:cNvCxnSpPr>
            <a:cxnSpLocks/>
            <a:endCxn id="31" idx="3"/>
          </p:cNvCxnSpPr>
          <p:nvPr/>
        </p:nvCxnSpPr>
        <p:spPr>
          <a:xfrm rot="5400000">
            <a:off x="1812086" y="4000519"/>
            <a:ext cx="2105294" cy="222731"/>
          </a:xfrm>
          <a:prstGeom prst="bentConnector2">
            <a:avLst/>
          </a:prstGeom>
          <a:ln>
            <a:solidFill>
              <a:srgbClr val="FFFF00"/>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84DF10B1-CD5B-4A01-8DB4-4C6BF7847729}"/>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
        <p:nvSpPr>
          <p:cNvPr id="35" name="Title 1">
            <a:extLst>
              <a:ext uri="{FF2B5EF4-FFF2-40B4-BE49-F238E27FC236}">
                <a16:creationId xmlns:a16="http://schemas.microsoft.com/office/drawing/2014/main" id="{CD18EF05-415B-4F96-A0FF-CCCD9563E547}"/>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pic>
        <p:nvPicPr>
          <p:cNvPr id="37" name="Picture 2" descr="Forestry Commission">
            <a:extLst>
              <a:ext uri="{FF2B5EF4-FFF2-40B4-BE49-F238E27FC236}">
                <a16:creationId xmlns:a16="http://schemas.microsoft.com/office/drawing/2014/main" id="{16A606FC-A4E0-4868-9777-E3790E9621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4150" y="700307"/>
            <a:ext cx="1112675" cy="55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085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B48ECD-3BEC-464A-A00E-EC791F5B7BF8}"/>
              </a:ext>
            </a:extLst>
          </p:cNvPr>
          <p:cNvSpPr>
            <a:spLocks noGrp="1"/>
          </p:cNvSpPr>
          <p:nvPr>
            <p:ph idx="1"/>
          </p:nvPr>
        </p:nvSpPr>
        <p:spPr>
          <a:xfrm>
            <a:off x="182880" y="2093197"/>
            <a:ext cx="8765177" cy="3488997"/>
          </a:xfrm>
        </p:spPr>
        <p:txBody>
          <a:bodyPr>
            <a:normAutofit/>
          </a:bodyPr>
          <a:lstStyle/>
          <a:p>
            <a:pPr marL="514350" indent="-514350">
              <a:buFont typeface="Arial" panose="020B0604020202020204" pitchFamily="34" charset="0"/>
              <a:buAutoNum type="arabicPeriod"/>
            </a:pPr>
            <a:r>
              <a:rPr lang="en-GB" sz="2400" dirty="0">
                <a:solidFill>
                  <a:srgbClr val="2C2D84"/>
                </a:solidFill>
              </a:rPr>
              <a:t>Nature Based Solutions to Climate Change</a:t>
            </a:r>
          </a:p>
          <a:p>
            <a:pPr marL="514350" indent="-514350">
              <a:buFont typeface="Arial" panose="020B0604020202020204" pitchFamily="34" charset="0"/>
              <a:buAutoNum type="arabicPeriod"/>
            </a:pPr>
            <a:r>
              <a:rPr lang="en-GB" sz="2400" dirty="0">
                <a:solidFill>
                  <a:srgbClr val="2C2D84"/>
                </a:solidFill>
              </a:rPr>
              <a:t>Ecosystem Services</a:t>
            </a:r>
          </a:p>
          <a:p>
            <a:pPr marL="514350" indent="-514350">
              <a:buFont typeface="Arial" panose="020B0604020202020204" pitchFamily="34" charset="0"/>
              <a:buAutoNum type="arabicPeriod"/>
            </a:pPr>
            <a:r>
              <a:rPr lang="en-GB" sz="2400" dirty="0">
                <a:solidFill>
                  <a:srgbClr val="2C2D84"/>
                </a:solidFill>
              </a:rPr>
              <a:t>Policy Drivers</a:t>
            </a:r>
          </a:p>
          <a:p>
            <a:pPr marL="514350" indent="-514350">
              <a:buFont typeface="Arial" panose="020B0604020202020204" pitchFamily="34" charset="0"/>
              <a:buAutoNum type="arabicPeriod"/>
            </a:pPr>
            <a:r>
              <a:rPr lang="en-GB" sz="2400" dirty="0">
                <a:solidFill>
                  <a:srgbClr val="2C2D84"/>
                </a:solidFill>
              </a:rPr>
              <a:t>Tree Planting Considerations &amp; Progress</a:t>
            </a:r>
          </a:p>
          <a:p>
            <a:pPr marL="514350" indent="-514350">
              <a:buFont typeface="Arial" panose="020B0604020202020204" pitchFamily="34" charset="0"/>
              <a:buAutoNum type="arabicPeriod"/>
            </a:pPr>
            <a:r>
              <a:rPr lang="en-GB" sz="2400" dirty="0">
                <a:solidFill>
                  <a:srgbClr val="2C2D84"/>
                </a:solidFill>
              </a:rPr>
              <a:t>‘22/’23 Projects and Beyond</a:t>
            </a:r>
          </a:p>
        </p:txBody>
      </p:sp>
      <p:sp>
        <p:nvSpPr>
          <p:cNvPr id="4" name="Title 1">
            <a:extLst>
              <a:ext uri="{FF2B5EF4-FFF2-40B4-BE49-F238E27FC236}">
                <a16:creationId xmlns:a16="http://schemas.microsoft.com/office/drawing/2014/main" id="{C1922624-8E67-485C-9500-08ADF5005126}"/>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Contents</a:t>
            </a:r>
          </a:p>
        </p:txBody>
      </p:sp>
      <p:pic>
        <p:nvPicPr>
          <p:cNvPr id="5" name="Picture 4">
            <a:extLst>
              <a:ext uri="{FF2B5EF4-FFF2-40B4-BE49-F238E27FC236}">
                <a16:creationId xmlns:a16="http://schemas.microsoft.com/office/drawing/2014/main" id="{35A48F1C-A71B-4E01-9BB0-0E8A7CDAEF8C}"/>
              </a:ext>
            </a:extLst>
          </p:cNvPr>
          <p:cNvPicPr>
            <a:picLocks noChangeAspect="1"/>
          </p:cNvPicPr>
          <p:nvPr/>
        </p:nvPicPr>
        <p:blipFill rotWithShape="1">
          <a:blip r:embed="rId2"/>
          <a:srcRect l="5527" t="36060" r="20987" b="27768"/>
          <a:stretch/>
        </p:blipFill>
        <p:spPr>
          <a:xfrm>
            <a:off x="4796583" y="97443"/>
            <a:ext cx="4164537" cy="1480144"/>
          </a:xfrm>
          <a:prstGeom prst="rect">
            <a:avLst/>
          </a:prstGeom>
        </p:spPr>
      </p:pic>
      <p:pic>
        <p:nvPicPr>
          <p:cNvPr id="6" name="Picture 4" descr="Image result for Leaf Icon">
            <a:extLst>
              <a:ext uri="{FF2B5EF4-FFF2-40B4-BE49-F238E27FC236}">
                <a16:creationId xmlns:a16="http://schemas.microsoft.com/office/drawing/2014/main" id="{DC3C9D07-810F-4190-8165-009B9AC84168}"/>
              </a:ext>
            </a:extLst>
          </p:cNvPr>
          <p:cNvPicPr>
            <a:picLocks noChangeAspect="1" noChangeArrowheads="1"/>
          </p:cNvPicPr>
          <p:nvPr/>
        </p:nvPicPr>
        <p:blipFill rotWithShape="1">
          <a:blip r:embed="rId3" cstate="print">
            <a:alphaModFix/>
            <a:extLst>
              <a:ext uri="{28A0092B-C50C-407E-A947-70E740481C1C}">
                <a14:useLocalDpi xmlns:a14="http://schemas.microsoft.com/office/drawing/2010/main" val="0"/>
              </a:ext>
            </a:extLst>
          </a:blip>
          <a:srcRect l="9840" r="10375" b="4"/>
          <a:stretch/>
        </p:blipFill>
        <p:spPr bwMode="auto">
          <a:xfrm>
            <a:off x="4096981" y="4945370"/>
            <a:ext cx="1154287" cy="115243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583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FAED4ED-9257-42CD-91A2-3664382ECCC9}"/>
              </a:ext>
            </a:extLst>
          </p:cNvPr>
          <p:cNvSpPr txBox="1"/>
          <p:nvPr/>
        </p:nvSpPr>
        <p:spPr>
          <a:xfrm>
            <a:off x="148854" y="594998"/>
            <a:ext cx="8697193" cy="5601533"/>
          </a:xfrm>
          <a:prstGeom prst="rect">
            <a:avLst/>
          </a:prstGeom>
          <a:solidFill>
            <a:schemeClr val="bg1"/>
          </a:solidFill>
        </p:spPr>
        <p:txBody>
          <a:bodyPr wrap="square">
            <a:spAutoFit/>
          </a:bodyPr>
          <a:lstStyle/>
          <a:p>
            <a:pPr lvl="1" algn="just"/>
            <a:r>
              <a:rPr lang="en-GB" sz="2000" dirty="0"/>
              <a:t>England Woodland Creation Offer grant applications (for sites of 1ha) provide:</a:t>
            </a:r>
          </a:p>
          <a:p>
            <a:pPr lvl="1" algn="just"/>
            <a:endParaRPr lang="en-GB" sz="2000" dirty="0"/>
          </a:p>
          <a:p>
            <a:pPr marL="1200150" lvl="2" indent="-285750" algn="just">
              <a:buFont typeface="Arial" panose="020B0604020202020204" pitchFamily="34" charset="0"/>
              <a:buChar char="•"/>
            </a:pPr>
            <a:r>
              <a:rPr lang="en-GB" sz="2000" dirty="0"/>
              <a:t>£10,200 per ha ‘one-off</a:t>
            </a:r>
            <a:r>
              <a:rPr lang="en-GB" sz="2000"/>
              <a:t>’ contribution</a:t>
            </a:r>
            <a:endParaRPr lang="en-GB" sz="2000" dirty="0"/>
          </a:p>
          <a:p>
            <a:pPr lvl="3" algn="just"/>
            <a:endParaRPr lang="en-GB" sz="2000" dirty="0"/>
          </a:p>
          <a:p>
            <a:pPr marL="1200150" lvl="2" indent="-285750" algn="just">
              <a:buFont typeface="Arial" panose="020B0604020202020204" pitchFamily="34" charset="0"/>
              <a:buChar char="•"/>
            </a:pPr>
            <a:r>
              <a:rPr lang="en-GB" sz="2000" dirty="0"/>
              <a:t>£350 per ha per annum contribution for maintenance (10 years max.) </a:t>
            </a:r>
          </a:p>
          <a:p>
            <a:pPr marL="742950" lvl="1" indent="-285750" algn="just">
              <a:buFont typeface="Arial" panose="020B0604020202020204" pitchFamily="34" charset="0"/>
              <a:buChar char="•"/>
            </a:pPr>
            <a:endParaRPr lang="en-GB" sz="2000" dirty="0"/>
          </a:p>
          <a:p>
            <a:pPr marL="1200150" lvl="2" indent="-285750" algn="just">
              <a:buFont typeface="Arial" panose="020B0604020202020204" pitchFamily="34" charset="0"/>
              <a:buChar char="•"/>
            </a:pPr>
            <a:r>
              <a:rPr lang="en-GB" sz="2000" dirty="0"/>
              <a:t>Additional ‘one-off’ grant contributions will be sought where sites:</a:t>
            </a:r>
          </a:p>
          <a:p>
            <a:pPr marL="1657350" lvl="3" indent="-285750" algn="just">
              <a:buFont typeface="Arial" panose="020B0604020202020204" pitchFamily="34" charset="0"/>
              <a:buChar char="•"/>
            </a:pPr>
            <a:r>
              <a:rPr lang="en-GB" sz="2000" dirty="0"/>
              <a:t>Are close to settlements (£500 per ha)</a:t>
            </a:r>
          </a:p>
          <a:p>
            <a:pPr marL="1657350" lvl="3" indent="-285750" algn="just">
              <a:buFont typeface="Arial" panose="020B0604020202020204" pitchFamily="34" charset="0"/>
              <a:buChar char="•"/>
            </a:pPr>
            <a:r>
              <a:rPr lang="en-GB" sz="2000" dirty="0"/>
              <a:t>Provide nature recovery benefits – e.g. woodland expansion (£1,100 / £2,800 per ha)</a:t>
            </a:r>
          </a:p>
          <a:p>
            <a:pPr marL="1657350" lvl="3" indent="-285750" algn="just">
              <a:buFont typeface="Arial" panose="020B0604020202020204" pitchFamily="34" charset="0"/>
              <a:buChar char="•"/>
            </a:pPr>
            <a:r>
              <a:rPr lang="en-GB" sz="2000" dirty="0"/>
              <a:t>Provide water quality benefits – e.g. reduce pollution to watercourses (£400 per ha)</a:t>
            </a:r>
          </a:p>
          <a:p>
            <a:pPr marL="1657350" lvl="3" indent="-285750" algn="just">
              <a:buFont typeface="Arial" panose="020B0604020202020204" pitchFamily="34" charset="0"/>
              <a:buChar char="•"/>
            </a:pPr>
            <a:r>
              <a:rPr lang="en-GB" sz="2000" dirty="0"/>
              <a:t>Mitigate flood risk (£500 per ha)</a:t>
            </a:r>
          </a:p>
          <a:p>
            <a:pPr marL="1657350" lvl="3" indent="-285750" algn="just">
              <a:buFont typeface="Arial" panose="020B0604020202020204" pitchFamily="34" charset="0"/>
              <a:buChar char="•"/>
            </a:pPr>
            <a:r>
              <a:rPr lang="en-GB" sz="2000" dirty="0"/>
              <a:t>Provide shading / wildlife corridors for watercourses (£1,600 per ha)</a:t>
            </a:r>
          </a:p>
          <a:p>
            <a:pPr marL="1657350" lvl="3" indent="-285750" algn="just">
              <a:buFont typeface="Arial" panose="020B0604020202020204" pitchFamily="34" charset="0"/>
              <a:buChar char="•"/>
            </a:pPr>
            <a:r>
              <a:rPr lang="en-GB" sz="2000" dirty="0"/>
              <a:t>£2,200 per ha for recreational access</a:t>
            </a:r>
          </a:p>
          <a:p>
            <a:pPr lvl="3" algn="just"/>
            <a:endParaRPr lang="en-GB" sz="2000" dirty="0"/>
          </a:p>
          <a:p>
            <a:pPr marL="1657350" lvl="3" indent="-285750" algn="just">
              <a:buFont typeface="Arial" panose="020B0604020202020204" pitchFamily="34" charset="0"/>
              <a:buChar char="•"/>
            </a:pPr>
            <a:endParaRPr lang="en-GB" dirty="0"/>
          </a:p>
        </p:txBody>
      </p:sp>
      <p:pic>
        <p:nvPicPr>
          <p:cNvPr id="2050" name="Picture 2" descr="Forestry Commission">
            <a:extLst>
              <a:ext uri="{FF2B5EF4-FFF2-40B4-BE49-F238E27FC236}">
                <a16:creationId xmlns:a16="http://schemas.microsoft.com/office/drawing/2014/main" id="{4D1C2D2C-2D80-4733-A314-6D4EC0936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3779" y="5256387"/>
            <a:ext cx="2109789" cy="10429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39FDBA-7DCE-44CC-A56A-11D112F2985B}"/>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
        <p:nvSpPr>
          <p:cNvPr id="6" name="Title 1">
            <a:extLst>
              <a:ext uri="{FF2B5EF4-FFF2-40B4-BE49-F238E27FC236}">
                <a16:creationId xmlns:a16="http://schemas.microsoft.com/office/drawing/2014/main" id="{AF5FF483-2B17-47CA-B91D-447CCB0F74CE}"/>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spTree>
    <p:extLst>
      <p:ext uri="{BB962C8B-B14F-4D97-AF65-F5344CB8AC3E}">
        <p14:creationId xmlns:p14="http://schemas.microsoft.com/office/powerpoint/2010/main" val="235110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FE1CE6-B085-4CFA-9333-0D5E79C955F3}"/>
              </a:ext>
            </a:extLst>
          </p:cNvPr>
          <p:cNvPicPr>
            <a:picLocks noChangeAspect="1"/>
          </p:cNvPicPr>
          <p:nvPr/>
        </p:nvPicPr>
        <p:blipFill>
          <a:blip r:embed="rId3"/>
          <a:stretch>
            <a:fillRect/>
          </a:stretch>
        </p:blipFill>
        <p:spPr>
          <a:xfrm>
            <a:off x="141785" y="1249801"/>
            <a:ext cx="7768565" cy="5581215"/>
          </a:xfrm>
          <a:prstGeom prst="rect">
            <a:avLst/>
          </a:prstGeom>
        </p:spPr>
      </p:pic>
      <p:sp>
        <p:nvSpPr>
          <p:cNvPr id="37" name="TextBox 36">
            <a:extLst>
              <a:ext uri="{FF2B5EF4-FFF2-40B4-BE49-F238E27FC236}">
                <a16:creationId xmlns:a16="http://schemas.microsoft.com/office/drawing/2014/main" id="{DB173CF7-ED26-4680-AECE-1FD5557000DB}"/>
              </a:ext>
            </a:extLst>
          </p:cNvPr>
          <p:cNvSpPr txBox="1"/>
          <p:nvPr/>
        </p:nvSpPr>
        <p:spPr>
          <a:xfrm>
            <a:off x="260315" y="598567"/>
            <a:ext cx="8447368" cy="707886"/>
          </a:xfrm>
          <a:prstGeom prst="rect">
            <a:avLst/>
          </a:prstGeom>
          <a:noFill/>
        </p:spPr>
        <p:txBody>
          <a:bodyPr wrap="square">
            <a:spAutoFit/>
          </a:bodyPr>
          <a:lstStyle/>
          <a:p>
            <a:r>
              <a:rPr lang="en-GB" sz="2000" dirty="0"/>
              <a:t>Inclusion in a Forestry Commission case study published in January – ‘</a:t>
            </a:r>
            <a:r>
              <a:rPr lang="en-GB" sz="2000" dirty="0">
                <a:hlinkClick r:id="rId4"/>
              </a:rPr>
              <a:t>Helping local authorities respond to the climate emergency</a:t>
            </a:r>
            <a:r>
              <a:rPr lang="en-GB" sz="2000" dirty="0"/>
              <a:t>’</a:t>
            </a:r>
          </a:p>
        </p:txBody>
      </p:sp>
      <p:pic>
        <p:nvPicPr>
          <p:cNvPr id="5" name="Picture 4">
            <a:extLst>
              <a:ext uri="{FF2B5EF4-FFF2-40B4-BE49-F238E27FC236}">
                <a16:creationId xmlns:a16="http://schemas.microsoft.com/office/drawing/2014/main" id="{E6538F8F-28DE-4591-90FA-AD225C31157A}"/>
              </a:ext>
            </a:extLst>
          </p:cNvPr>
          <p:cNvPicPr>
            <a:picLocks noChangeAspect="1"/>
          </p:cNvPicPr>
          <p:nvPr/>
        </p:nvPicPr>
        <p:blipFill rotWithShape="1">
          <a:blip r:embed="rId5"/>
          <a:srcRect l="5527" t="36060" r="20987" b="27768"/>
          <a:stretch/>
        </p:blipFill>
        <p:spPr>
          <a:xfrm>
            <a:off x="7367852" y="42860"/>
            <a:ext cx="1776148" cy="631272"/>
          </a:xfrm>
          <a:prstGeom prst="rect">
            <a:avLst/>
          </a:prstGeom>
        </p:spPr>
      </p:pic>
      <p:sp>
        <p:nvSpPr>
          <p:cNvPr id="7" name="Title 1">
            <a:extLst>
              <a:ext uri="{FF2B5EF4-FFF2-40B4-BE49-F238E27FC236}">
                <a16:creationId xmlns:a16="http://schemas.microsoft.com/office/drawing/2014/main" id="{AB978295-7A63-4BC3-96DC-33796A533C5C}"/>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pic>
        <p:nvPicPr>
          <p:cNvPr id="8" name="Picture 2" descr="Forestry Commission">
            <a:extLst>
              <a:ext uri="{FF2B5EF4-FFF2-40B4-BE49-F238E27FC236}">
                <a16:creationId xmlns:a16="http://schemas.microsoft.com/office/drawing/2014/main" id="{92DDEAD9-4380-4F74-8D70-7B4FFF29CC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0350" y="6160581"/>
            <a:ext cx="1112675" cy="55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91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74AAC9C7-EBE5-4589-9832-E5A863727506}"/>
              </a:ext>
            </a:extLst>
          </p:cNvPr>
          <p:cNvPicPr>
            <a:picLocks noGrp="1" noChangeAspect="1"/>
          </p:cNvPicPr>
          <p:nvPr>
            <p:ph idx="1"/>
          </p:nvPr>
        </p:nvPicPr>
        <p:blipFill>
          <a:blip r:embed="rId3"/>
          <a:stretch>
            <a:fillRect/>
          </a:stretch>
        </p:blipFill>
        <p:spPr>
          <a:xfrm>
            <a:off x="299155" y="2416356"/>
            <a:ext cx="5619864" cy="3161974"/>
          </a:xfrm>
          <a:effectLst>
            <a:softEdge rad="63500"/>
          </a:effectLst>
        </p:spPr>
      </p:pic>
      <p:sp>
        <p:nvSpPr>
          <p:cNvPr id="12" name="TextBox 11">
            <a:extLst>
              <a:ext uri="{FF2B5EF4-FFF2-40B4-BE49-F238E27FC236}">
                <a16:creationId xmlns:a16="http://schemas.microsoft.com/office/drawing/2014/main" id="{E653580B-33F0-468B-AE84-5FC0230B48A9}"/>
              </a:ext>
            </a:extLst>
          </p:cNvPr>
          <p:cNvSpPr txBox="1"/>
          <p:nvPr/>
        </p:nvSpPr>
        <p:spPr>
          <a:xfrm>
            <a:off x="397477" y="607598"/>
            <a:ext cx="6085619" cy="1569660"/>
          </a:xfrm>
          <a:prstGeom prst="rect">
            <a:avLst/>
          </a:prstGeom>
          <a:noFill/>
        </p:spPr>
        <p:txBody>
          <a:bodyPr wrap="square">
            <a:spAutoFit/>
          </a:bodyPr>
          <a:lstStyle/>
          <a:p>
            <a:r>
              <a:rPr lang="en-GB" sz="2400" dirty="0"/>
              <a:t>Billet Field 									3450</a:t>
            </a:r>
          </a:p>
          <a:p>
            <a:r>
              <a:rPr lang="en-GB" sz="2400" dirty="0"/>
              <a:t>Local Authority Treescape Fund (LATF) 	586</a:t>
            </a:r>
          </a:p>
          <a:p>
            <a:r>
              <a:rPr lang="en-GB" sz="2400" dirty="0"/>
              <a:t>Queens Green Canopy (QGC) 				168</a:t>
            </a:r>
          </a:p>
          <a:p>
            <a:r>
              <a:rPr lang="en-GB" sz="2400" dirty="0"/>
              <a:t>Parks and Countryside 					1656</a:t>
            </a:r>
          </a:p>
        </p:txBody>
      </p:sp>
      <p:sp>
        <p:nvSpPr>
          <p:cNvPr id="2" name="TextBox 1">
            <a:extLst>
              <a:ext uri="{FF2B5EF4-FFF2-40B4-BE49-F238E27FC236}">
                <a16:creationId xmlns:a16="http://schemas.microsoft.com/office/drawing/2014/main" id="{78B630BD-E6AD-4F92-8337-8840B3D818F4}"/>
              </a:ext>
            </a:extLst>
          </p:cNvPr>
          <p:cNvSpPr txBox="1"/>
          <p:nvPr/>
        </p:nvSpPr>
        <p:spPr>
          <a:xfrm>
            <a:off x="2011934" y="5578330"/>
            <a:ext cx="5522722" cy="523220"/>
          </a:xfrm>
          <a:prstGeom prst="rect">
            <a:avLst/>
          </a:prstGeom>
          <a:solidFill>
            <a:schemeClr val="bg1"/>
          </a:solidFill>
        </p:spPr>
        <p:txBody>
          <a:bodyPr wrap="square" rtlCol="0">
            <a:spAutoFit/>
          </a:bodyPr>
          <a:lstStyle/>
          <a:p>
            <a:r>
              <a:rPr lang="en-GB" sz="2800" b="1" dirty="0">
                <a:solidFill>
                  <a:schemeClr val="accent6">
                    <a:lumMod val="50000"/>
                  </a:schemeClr>
                </a:solidFill>
              </a:rPr>
              <a:t>Target: 543,000. ‘21/’22 Total: 5860 </a:t>
            </a:r>
          </a:p>
        </p:txBody>
      </p:sp>
      <p:pic>
        <p:nvPicPr>
          <p:cNvPr id="11" name="Picture 10">
            <a:extLst>
              <a:ext uri="{FF2B5EF4-FFF2-40B4-BE49-F238E27FC236}">
                <a16:creationId xmlns:a16="http://schemas.microsoft.com/office/drawing/2014/main" id="{3AA15B36-4CED-4840-8431-E5177E4D4E1D}"/>
              </a:ext>
            </a:extLst>
          </p:cNvPr>
          <p:cNvPicPr>
            <a:picLocks noChangeAspect="1"/>
          </p:cNvPicPr>
          <p:nvPr/>
        </p:nvPicPr>
        <p:blipFill>
          <a:blip r:embed="rId4"/>
          <a:stretch>
            <a:fillRect/>
          </a:stretch>
        </p:blipFill>
        <p:spPr>
          <a:xfrm>
            <a:off x="5942535" y="2482352"/>
            <a:ext cx="3029982" cy="3029982"/>
          </a:xfrm>
          <a:prstGeom prst="rect">
            <a:avLst/>
          </a:prstGeom>
        </p:spPr>
      </p:pic>
      <p:sp>
        <p:nvSpPr>
          <p:cNvPr id="9" name="Title 1">
            <a:extLst>
              <a:ext uri="{FF2B5EF4-FFF2-40B4-BE49-F238E27FC236}">
                <a16:creationId xmlns:a16="http://schemas.microsoft.com/office/drawing/2014/main" id="{54AAB0DB-6CE6-4F8C-8FC6-A2EAA04D25B6}"/>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spTree>
    <p:extLst>
      <p:ext uri="{BB962C8B-B14F-4D97-AF65-F5344CB8AC3E}">
        <p14:creationId xmlns:p14="http://schemas.microsoft.com/office/powerpoint/2010/main" val="2375108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653580B-33F0-468B-AE84-5FC0230B48A9}"/>
              </a:ext>
            </a:extLst>
          </p:cNvPr>
          <p:cNvSpPr txBox="1"/>
          <p:nvPr/>
        </p:nvSpPr>
        <p:spPr>
          <a:xfrm>
            <a:off x="397477" y="629873"/>
            <a:ext cx="4046507" cy="1938992"/>
          </a:xfrm>
          <a:prstGeom prst="rect">
            <a:avLst/>
          </a:prstGeom>
          <a:noFill/>
        </p:spPr>
        <p:txBody>
          <a:bodyPr wrap="square">
            <a:spAutoFit/>
          </a:bodyPr>
          <a:lstStyle/>
          <a:p>
            <a:r>
              <a:rPr lang="en-GB" sz="2400" b="1" dirty="0"/>
              <a:t>New Trees</a:t>
            </a:r>
          </a:p>
          <a:p>
            <a:r>
              <a:rPr lang="en-GB" sz="2400" b="1" dirty="0"/>
              <a:t>Council Land			5860</a:t>
            </a:r>
          </a:p>
          <a:p>
            <a:r>
              <a:rPr lang="en-GB" sz="2400" b="1" dirty="0"/>
              <a:t>Non Council Land		469</a:t>
            </a:r>
          </a:p>
          <a:p>
            <a:endParaRPr lang="en-GB" sz="2400" b="1" dirty="0"/>
          </a:p>
          <a:p>
            <a:r>
              <a:rPr lang="en-GB" sz="2400" b="1" dirty="0"/>
              <a:t>Total					6329 </a:t>
            </a:r>
          </a:p>
        </p:txBody>
      </p:sp>
      <p:pic>
        <p:nvPicPr>
          <p:cNvPr id="7" name="Picture 6" descr="Fruit Trees at the Sue Ryder Memorial Garden">
            <a:extLst>
              <a:ext uri="{FF2B5EF4-FFF2-40B4-BE49-F238E27FC236}">
                <a16:creationId xmlns:a16="http://schemas.microsoft.com/office/drawing/2014/main" id="{86D68BB9-1D4C-4AC7-8F34-FDEF7A6D8E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712" r="47554"/>
          <a:stretch/>
        </p:blipFill>
        <p:spPr>
          <a:xfrm rot="5400000">
            <a:off x="348382" y="3478095"/>
            <a:ext cx="2600022" cy="2501832"/>
          </a:xfrm>
          <a:prstGeom prst="rect">
            <a:avLst/>
          </a:prstGeom>
        </p:spPr>
      </p:pic>
      <p:sp>
        <p:nvSpPr>
          <p:cNvPr id="9" name="TextBox 8">
            <a:extLst>
              <a:ext uri="{FF2B5EF4-FFF2-40B4-BE49-F238E27FC236}">
                <a16:creationId xmlns:a16="http://schemas.microsoft.com/office/drawing/2014/main" id="{75488985-8616-4280-ACC5-A45C58552CE4}"/>
              </a:ext>
            </a:extLst>
          </p:cNvPr>
          <p:cNvSpPr txBox="1"/>
          <p:nvPr/>
        </p:nvSpPr>
        <p:spPr>
          <a:xfrm>
            <a:off x="201168" y="2456909"/>
            <a:ext cx="2983574" cy="923330"/>
          </a:xfrm>
          <a:prstGeom prst="rect">
            <a:avLst/>
          </a:prstGeom>
          <a:noFill/>
        </p:spPr>
        <p:txBody>
          <a:bodyPr wrap="none" rtlCol="0">
            <a:spAutoFit/>
          </a:bodyPr>
          <a:lstStyle/>
          <a:p>
            <a:r>
              <a:rPr lang="en-GB" dirty="0"/>
              <a:t>Fruit Trees at the </a:t>
            </a:r>
          </a:p>
          <a:p>
            <a:r>
              <a:rPr lang="en-GB" dirty="0"/>
              <a:t>Lady Ryder Memorial Garden,</a:t>
            </a:r>
          </a:p>
          <a:p>
            <a:r>
              <a:rPr lang="en-GB" dirty="0"/>
              <a:t>Parmoor</a:t>
            </a:r>
          </a:p>
        </p:txBody>
      </p:sp>
      <p:pic>
        <p:nvPicPr>
          <p:cNvPr id="13" name="Picture 12" descr="A body of water with a boat in it and a hill in the background&#10;&#10;Description automatically generated with low confidence">
            <a:extLst>
              <a:ext uri="{FF2B5EF4-FFF2-40B4-BE49-F238E27FC236}">
                <a16:creationId xmlns:a16="http://schemas.microsoft.com/office/drawing/2014/main" id="{2796D21F-F01B-4376-9DD9-E57416A6DD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474772" y="4084826"/>
            <a:ext cx="2925867" cy="2195022"/>
          </a:xfrm>
          <a:prstGeom prst="rect">
            <a:avLst/>
          </a:prstGeom>
        </p:spPr>
      </p:pic>
      <p:sp>
        <p:nvSpPr>
          <p:cNvPr id="14" name="TextBox 13">
            <a:extLst>
              <a:ext uri="{FF2B5EF4-FFF2-40B4-BE49-F238E27FC236}">
                <a16:creationId xmlns:a16="http://schemas.microsoft.com/office/drawing/2014/main" id="{3C95EF50-BAE0-438E-8329-78FD26DFEE9E}"/>
              </a:ext>
            </a:extLst>
          </p:cNvPr>
          <p:cNvSpPr txBox="1"/>
          <p:nvPr/>
        </p:nvSpPr>
        <p:spPr>
          <a:xfrm>
            <a:off x="2899309" y="3196847"/>
            <a:ext cx="2254335" cy="923330"/>
          </a:xfrm>
          <a:prstGeom prst="rect">
            <a:avLst/>
          </a:prstGeom>
          <a:noFill/>
        </p:spPr>
        <p:txBody>
          <a:bodyPr wrap="none" rtlCol="0">
            <a:spAutoFit/>
          </a:bodyPr>
          <a:lstStyle/>
          <a:p>
            <a:r>
              <a:rPr lang="en-GB" dirty="0"/>
              <a:t>Trees for Buckland </a:t>
            </a:r>
          </a:p>
          <a:p>
            <a:r>
              <a:rPr lang="en-GB" dirty="0"/>
              <a:t>Parish Council’s public</a:t>
            </a:r>
          </a:p>
          <a:p>
            <a:r>
              <a:rPr lang="en-GB" dirty="0"/>
              <a:t>Green space</a:t>
            </a:r>
          </a:p>
        </p:txBody>
      </p:sp>
      <p:pic>
        <p:nvPicPr>
          <p:cNvPr id="16" name="Picture 15" descr="A picture containing grass, outdoor, tree, field&#10;&#10;Description automatically generated">
            <a:extLst>
              <a:ext uri="{FF2B5EF4-FFF2-40B4-BE49-F238E27FC236}">
                <a16:creationId xmlns:a16="http://schemas.microsoft.com/office/drawing/2014/main" id="{335E03DC-3BAD-4C66-9937-FDD4890FB2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644" y="3080204"/>
            <a:ext cx="3070912" cy="1727388"/>
          </a:xfrm>
          <a:prstGeom prst="rect">
            <a:avLst/>
          </a:prstGeom>
        </p:spPr>
      </p:pic>
      <p:sp>
        <p:nvSpPr>
          <p:cNvPr id="18" name="TextBox 17">
            <a:extLst>
              <a:ext uri="{FF2B5EF4-FFF2-40B4-BE49-F238E27FC236}">
                <a16:creationId xmlns:a16="http://schemas.microsoft.com/office/drawing/2014/main" id="{1F4B6AC4-5525-41D3-9EEE-4170241EB740}"/>
              </a:ext>
            </a:extLst>
          </p:cNvPr>
          <p:cNvSpPr txBox="1"/>
          <p:nvPr/>
        </p:nvSpPr>
        <p:spPr>
          <a:xfrm>
            <a:off x="5153644" y="2452994"/>
            <a:ext cx="3273919" cy="646331"/>
          </a:xfrm>
          <a:prstGeom prst="rect">
            <a:avLst/>
          </a:prstGeom>
          <a:noFill/>
        </p:spPr>
        <p:txBody>
          <a:bodyPr wrap="square">
            <a:spAutoFit/>
          </a:bodyPr>
          <a:lstStyle/>
          <a:p>
            <a:r>
              <a:rPr lang="en-GB" dirty="0"/>
              <a:t>Wye Dene housing development</a:t>
            </a:r>
          </a:p>
          <a:p>
            <a:r>
              <a:rPr lang="en-GB" dirty="0"/>
              <a:t>Trees, High Wycombe</a:t>
            </a:r>
          </a:p>
        </p:txBody>
      </p:sp>
      <p:pic>
        <p:nvPicPr>
          <p:cNvPr id="20" name="Picture 19" descr="A picture containing outdoor, ground, tree, plant&#10;&#10;Description automatically generated">
            <a:extLst>
              <a:ext uri="{FF2B5EF4-FFF2-40B4-BE49-F238E27FC236}">
                <a16:creationId xmlns:a16="http://schemas.microsoft.com/office/drawing/2014/main" id="{B71F2448-0201-46DA-8491-D3CBD239D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3498" y="773602"/>
            <a:ext cx="1751965" cy="1651534"/>
          </a:xfrm>
          <a:prstGeom prst="rect">
            <a:avLst/>
          </a:prstGeom>
        </p:spPr>
      </p:pic>
      <p:sp>
        <p:nvSpPr>
          <p:cNvPr id="21" name="TextBox 20">
            <a:extLst>
              <a:ext uri="{FF2B5EF4-FFF2-40B4-BE49-F238E27FC236}">
                <a16:creationId xmlns:a16="http://schemas.microsoft.com/office/drawing/2014/main" id="{8C7BA35A-B973-45CE-A0DD-FE37AF20E29A}"/>
              </a:ext>
            </a:extLst>
          </p:cNvPr>
          <p:cNvSpPr txBox="1"/>
          <p:nvPr/>
        </p:nvSpPr>
        <p:spPr>
          <a:xfrm>
            <a:off x="7755463" y="1230246"/>
            <a:ext cx="1388537" cy="923330"/>
          </a:xfrm>
          <a:prstGeom prst="rect">
            <a:avLst/>
          </a:prstGeom>
          <a:noFill/>
        </p:spPr>
        <p:txBody>
          <a:bodyPr wrap="square">
            <a:spAutoFit/>
          </a:bodyPr>
          <a:lstStyle/>
          <a:p>
            <a:r>
              <a:rPr lang="en-GB" dirty="0"/>
              <a:t>Marlow community trees</a:t>
            </a:r>
          </a:p>
        </p:txBody>
      </p:sp>
      <p:pic>
        <p:nvPicPr>
          <p:cNvPr id="23" name="Picture 22" descr="A picture containing grass, outdoor, sky, tree&#10;&#10;Description automatically generated">
            <a:extLst>
              <a:ext uri="{FF2B5EF4-FFF2-40B4-BE49-F238E27FC236}">
                <a16:creationId xmlns:a16="http://schemas.microsoft.com/office/drawing/2014/main" id="{7EF0645B-10D9-4598-BD41-4B4329C6878B}"/>
              </a:ext>
            </a:extLst>
          </p:cNvPr>
          <p:cNvPicPr>
            <a:picLocks noChangeAspect="1"/>
          </p:cNvPicPr>
          <p:nvPr/>
        </p:nvPicPr>
        <p:blipFill rotWithShape="1">
          <a:blip r:embed="rId7">
            <a:extLst>
              <a:ext uri="{28A0092B-C50C-407E-A947-70E740481C1C}">
                <a14:useLocalDpi xmlns:a14="http://schemas.microsoft.com/office/drawing/2010/main" val="0"/>
              </a:ext>
            </a:extLst>
          </a:blip>
          <a:srcRect r="34561" b="13173"/>
          <a:stretch/>
        </p:blipFill>
        <p:spPr>
          <a:xfrm>
            <a:off x="5552263" y="4544265"/>
            <a:ext cx="1744084" cy="1735584"/>
          </a:xfrm>
          <a:prstGeom prst="rect">
            <a:avLst/>
          </a:prstGeom>
        </p:spPr>
      </p:pic>
      <p:sp>
        <p:nvSpPr>
          <p:cNvPr id="24" name="TextBox 23">
            <a:extLst>
              <a:ext uri="{FF2B5EF4-FFF2-40B4-BE49-F238E27FC236}">
                <a16:creationId xmlns:a16="http://schemas.microsoft.com/office/drawing/2014/main" id="{26EBFD51-BB76-4811-BC02-609422C8D5E5}"/>
              </a:ext>
            </a:extLst>
          </p:cNvPr>
          <p:cNvSpPr txBox="1"/>
          <p:nvPr/>
        </p:nvSpPr>
        <p:spPr>
          <a:xfrm>
            <a:off x="7249213" y="5382691"/>
            <a:ext cx="1894787" cy="646331"/>
          </a:xfrm>
          <a:prstGeom prst="rect">
            <a:avLst/>
          </a:prstGeom>
          <a:noFill/>
        </p:spPr>
        <p:txBody>
          <a:bodyPr wrap="square">
            <a:spAutoFit/>
          </a:bodyPr>
          <a:lstStyle/>
          <a:p>
            <a:r>
              <a:rPr lang="en-GB" dirty="0"/>
              <a:t>Haddenham community trees</a:t>
            </a:r>
          </a:p>
        </p:txBody>
      </p:sp>
      <p:pic>
        <p:nvPicPr>
          <p:cNvPr id="2" name="Picture 1">
            <a:extLst>
              <a:ext uri="{FF2B5EF4-FFF2-40B4-BE49-F238E27FC236}">
                <a16:creationId xmlns:a16="http://schemas.microsoft.com/office/drawing/2014/main" id="{E1F98718-209A-418E-8911-BC2FA2B41E1D}"/>
              </a:ext>
            </a:extLst>
          </p:cNvPr>
          <p:cNvPicPr>
            <a:picLocks noChangeAspect="1"/>
          </p:cNvPicPr>
          <p:nvPr/>
        </p:nvPicPr>
        <p:blipFill>
          <a:blip r:embed="rId8"/>
          <a:stretch>
            <a:fillRect/>
          </a:stretch>
        </p:blipFill>
        <p:spPr>
          <a:xfrm>
            <a:off x="4212235" y="787727"/>
            <a:ext cx="1645635" cy="1645635"/>
          </a:xfrm>
          <a:prstGeom prst="rect">
            <a:avLst/>
          </a:prstGeom>
        </p:spPr>
      </p:pic>
      <p:sp>
        <p:nvSpPr>
          <p:cNvPr id="17" name="Title 1">
            <a:extLst>
              <a:ext uri="{FF2B5EF4-FFF2-40B4-BE49-F238E27FC236}">
                <a16:creationId xmlns:a16="http://schemas.microsoft.com/office/drawing/2014/main" id="{8672294D-4A31-4B63-B257-623EE69A328B}"/>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spTree>
    <p:extLst>
      <p:ext uri="{BB962C8B-B14F-4D97-AF65-F5344CB8AC3E}">
        <p14:creationId xmlns:p14="http://schemas.microsoft.com/office/powerpoint/2010/main" val="3823155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4B5A908-B8E5-4F51-BE00-2BF78C6EC313}"/>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graphicFrame>
        <p:nvGraphicFramePr>
          <p:cNvPr id="9" name="Chart 8">
            <a:extLst>
              <a:ext uri="{FF2B5EF4-FFF2-40B4-BE49-F238E27FC236}">
                <a16:creationId xmlns:a16="http://schemas.microsoft.com/office/drawing/2014/main" id="{C0AE3C04-FEAA-46FF-B363-20CC15AAC624}"/>
              </a:ext>
            </a:extLst>
          </p:cNvPr>
          <p:cNvGraphicFramePr>
            <a:graphicFrameLocks/>
          </p:cNvGraphicFramePr>
          <p:nvPr>
            <p:extLst>
              <p:ext uri="{D42A27DB-BD31-4B8C-83A1-F6EECF244321}">
                <p14:modId xmlns:p14="http://schemas.microsoft.com/office/powerpoint/2010/main" val="2981973177"/>
              </p:ext>
            </p:extLst>
          </p:nvPr>
        </p:nvGraphicFramePr>
        <p:xfrm>
          <a:off x="0" y="1238250"/>
          <a:ext cx="9144000" cy="50673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873749A3-9F50-4CEC-ADBA-DC31974B8DC4}"/>
              </a:ext>
            </a:extLst>
          </p:cNvPr>
          <p:cNvSpPr txBox="1"/>
          <p:nvPr/>
        </p:nvSpPr>
        <p:spPr>
          <a:xfrm>
            <a:off x="260315" y="690007"/>
            <a:ext cx="8447368" cy="400110"/>
          </a:xfrm>
          <a:prstGeom prst="rect">
            <a:avLst/>
          </a:prstGeom>
          <a:noFill/>
        </p:spPr>
        <p:txBody>
          <a:bodyPr wrap="square">
            <a:spAutoFit/>
          </a:bodyPr>
          <a:lstStyle/>
          <a:p>
            <a:r>
              <a:rPr lang="en-GB" sz="2000" b="1" dirty="0"/>
              <a:t>Council Land Tree Planting Programme Targets</a:t>
            </a:r>
          </a:p>
        </p:txBody>
      </p:sp>
      <p:pic>
        <p:nvPicPr>
          <p:cNvPr id="5" name="Picture 4">
            <a:extLst>
              <a:ext uri="{FF2B5EF4-FFF2-40B4-BE49-F238E27FC236}">
                <a16:creationId xmlns:a16="http://schemas.microsoft.com/office/drawing/2014/main" id="{39F249DF-9797-4AAE-9E5C-433D160261D4}"/>
              </a:ext>
            </a:extLst>
          </p:cNvPr>
          <p:cNvPicPr>
            <a:picLocks noChangeAspect="1"/>
          </p:cNvPicPr>
          <p:nvPr/>
        </p:nvPicPr>
        <p:blipFill rotWithShape="1">
          <a:blip r:embed="rId4"/>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3848878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B630BD-E6AD-4F92-8337-8840B3D818F4}"/>
              </a:ext>
            </a:extLst>
          </p:cNvPr>
          <p:cNvSpPr txBox="1"/>
          <p:nvPr/>
        </p:nvSpPr>
        <p:spPr>
          <a:xfrm>
            <a:off x="2386838" y="5857008"/>
            <a:ext cx="5371559" cy="523220"/>
          </a:xfrm>
          <a:prstGeom prst="rect">
            <a:avLst/>
          </a:prstGeom>
          <a:solidFill>
            <a:schemeClr val="bg1"/>
          </a:solidFill>
        </p:spPr>
        <p:txBody>
          <a:bodyPr wrap="square" rtlCol="0">
            <a:spAutoFit/>
          </a:bodyPr>
          <a:lstStyle/>
          <a:p>
            <a:r>
              <a:rPr lang="en-GB" sz="2800" b="1" dirty="0">
                <a:solidFill>
                  <a:schemeClr val="accent6">
                    <a:lumMod val="50000"/>
                  </a:schemeClr>
                </a:solidFill>
              </a:rPr>
              <a:t>Target: 158. Planted: 146 </a:t>
            </a:r>
          </a:p>
        </p:txBody>
      </p:sp>
      <p:pic>
        <p:nvPicPr>
          <p:cNvPr id="5" name="Picture 4">
            <a:extLst>
              <a:ext uri="{FF2B5EF4-FFF2-40B4-BE49-F238E27FC236}">
                <a16:creationId xmlns:a16="http://schemas.microsoft.com/office/drawing/2014/main" id="{3F685563-AD1B-4719-8EEC-D05EBA9C13E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9952" y="2420376"/>
            <a:ext cx="2536571" cy="3382343"/>
          </a:xfrm>
          <a:prstGeom prst="rect">
            <a:avLst/>
          </a:prstGeom>
          <a:noFill/>
        </p:spPr>
      </p:pic>
      <p:pic>
        <p:nvPicPr>
          <p:cNvPr id="6" name="Picture 5">
            <a:extLst>
              <a:ext uri="{FF2B5EF4-FFF2-40B4-BE49-F238E27FC236}">
                <a16:creationId xmlns:a16="http://schemas.microsoft.com/office/drawing/2014/main" id="{10C7DC45-BBB5-4AB2-A5B2-EC440629155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7894" y="2420376"/>
            <a:ext cx="2536571" cy="3382343"/>
          </a:xfrm>
          <a:prstGeom prst="rect">
            <a:avLst/>
          </a:prstGeom>
          <a:noFill/>
        </p:spPr>
      </p:pic>
      <p:pic>
        <p:nvPicPr>
          <p:cNvPr id="7" name="Picture 6">
            <a:extLst>
              <a:ext uri="{FF2B5EF4-FFF2-40B4-BE49-F238E27FC236}">
                <a16:creationId xmlns:a16="http://schemas.microsoft.com/office/drawing/2014/main" id="{6AD4546E-DB24-41A6-B24D-01E8FA90363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836" y="2420375"/>
            <a:ext cx="2536571" cy="3382095"/>
          </a:xfrm>
          <a:prstGeom prst="rect">
            <a:avLst/>
          </a:prstGeom>
          <a:noFill/>
        </p:spPr>
      </p:pic>
      <p:sp>
        <p:nvSpPr>
          <p:cNvPr id="8" name="TextBox 7">
            <a:extLst>
              <a:ext uri="{FF2B5EF4-FFF2-40B4-BE49-F238E27FC236}">
                <a16:creationId xmlns:a16="http://schemas.microsoft.com/office/drawing/2014/main" id="{4F2A54CD-8879-4C8E-965C-1F1C9908FF16}"/>
              </a:ext>
            </a:extLst>
          </p:cNvPr>
          <p:cNvSpPr txBox="1"/>
          <p:nvPr/>
        </p:nvSpPr>
        <p:spPr>
          <a:xfrm>
            <a:off x="397477" y="529221"/>
            <a:ext cx="6085619" cy="1938992"/>
          </a:xfrm>
          <a:prstGeom prst="rect">
            <a:avLst/>
          </a:prstGeom>
          <a:noFill/>
        </p:spPr>
        <p:txBody>
          <a:bodyPr wrap="square">
            <a:spAutoFit/>
          </a:bodyPr>
          <a:lstStyle/>
          <a:p>
            <a:r>
              <a:rPr lang="en-GB" sz="2400" dirty="0"/>
              <a:t>Replacement Trees on the Public Highway</a:t>
            </a:r>
          </a:p>
          <a:p>
            <a:r>
              <a:rPr lang="en-GB" sz="2400" dirty="0"/>
              <a:t>Aylesbury Vale Area						65</a:t>
            </a:r>
          </a:p>
          <a:p>
            <a:r>
              <a:rPr lang="en-GB" sz="2400" dirty="0"/>
              <a:t>High Wycombe Area						47</a:t>
            </a:r>
          </a:p>
          <a:p>
            <a:r>
              <a:rPr lang="en-GB" sz="2400" dirty="0"/>
              <a:t>Amersham Area							34</a:t>
            </a:r>
          </a:p>
          <a:p>
            <a:r>
              <a:rPr lang="en-GB" sz="2400" b="1" dirty="0"/>
              <a:t>Total</a:t>
            </a:r>
            <a:r>
              <a:rPr lang="en-GB" sz="2400" dirty="0"/>
              <a:t>										</a:t>
            </a:r>
            <a:r>
              <a:rPr lang="en-GB" sz="2400" b="1" dirty="0"/>
              <a:t>146</a:t>
            </a:r>
          </a:p>
        </p:txBody>
      </p:sp>
      <p:sp>
        <p:nvSpPr>
          <p:cNvPr id="10" name="Title 1">
            <a:extLst>
              <a:ext uri="{FF2B5EF4-FFF2-40B4-BE49-F238E27FC236}">
                <a16:creationId xmlns:a16="http://schemas.microsoft.com/office/drawing/2014/main" id="{2AA05CC2-3996-408A-AF67-1BD4C9DA2704}"/>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4. Tree Planting Considerations &amp; Progress</a:t>
            </a:r>
          </a:p>
        </p:txBody>
      </p:sp>
      <p:pic>
        <p:nvPicPr>
          <p:cNvPr id="11" name="Picture 10">
            <a:extLst>
              <a:ext uri="{FF2B5EF4-FFF2-40B4-BE49-F238E27FC236}">
                <a16:creationId xmlns:a16="http://schemas.microsoft.com/office/drawing/2014/main" id="{51047D95-541F-4230-B0FC-F9930F1ADF77}"/>
              </a:ext>
            </a:extLst>
          </p:cNvPr>
          <p:cNvPicPr>
            <a:picLocks noChangeAspect="1"/>
          </p:cNvPicPr>
          <p:nvPr/>
        </p:nvPicPr>
        <p:blipFill rotWithShape="1">
          <a:blip r:embed="rId6"/>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582226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FAED4ED-9257-42CD-91A2-3664382ECCC9}"/>
              </a:ext>
            </a:extLst>
          </p:cNvPr>
          <p:cNvSpPr txBox="1"/>
          <p:nvPr/>
        </p:nvSpPr>
        <p:spPr>
          <a:xfrm>
            <a:off x="148854" y="594998"/>
            <a:ext cx="8808820" cy="1631216"/>
          </a:xfrm>
          <a:prstGeom prst="rect">
            <a:avLst/>
          </a:prstGeom>
          <a:solidFill>
            <a:schemeClr val="bg1"/>
          </a:solidFill>
        </p:spPr>
        <p:txBody>
          <a:bodyPr wrap="square">
            <a:spAutoFit/>
          </a:bodyPr>
          <a:lstStyle/>
          <a:p>
            <a:pPr algn="just"/>
            <a:r>
              <a:rPr lang="en-GB" sz="2000" b="1" dirty="0"/>
              <a:t>Council Land Tree Planting Programme - Contractor Planting Model</a:t>
            </a:r>
          </a:p>
          <a:p>
            <a:pPr algn="just"/>
            <a:endParaRPr lang="en-GB" sz="2000" dirty="0"/>
          </a:p>
          <a:p>
            <a:pPr marL="800100" lvl="1" indent="-342900" algn="just">
              <a:buFont typeface="Arial" panose="020B0604020202020204" pitchFamily="34" charset="0"/>
              <a:buChar char="•"/>
            </a:pPr>
            <a:r>
              <a:rPr lang="en-GB" sz="2000" dirty="0"/>
              <a:t>Bury Farm (Amersham) – 7.15 ha; 14,300 trees</a:t>
            </a:r>
          </a:p>
          <a:p>
            <a:pPr lvl="1" algn="just"/>
            <a:endParaRPr lang="en-GB" sz="2000" dirty="0"/>
          </a:p>
          <a:p>
            <a:pPr lvl="2" algn="just"/>
            <a:endParaRPr lang="en-GB" sz="2000" dirty="0"/>
          </a:p>
        </p:txBody>
      </p:sp>
      <p:sp>
        <p:nvSpPr>
          <p:cNvPr id="10" name="Title 1">
            <a:extLst>
              <a:ext uri="{FF2B5EF4-FFF2-40B4-BE49-F238E27FC236}">
                <a16:creationId xmlns:a16="http://schemas.microsoft.com/office/drawing/2014/main" id="{07E1F000-CA48-4667-9B59-EC048454C2D0}"/>
              </a:ext>
            </a:extLst>
          </p:cNvPr>
          <p:cNvSpPr txBox="1">
            <a:spLocks/>
          </p:cNvSpPr>
          <p:nvPr/>
        </p:nvSpPr>
        <p:spPr>
          <a:xfrm>
            <a:off x="186325" y="-9592"/>
            <a:ext cx="8771349"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5. ‘22/’23 Projects and Beyond</a:t>
            </a:r>
          </a:p>
        </p:txBody>
      </p:sp>
      <p:pic>
        <p:nvPicPr>
          <p:cNvPr id="6" name="Picture 5">
            <a:extLst>
              <a:ext uri="{FF2B5EF4-FFF2-40B4-BE49-F238E27FC236}">
                <a16:creationId xmlns:a16="http://schemas.microsoft.com/office/drawing/2014/main" id="{B7F05FBA-EBFB-4E94-8A17-2C3AC9DDE0F4}"/>
              </a:ext>
            </a:extLst>
          </p:cNvPr>
          <p:cNvPicPr>
            <a:picLocks noChangeAspect="1"/>
          </p:cNvPicPr>
          <p:nvPr/>
        </p:nvPicPr>
        <p:blipFill>
          <a:blip r:embed="rId2"/>
          <a:stretch>
            <a:fillRect/>
          </a:stretch>
        </p:blipFill>
        <p:spPr>
          <a:xfrm>
            <a:off x="186325" y="1747520"/>
            <a:ext cx="6190456" cy="5110480"/>
          </a:xfrm>
          <a:prstGeom prst="rect">
            <a:avLst/>
          </a:prstGeom>
        </p:spPr>
      </p:pic>
      <p:pic>
        <p:nvPicPr>
          <p:cNvPr id="8" name="Picture 7">
            <a:extLst>
              <a:ext uri="{FF2B5EF4-FFF2-40B4-BE49-F238E27FC236}">
                <a16:creationId xmlns:a16="http://schemas.microsoft.com/office/drawing/2014/main" id="{0C057F33-6597-4742-9818-72129D41729F}"/>
              </a:ext>
            </a:extLst>
          </p:cNvPr>
          <p:cNvPicPr>
            <a:picLocks noChangeAspect="1"/>
          </p:cNvPicPr>
          <p:nvPr/>
        </p:nvPicPr>
        <p:blipFill>
          <a:blip r:embed="rId3"/>
          <a:stretch>
            <a:fillRect/>
          </a:stretch>
        </p:blipFill>
        <p:spPr>
          <a:xfrm>
            <a:off x="6267231" y="2966720"/>
            <a:ext cx="2871096" cy="3644992"/>
          </a:xfrm>
          <a:prstGeom prst="rect">
            <a:avLst/>
          </a:prstGeom>
        </p:spPr>
      </p:pic>
      <p:pic>
        <p:nvPicPr>
          <p:cNvPr id="7" name="Picture 6">
            <a:extLst>
              <a:ext uri="{FF2B5EF4-FFF2-40B4-BE49-F238E27FC236}">
                <a16:creationId xmlns:a16="http://schemas.microsoft.com/office/drawing/2014/main" id="{EE1E69CF-7BD8-49B1-9EE5-538DE70BD799}"/>
              </a:ext>
            </a:extLst>
          </p:cNvPr>
          <p:cNvPicPr>
            <a:picLocks noChangeAspect="1"/>
          </p:cNvPicPr>
          <p:nvPr/>
        </p:nvPicPr>
        <p:blipFill rotWithShape="1">
          <a:blip r:embed="rId4"/>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589129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FAED4ED-9257-42CD-91A2-3664382ECCC9}"/>
              </a:ext>
            </a:extLst>
          </p:cNvPr>
          <p:cNvSpPr txBox="1"/>
          <p:nvPr/>
        </p:nvSpPr>
        <p:spPr>
          <a:xfrm>
            <a:off x="186324" y="594998"/>
            <a:ext cx="8771349" cy="707886"/>
          </a:xfrm>
          <a:prstGeom prst="rect">
            <a:avLst/>
          </a:prstGeom>
          <a:solidFill>
            <a:schemeClr val="bg1"/>
          </a:solidFill>
        </p:spPr>
        <p:txBody>
          <a:bodyPr wrap="square">
            <a:spAutoFit/>
          </a:bodyPr>
          <a:lstStyle/>
          <a:p>
            <a:pPr marL="0" lvl="1" algn="just"/>
            <a:r>
              <a:rPr lang="en-GB" sz="2000" b="1" dirty="0"/>
              <a:t>Council Land Tree Planting Programme - Contractor Planting Model (cont.)</a:t>
            </a:r>
          </a:p>
          <a:p>
            <a:pPr marL="800100" lvl="1" indent="-342900" algn="just">
              <a:buFont typeface="Arial" panose="020B0604020202020204" pitchFamily="34" charset="0"/>
              <a:buChar char="•"/>
            </a:pPr>
            <a:r>
              <a:rPr lang="en-GB" sz="2000" dirty="0"/>
              <a:t>Grange Farm (Hazlemere) – 7.44 ha; 14,700 trees</a:t>
            </a:r>
          </a:p>
        </p:txBody>
      </p:sp>
      <p:pic>
        <p:nvPicPr>
          <p:cNvPr id="3" name="Picture 2">
            <a:extLst>
              <a:ext uri="{FF2B5EF4-FFF2-40B4-BE49-F238E27FC236}">
                <a16:creationId xmlns:a16="http://schemas.microsoft.com/office/drawing/2014/main" id="{FBCE8988-07F8-49F4-9F8D-4AFE7F7E050C}"/>
              </a:ext>
            </a:extLst>
          </p:cNvPr>
          <p:cNvPicPr>
            <a:picLocks noChangeAspect="1"/>
          </p:cNvPicPr>
          <p:nvPr/>
        </p:nvPicPr>
        <p:blipFill>
          <a:blip r:embed="rId2"/>
          <a:stretch>
            <a:fillRect/>
          </a:stretch>
        </p:blipFill>
        <p:spPr>
          <a:xfrm>
            <a:off x="186325" y="1296038"/>
            <a:ext cx="6072235" cy="5115650"/>
          </a:xfrm>
          <a:prstGeom prst="rect">
            <a:avLst/>
          </a:prstGeom>
        </p:spPr>
      </p:pic>
      <p:pic>
        <p:nvPicPr>
          <p:cNvPr id="4" name="Picture 3">
            <a:extLst>
              <a:ext uri="{FF2B5EF4-FFF2-40B4-BE49-F238E27FC236}">
                <a16:creationId xmlns:a16="http://schemas.microsoft.com/office/drawing/2014/main" id="{5B005F0F-7FC8-466A-A4F2-916F062E73F3}"/>
              </a:ext>
            </a:extLst>
          </p:cNvPr>
          <p:cNvPicPr>
            <a:picLocks noChangeAspect="1"/>
          </p:cNvPicPr>
          <p:nvPr/>
        </p:nvPicPr>
        <p:blipFill>
          <a:blip r:embed="rId3"/>
          <a:stretch>
            <a:fillRect/>
          </a:stretch>
        </p:blipFill>
        <p:spPr>
          <a:xfrm>
            <a:off x="5963829" y="2414186"/>
            <a:ext cx="3031316" cy="3848816"/>
          </a:xfrm>
          <a:prstGeom prst="rect">
            <a:avLst/>
          </a:prstGeom>
        </p:spPr>
      </p:pic>
      <p:sp>
        <p:nvSpPr>
          <p:cNvPr id="8" name="TextBox 7">
            <a:extLst>
              <a:ext uri="{FF2B5EF4-FFF2-40B4-BE49-F238E27FC236}">
                <a16:creationId xmlns:a16="http://schemas.microsoft.com/office/drawing/2014/main" id="{944B2F08-3568-4898-B37F-2D08D0EDA1F7}"/>
              </a:ext>
            </a:extLst>
          </p:cNvPr>
          <p:cNvSpPr txBox="1"/>
          <p:nvPr/>
        </p:nvSpPr>
        <p:spPr>
          <a:xfrm>
            <a:off x="186325" y="6411688"/>
            <a:ext cx="8808820" cy="400110"/>
          </a:xfrm>
          <a:prstGeom prst="rect">
            <a:avLst/>
          </a:prstGeom>
          <a:solidFill>
            <a:schemeClr val="bg1"/>
          </a:solidFill>
        </p:spPr>
        <p:txBody>
          <a:bodyPr wrap="square">
            <a:spAutoFit/>
          </a:bodyPr>
          <a:lstStyle/>
          <a:p>
            <a:pPr lvl="1" algn="just"/>
            <a:r>
              <a:rPr lang="en-GB" sz="2000" dirty="0"/>
              <a:t>Contractor planting cost of approx. £12-£13 per tree (after grant contributions)</a:t>
            </a:r>
          </a:p>
        </p:txBody>
      </p:sp>
      <p:sp>
        <p:nvSpPr>
          <p:cNvPr id="7" name="Title 1">
            <a:extLst>
              <a:ext uri="{FF2B5EF4-FFF2-40B4-BE49-F238E27FC236}">
                <a16:creationId xmlns:a16="http://schemas.microsoft.com/office/drawing/2014/main" id="{9694ADDC-E56B-4B45-BFA7-B45B047078C3}"/>
              </a:ext>
            </a:extLst>
          </p:cNvPr>
          <p:cNvSpPr txBox="1">
            <a:spLocks/>
          </p:cNvSpPr>
          <p:nvPr/>
        </p:nvSpPr>
        <p:spPr>
          <a:xfrm>
            <a:off x="186325" y="-9592"/>
            <a:ext cx="8771349"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5. ‘22/’23 Projects and Beyond</a:t>
            </a:r>
          </a:p>
        </p:txBody>
      </p:sp>
      <p:pic>
        <p:nvPicPr>
          <p:cNvPr id="9" name="Picture 8">
            <a:extLst>
              <a:ext uri="{FF2B5EF4-FFF2-40B4-BE49-F238E27FC236}">
                <a16:creationId xmlns:a16="http://schemas.microsoft.com/office/drawing/2014/main" id="{E214337A-7AB9-4350-A82C-174D0BCDF278}"/>
              </a:ext>
            </a:extLst>
          </p:cNvPr>
          <p:cNvPicPr>
            <a:picLocks noChangeAspect="1"/>
          </p:cNvPicPr>
          <p:nvPr/>
        </p:nvPicPr>
        <p:blipFill rotWithShape="1">
          <a:blip r:embed="rId4"/>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2220929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FAED4ED-9257-42CD-91A2-3664382ECCC9}"/>
              </a:ext>
            </a:extLst>
          </p:cNvPr>
          <p:cNvSpPr txBox="1"/>
          <p:nvPr/>
        </p:nvSpPr>
        <p:spPr>
          <a:xfrm>
            <a:off x="148854" y="551453"/>
            <a:ext cx="8808820" cy="5632311"/>
          </a:xfrm>
          <a:prstGeom prst="rect">
            <a:avLst/>
          </a:prstGeom>
          <a:solidFill>
            <a:schemeClr val="bg1"/>
          </a:solidFill>
        </p:spPr>
        <p:txBody>
          <a:bodyPr wrap="square">
            <a:spAutoFit/>
          </a:bodyPr>
          <a:lstStyle/>
          <a:p>
            <a:pPr algn="just"/>
            <a:r>
              <a:rPr lang="en-GB" sz="2000" b="1" dirty="0"/>
              <a:t>Facilitated Community Projects</a:t>
            </a:r>
          </a:p>
          <a:p>
            <a:pPr algn="just"/>
            <a:endParaRPr lang="en-GB" sz="2000" dirty="0"/>
          </a:p>
          <a:p>
            <a:pPr algn="just"/>
            <a:r>
              <a:rPr lang="en-GB" sz="2000" b="1" dirty="0"/>
              <a:t>LATF</a:t>
            </a:r>
          </a:p>
          <a:p>
            <a:pPr marL="800100" lvl="1" indent="-342900" algn="just">
              <a:buFont typeface="Arial" panose="020B0604020202020204" pitchFamily="34" charset="0"/>
              <a:buChar char="•"/>
            </a:pPr>
            <a:r>
              <a:rPr lang="en-GB" sz="2000" dirty="0"/>
              <a:t>Two Miyawaki (‘tiny forests’) woodland </a:t>
            </a:r>
          </a:p>
          <a:p>
            <a:pPr lvl="1" algn="just"/>
            <a:r>
              <a:rPr lang="en-GB" sz="2000" dirty="0"/>
              <a:t>creation projects (1,200 trees)</a:t>
            </a:r>
          </a:p>
          <a:p>
            <a:pPr marL="1257300" lvl="2" indent="-342900" algn="just">
              <a:buFont typeface="Arial" panose="020B0604020202020204" pitchFamily="34" charset="0"/>
              <a:buChar char="•"/>
            </a:pPr>
            <a:r>
              <a:rPr lang="en-GB" sz="2000" dirty="0"/>
              <a:t>~30,000 stems per ha</a:t>
            </a:r>
          </a:p>
          <a:p>
            <a:pPr marL="1257300" lvl="2" indent="-342900" algn="just">
              <a:buFont typeface="Arial" panose="020B0604020202020204" pitchFamily="34" charset="0"/>
              <a:buChar char="•"/>
            </a:pPr>
            <a:r>
              <a:rPr lang="en-GB" sz="2000" dirty="0"/>
              <a:t>large amount of ground preparation </a:t>
            </a:r>
          </a:p>
          <a:p>
            <a:pPr marL="1257300" lvl="2" indent="-342900" algn="just">
              <a:buFont typeface="Arial" panose="020B0604020202020204" pitchFamily="34" charset="0"/>
              <a:buChar char="•"/>
            </a:pPr>
            <a:r>
              <a:rPr lang="en-GB" sz="2000" dirty="0"/>
              <a:t>claims that they can grow ten times faster </a:t>
            </a:r>
          </a:p>
          <a:p>
            <a:pPr lvl="2" algn="just"/>
            <a:r>
              <a:rPr lang="en-GB" sz="2000" dirty="0"/>
              <a:t>than other newly planted woodland</a:t>
            </a:r>
          </a:p>
          <a:p>
            <a:pPr marL="1257300" lvl="2" indent="-342900" algn="just">
              <a:buFont typeface="Arial" panose="020B0604020202020204" pitchFamily="34" charset="0"/>
              <a:buChar char="•"/>
            </a:pPr>
            <a:r>
              <a:rPr lang="en-GB" sz="2000" dirty="0"/>
              <a:t>Cost of ~£48 per tree</a:t>
            </a:r>
          </a:p>
          <a:p>
            <a:pPr marL="1257300" lvl="2" indent="-342900" algn="just">
              <a:buFont typeface="Arial" panose="020B0604020202020204" pitchFamily="34" charset="0"/>
              <a:buChar char="•"/>
            </a:pPr>
            <a:endParaRPr lang="en-GB" sz="2000" dirty="0"/>
          </a:p>
          <a:p>
            <a:pPr marL="800100" lvl="1" indent="-342900" algn="just">
              <a:buFont typeface="Arial" panose="020B0604020202020204" pitchFamily="34" charset="0"/>
              <a:buChar char="•"/>
            </a:pPr>
            <a:r>
              <a:rPr lang="en-GB" sz="2000" dirty="0"/>
              <a:t>Other part of the bid was for trees planted next to the public highway and other community sites (1,072 trees)</a:t>
            </a:r>
          </a:p>
          <a:p>
            <a:pPr marL="1257300" lvl="2" indent="-342900" algn="just">
              <a:buFont typeface="Arial" panose="020B0604020202020204" pitchFamily="34" charset="0"/>
              <a:buChar char="•"/>
            </a:pPr>
            <a:r>
              <a:rPr lang="en-GB" sz="2000" dirty="0"/>
              <a:t>Standard trees specified for planting next to the public highway as they are robust enough for those environments</a:t>
            </a:r>
          </a:p>
          <a:p>
            <a:pPr marL="0" lvl="1" algn="just"/>
            <a:endParaRPr lang="en-GB" sz="2000" dirty="0"/>
          </a:p>
          <a:p>
            <a:pPr marL="0" lvl="1" algn="just"/>
            <a:r>
              <a:rPr lang="en-GB" sz="2000" b="1" dirty="0"/>
              <a:t>630 free trees to be given to 28 town and parish councils on 28</a:t>
            </a:r>
            <a:r>
              <a:rPr lang="en-GB" sz="2000" b="1" baseline="30000" dirty="0"/>
              <a:t>th</a:t>
            </a:r>
            <a:r>
              <a:rPr lang="en-GB" sz="2000" b="1" dirty="0"/>
              <a:t> November</a:t>
            </a:r>
          </a:p>
          <a:p>
            <a:pPr marL="0" lvl="1" algn="just"/>
            <a:r>
              <a:rPr lang="en-GB" sz="2000" b="1" dirty="0"/>
              <a:t>(N.B. donated from HS2)</a:t>
            </a:r>
          </a:p>
        </p:txBody>
      </p:sp>
      <p:pic>
        <p:nvPicPr>
          <p:cNvPr id="6" name="Picture 4" descr="Image result for Leaf Icon">
            <a:extLst>
              <a:ext uri="{FF2B5EF4-FFF2-40B4-BE49-F238E27FC236}">
                <a16:creationId xmlns:a16="http://schemas.microsoft.com/office/drawing/2014/main" id="{5A83F910-634A-414E-9E0E-93C2A0A67AD5}"/>
              </a:ext>
            </a:extLst>
          </p:cNvPr>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l="9840" r="10375" b="4"/>
          <a:stretch/>
        </p:blipFill>
        <p:spPr bwMode="auto">
          <a:xfrm>
            <a:off x="7989713" y="5634446"/>
            <a:ext cx="1154287" cy="1152434"/>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2EABC973-D46F-4C8B-B008-C2046C7D8C2F}"/>
              </a:ext>
            </a:extLst>
          </p:cNvPr>
          <p:cNvSpPr txBox="1">
            <a:spLocks/>
          </p:cNvSpPr>
          <p:nvPr/>
        </p:nvSpPr>
        <p:spPr>
          <a:xfrm>
            <a:off x="186325" y="-9592"/>
            <a:ext cx="8771349"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5. ‘22/’23 Projects and Beyond</a:t>
            </a:r>
          </a:p>
        </p:txBody>
      </p:sp>
      <p:pic>
        <p:nvPicPr>
          <p:cNvPr id="4" name="Picture 3">
            <a:extLst>
              <a:ext uri="{FF2B5EF4-FFF2-40B4-BE49-F238E27FC236}">
                <a16:creationId xmlns:a16="http://schemas.microsoft.com/office/drawing/2014/main" id="{E7F182B7-072A-48F4-B916-D9C80B143D65}"/>
              </a:ext>
            </a:extLst>
          </p:cNvPr>
          <p:cNvPicPr>
            <a:picLocks noChangeAspect="1"/>
          </p:cNvPicPr>
          <p:nvPr/>
        </p:nvPicPr>
        <p:blipFill rotWithShape="1">
          <a:blip r:embed="rId3"/>
          <a:srcRect l="25048" t="7037" r="42476" b="30148"/>
          <a:stretch/>
        </p:blipFill>
        <p:spPr>
          <a:xfrm>
            <a:off x="5889625" y="505217"/>
            <a:ext cx="2969623" cy="3230880"/>
          </a:xfrm>
          <a:prstGeom prst="rect">
            <a:avLst/>
          </a:prstGeom>
        </p:spPr>
      </p:pic>
      <p:sp>
        <p:nvSpPr>
          <p:cNvPr id="11" name="TextBox 10">
            <a:extLst>
              <a:ext uri="{FF2B5EF4-FFF2-40B4-BE49-F238E27FC236}">
                <a16:creationId xmlns:a16="http://schemas.microsoft.com/office/drawing/2014/main" id="{40042176-CE22-49DF-A10B-0E0BF7E1994D}"/>
              </a:ext>
            </a:extLst>
          </p:cNvPr>
          <p:cNvSpPr txBox="1"/>
          <p:nvPr/>
        </p:nvSpPr>
        <p:spPr>
          <a:xfrm>
            <a:off x="6416115" y="3742013"/>
            <a:ext cx="2156747" cy="261610"/>
          </a:xfrm>
          <a:prstGeom prst="rect">
            <a:avLst/>
          </a:prstGeom>
          <a:solidFill>
            <a:schemeClr val="bg1"/>
          </a:solidFill>
        </p:spPr>
        <p:txBody>
          <a:bodyPr wrap="square">
            <a:spAutoFit/>
          </a:bodyPr>
          <a:lstStyle/>
          <a:p>
            <a:r>
              <a:rPr lang="en-GB" sz="1100" dirty="0"/>
              <a:t>Source: Bucks Radio</a:t>
            </a:r>
          </a:p>
        </p:txBody>
      </p:sp>
      <p:pic>
        <p:nvPicPr>
          <p:cNvPr id="13" name="Picture 12">
            <a:extLst>
              <a:ext uri="{FF2B5EF4-FFF2-40B4-BE49-F238E27FC236}">
                <a16:creationId xmlns:a16="http://schemas.microsoft.com/office/drawing/2014/main" id="{A2B9E600-FDFD-4E17-BB64-B536104C2D3B}"/>
              </a:ext>
            </a:extLst>
          </p:cNvPr>
          <p:cNvPicPr>
            <a:picLocks noChangeAspect="1"/>
          </p:cNvPicPr>
          <p:nvPr/>
        </p:nvPicPr>
        <p:blipFill rotWithShape="1">
          <a:blip r:embed="rId4"/>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546922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FAED4ED-9257-42CD-91A2-3664382ECCC9}"/>
              </a:ext>
            </a:extLst>
          </p:cNvPr>
          <p:cNvSpPr txBox="1"/>
          <p:nvPr/>
        </p:nvSpPr>
        <p:spPr>
          <a:xfrm>
            <a:off x="148854" y="613662"/>
            <a:ext cx="8808820" cy="5016758"/>
          </a:xfrm>
          <a:prstGeom prst="rect">
            <a:avLst/>
          </a:prstGeom>
          <a:solidFill>
            <a:schemeClr val="bg1"/>
          </a:solidFill>
        </p:spPr>
        <p:txBody>
          <a:bodyPr wrap="square">
            <a:spAutoFit/>
          </a:bodyPr>
          <a:lstStyle/>
          <a:p>
            <a:pPr algn="just"/>
            <a:r>
              <a:rPr lang="en-GB" sz="2000" b="1" dirty="0"/>
              <a:t>Forestry England Woodland Partnership (FEWP) scheme</a:t>
            </a:r>
          </a:p>
          <a:p>
            <a:pPr algn="just"/>
            <a:endParaRPr lang="en-GB" sz="2000" dirty="0"/>
          </a:p>
          <a:p>
            <a:pPr marL="800100" lvl="1" indent="-342900" algn="just">
              <a:buFont typeface="Arial" panose="020B0604020202020204" pitchFamily="34" charset="0"/>
              <a:buChar char="•"/>
            </a:pPr>
            <a:r>
              <a:rPr lang="en-GB" sz="2000" dirty="0"/>
              <a:t>Tree establishment and maintenance is the responsibility of Forestry England</a:t>
            </a:r>
          </a:p>
          <a:p>
            <a:pPr marL="800100" lvl="1" indent="-342900" algn="just">
              <a:buFont typeface="Arial" panose="020B0604020202020204" pitchFamily="34" charset="0"/>
              <a:buChar char="•"/>
            </a:pPr>
            <a:r>
              <a:rPr lang="en-GB" sz="2000" dirty="0"/>
              <a:t>Public can access the newly forested sites</a:t>
            </a:r>
          </a:p>
          <a:p>
            <a:pPr marL="800100" lvl="1" indent="-342900" algn="just">
              <a:buFont typeface="Arial" panose="020B0604020202020204" pitchFamily="34" charset="0"/>
              <a:buChar char="•"/>
            </a:pPr>
            <a:r>
              <a:rPr lang="en-GB" sz="2000" dirty="0"/>
              <a:t>Landowner benefits from the Woodland Carbon Units generated</a:t>
            </a:r>
          </a:p>
          <a:p>
            <a:pPr marL="800100" lvl="1" indent="-342900" algn="just">
              <a:buFont typeface="Arial" panose="020B0604020202020204" pitchFamily="34" charset="0"/>
              <a:buChar char="•"/>
            </a:pPr>
            <a:r>
              <a:rPr lang="en-GB" sz="2000" dirty="0"/>
              <a:t>Rental income received from Forestry England (FE)</a:t>
            </a:r>
          </a:p>
          <a:p>
            <a:pPr marL="800100" lvl="1" indent="-342900" algn="just">
              <a:buFont typeface="Arial" panose="020B0604020202020204" pitchFamily="34" charset="0"/>
              <a:buChar char="•"/>
            </a:pPr>
            <a:r>
              <a:rPr lang="en-GB" sz="2000" dirty="0"/>
              <a:t>Site must be 50ha (but can be a smaller area if located close to FE operational sites)</a:t>
            </a:r>
          </a:p>
          <a:p>
            <a:pPr marL="800100" lvl="1" indent="-342900" algn="just">
              <a:buFont typeface="Arial" panose="020B0604020202020204" pitchFamily="34" charset="0"/>
              <a:buChar char="•"/>
            </a:pPr>
            <a:endParaRPr lang="en-GB" sz="2000" dirty="0"/>
          </a:p>
          <a:p>
            <a:pPr lvl="1" algn="just"/>
            <a:r>
              <a:rPr lang="en-GB" sz="2000" dirty="0"/>
              <a:t>Progress at the Wing site</a:t>
            </a:r>
          </a:p>
          <a:p>
            <a:pPr lvl="1" algn="just"/>
            <a:endParaRPr lang="en-GB" sz="2000" dirty="0"/>
          </a:p>
          <a:p>
            <a:pPr marL="800100" lvl="1" indent="-342900" algn="just">
              <a:buFont typeface="Arial" panose="020B0604020202020204" pitchFamily="34" charset="0"/>
              <a:buChar char="•"/>
            </a:pPr>
            <a:r>
              <a:rPr lang="en-GB" sz="2000" dirty="0"/>
              <a:t>Heads of Terms signed</a:t>
            </a:r>
          </a:p>
          <a:p>
            <a:pPr marL="800100" lvl="1" indent="-342900" algn="just">
              <a:buFont typeface="Arial" panose="020B0604020202020204" pitchFamily="34" charset="0"/>
              <a:buChar char="•"/>
            </a:pPr>
            <a:r>
              <a:rPr lang="en-GB" sz="2000" dirty="0"/>
              <a:t>Working on the lease</a:t>
            </a:r>
          </a:p>
          <a:p>
            <a:pPr marL="800100" lvl="1" indent="-342900" algn="just">
              <a:buFont typeface="Arial" panose="020B0604020202020204" pitchFamily="34" charset="0"/>
              <a:buChar char="•"/>
            </a:pPr>
            <a:r>
              <a:rPr lang="en-GB" sz="2000" dirty="0"/>
              <a:t>Planting expected across ‘22/’23 and ‘23/’24 planting seasons </a:t>
            </a:r>
          </a:p>
          <a:p>
            <a:pPr marL="800100" lvl="1" indent="-342900" algn="just">
              <a:buFont typeface="Arial" panose="020B0604020202020204" pitchFamily="34" charset="0"/>
              <a:buChar char="•"/>
            </a:pPr>
            <a:r>
              <a:rPr lang="en-GB" sz="2000" dirty="0"/>
              <a:t>Council cost per stem: ~£1.50</a:t>
            </a:r>
          </a:p>
        </p:txBody>
      </p:sp>
      <p:pic>
        <p:nvPicPr>
          <p:cNvPr id="1026" name="Picture 2" descr="Home">
            <a:extLst>
              <a:ext uri="{FF2B5EF4-FFF2-40B4-BE49-F238E27FC236}">
                <a16:creationId xmlns:a16="http://schemas.microsoft.com/office/drawing/2014/main" id="{185704C9-76F2-461F-ABE4-0ED13E9E0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949" y="395673"/>
            <a:ext cx="2752725" cy="10096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997C55E-3799-42AA-912C-596065FD28C4}"/>
              </a:ext>
            </a:extLst>
          </p:cNvPr>
          <p:cNvSpPr txBox="1">
            <a:spLocks/>
          </p:cNvSpPr>
          <p:nvPr/>
        </p:nvSpPr>
        <p:spPr>
          <a:xfrm>
            <a:off x="186325" y="-9592"/>
            <a:ext cx="8771349"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5. ‘22/’23 Projects and Beyond</a:t>
            </a:r>
          </a:p>
        </p:txBody>
      </p:sp>
      <p:pic>
        <p:nvPicPr>
          <p:cNvPr id="6" name="Picture 5">
            <a:extLst>
              <a:ext uri="{FF2B5EF4-FFF2-40B4-BE49-F238E27FC236}">
                <a16:creationId xmlns:a16="http://schemas.microsoft.com/office/drawing/2014/main" id="{9CF29858-C6DF-4FE6-B46D-B99953114649}"/>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530059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0109CD7-65F0-451C-A993-50B87BC3E050}"/>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1. Nature Based Solutions to Climate Change</a:t>
            </a:r>
          </a:p>
        </p:txBody>
      </p:sp>
      <p:sp>
        <p:nvSpPr>
          <p:cNvPr id="5" name="TextBox 4">
            <a:extLst>
              <a:ext uri="{FF2B5EF4-FFF2-40B4-BE49-F238E27FC236}">
                <a16:creationId xmlns:a16="http://schemas.microsoft.com/office/drawing/2014/main" id="{2A2CEE58-EED6-4EAB-AC30-DF8318A4C91E}"/>
              </a:ext>
            </a:extLst>
          </p:cNvPr>
          <p:cNvSpPr txBox="1"/>
          <p:nvPr/>
        </p:nvSpPr>
        <p:spPr>
          <a:xfrm>
            <a:off x="260315" y="690007"/>
            <a:ext cx="8447368" cy="5324535"/>
          </a:xfrm>
          <a:prstGeom prst="rect">
            <a:avLst/>
          </a:prstGeom>
          <a:noFill/>
        </p:spPr>
        <p:txBody>
          <a:bodyPr wrap="square">
            <a:spAutoFit/>
          </a:bodyPr>
          <a:lstStyle/>
          <a:p>
            <a:endParaRPr lang="en-GB" sz="2000" dirty="0"/>
          </a:p>
          <a:p>
            <a:r>
              <a:rPr lang="en-GB" sz="2000" dirty="0"/>
              <a:t>Nature-based solutions (NbS) to climate change, sometimes called “natural climate solutions,” involve </a:t>
            </a:r>
            <a:r>
              <a:rPr lang="en-GB" sz="2000" b="1" dirty="0"/>
              <a:t>conserving</a:t>
            </a:r>
            <a:r>
              <a:rPr lang="en-GB" sz="2000" dirty="0"/>
              <a:t>, </a:t>
            </a:r>
            <a:r>
              <a:rPr lang="en-GB" sz="2000" b="1" dirty="0"/>
              <a:t>restoring, or better managing ecosystems </a:t>
            </a:r>
            <a:r>
              <a:rPr lang="en-GB" sz="2000" dirty="0"/>
              <a:t>to: </a:t>
            </a:r>
          </a:p>
          <a:p>
            <a:pPr marL="342900" indent="-342900">
              <a:buFont typeface="Arial" panose="020B0604020202020204" pitchFamily="34" charset="0"/>
              <a:buChar char="•"/>
            </a:pPr>
            <a:r>
              <a:rPr lang="en-GB" sz="2000" b="1" dirty="0"/>
              <a:t>remove carbon dioxide (CO2) </a:t>
            </a:r>
            <a:r>
              <a:rPr lang="en-GB" sz="2000" dirty="0"/>
              <a:t>from the atmosphere</a:t>
            </a:r>
          </a:p>
          <a:p>
            <a:pPr marL="342900" indent="-342900">
              <a:buFont typeface="Arial" panose="020B0604020202020204" pitchFamily="34" charset="0"/>
              <a:buChar char="•"/>
            </a:pPr>
            <a:r>
              <a:rPr lang="en-GB" sz="2000" b="1" dirty="0"/>
              <a:t>reduce emissions of greenhouse gases</a:t>
            </a:r>
            <a:r>
              <a:rPr lang="en-GB" sz="2000" dirty="0"/>
              <a:t>, and </a:t>
            </a:r>
          </a:p>
          <a:p>
            <a:pPr marL="342900" indent="-342900">
              <a:buFont typeface="Arial" panose="020B0604020202020204" pitchFamily="34" charset="0"/>
              <a:buChar char="•"/>
            </a:pPr>
            <a:r>
              <a:rPr lang="en-GB" sz="2000" b="1" dirty="0"/>
              <a:t>assist with the adaptation to a changing climate</a:t>
            </a:r>
          </a:p>
          <a:p>
            <a:endParaRPr lang="en-GB" sz="2000" dirty="0"/>
          </a:p>
          <a:p>
            <a:endParaRPr lang="en-GB" sz="2000" dirty="0"/>
          </a:p>
          <a:p>
            <a:r>
              <a:rPr lang="en-GB" sz="2000" dirty="0"/>
              <a:t>‘Research highlights that </a:t>
            </a:r>
            <a:r>
              <a:rPr lang="en-GB" sz="2000" b="1" dirty="0"/>
              <a:t>NbS could provide around 30% of the cost-effective mitigation needed by 2030 to stabilise warming to below 2°C</a:t>
            </a:r>
            <a:r>
              <a:rPr lang="en-GB" sz="2000" dirty="0"/>
              <a:t>. They can also provide a powerful defence against the impacts and long-term hazards of </a:t>
            </a:r>
            <a:r>
              <a:rPr lang="en-GB" sz="2000" b="1" dirty="0"/>
              <a:t>climate change, which is the biggest threat to biodiversity.’</a:t>
            </a:r>
          </a:p>
          <a:p>
            <a:endParaRPr lang="en-GB" sz="2000" b="1" dirty="0"/>
          </a:p>
          <a:p>
            <a:r>
              <a:rPr lang="en-GB" sz="2000" i="1" dirty="0"/>
              <a:t>International Union for the Conservation of Nature (IUCN), Global Standard for Nature-based Solutions</a:t>
            </a:r>
          </a:p>
          <a:p>
            <a:endParaRPr lang="en-GB" sz="2000" i="1" dirty="0"/>
          </a:p>
        </p:txBody>
      </p:sp>
    </p:spTree>
    <p:extLst>
      <p:ext uri="{BB962C8B-B14F-4D97-AF65-F5344CB8AC3E}">
        <p14:creationId xmlns:p14="http://schemas.microsoft.com/office/powerpoint/2010/main" val="1263031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80BE4E-80AB-4EF8-966C-7FAC4A075FF8}"/>
              </a:ext>
            </a:extLst>
          </p:cNvPr>
          <p:cNvPicPr>
            <a:picLocks noChangeAspect="1"/>
          </p:cNvPicPr>
          <p:nvPr/>
        </p:nvPicPr>
        <p:blipFill rotWithShape="1">
          <a:blip r:embed="rId2"/>
          <a:srcRect l="4381" t="12624" r="30095" b="6106"/>
          <a:stretch/>
        </p:blipFill>
        <p:spPr>
          <a:xfrm>
            <a:off x="235130" y="819617"/>
            <a:ext cx="8508274" cy="5936006"/>
          </a:xfrm>
          <a:prstGeom prst="rect">
            <a:avLst/>
          </a:prstGeom>
        </p:spPr>
      </p:pic>
      <p:sp>
        <p:nvSpPr>
          <p:cNvPr id="6" name="Title 1">
            <a:extLst>
              <a:ext uri="{FF2B5EF4-FFF2-40B4-BE49-F238E27FC236}">
                <a16:creationId xmlns:a16="http://schemas.microsoft.com/office/drawing/2014/main" id="{871AC7E3-8492-4FD4-B1BE-A1D10CF5F354}"/>
              </a:ext>
            </a:extLst>
          </p:cNvPr>
          <p:cNvSpPr txBox="1">
            <a:spLocks/>
          </p:cNvSpPr>
          <p:nvPr/>
        </p:nvSpPr>
        <p:spPr>
          <a:xfrm>
            <a:off x="186325" y="-9592"/>
            <a:ext cx="8771349"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5. ‘22/’23 Projects and Beyond</a:t>
            </a:r>
          </a:p>
        </p:txBody>
      </p:sp>
      <p:pic>
        <p:nvPicPr>
          <p:cNvPr id="7" name="Picture 6">
            <a:extLst>
              <a:ext uri="{FF2B5EF4-FFF2-40B4-BE49-F238E27FC236}">
                <a16:creationId xmlns:a16="http://schemas.microsoft.com/office/drawing/2014/main" id="{EA24BBC9-6FBE-4CA9-8B02-C4B77981A65E}"/>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
        <p:nvSpPr>
          <p:cNvPr id="9" name="TextBox 8">
            <a:extLst>
              <a:ext uri="{FF2B5EF4-FFF2-40B4-BE49-F238E27FC236}">
                <a16:creationId xmlns:a16="http://schemas.microsoft.com/office/drawing/2014/main" id="{6E8623DA-C500-4019-8BF4-308936191A23}"/>
              </a:ext>
            </a:extLst>
          </p:cNvPr>
          <p:cNvSpPr txBox="1"/>
          <p:nvPr/>
        </p:nvSpPr>
        <p:spPr>
          <a:xfrm>
            <a:off x="2946942" y="541918"/>
            <a:ext cx="4572000" cy="369332"/>
          </a:xfrm>
          <a:prstGeom prst="rect">
            <a:avLst/>
          </a:prstGeom>
          <a:noFill/>
        </p:spPr>
        <p:txBody>
          <a:bodyPr wrap="square">
            <a:spAutoFit/>
          </a:bodyPr>
          <a:lstStyle/>
          <a:p>
            <a:pPr lvl="1" algn="just"/>
            <a:r>
              <a:rPr lang="en-GB" dirty="0"/>
              <a:t> Wing Woodland Creation Plan</a:t>
            </a:r>
            <a:endParaRPr lang="en-GB" sz="1800" dirty="0"/>
          </a:p>
        </p:txBody>
      </p:sp>
    </p:spTree>
    <p:extLst>
      <p:ext uri="{BB962C8B-B14F-4D97-AF65-F5344CB8AC3E}">
        <p14:creationId xmlns:p14="http://schemas.microsoft.com/office/powerpoint/2010/main" val="3540553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EFD952-933C-4949-912E-BB58BAC41EDE}"/>
              </a:ext>
            </a:extLst>
          </p:cNvPr>
          <p:cNvSpPr txBox="1">
            <a:spLocks/>
          </p:cNvSpPr>
          <p:nvPr/>
        </p:nvSpPr>
        <p:spPr>
          <a:xfrm>
            <a:off x="186325" y="-9592"/>
            <a:ext cx="8771349"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5. ‘22/’23 Projects and Beyond</a:t>
            </a:r>
          </a:p>
        </p:txBody>
      </p:sp>
      <p:pic>
        <p:nvPicPr>
          <p:cNvPr id="5" name="Picture 4">
            <a:extLst>
              <a:ext uri="{FF2B5EF4-FFF2-40B4-BE49-F238E27FC236}">
                <a16:creationId xmlns:a16="http://schemas.microsoft.com/office/drawing/2014/main" id="{793CB026-5F3A-4B73-8FEC-8A02AE158AE4}"/>
              </a:ext>
            </a:extLst>
          </p:cNvPr>
          <p:cNvPicPr>
            <a:picLocks noChangeAspect="1"/>
          </p:cNvPicPr>
          <p:nvPr/>
        </p:nvPicPr>
        <p:blipFill rotWithShape="1">
          <a:blip r:embed="rId2"/>
          <a:srcRect l="5527" t="36060" r="20987" b="27768"/>
          <a:stretch/>
        </p:blipFill>
        <p:spPr>
          <a:xfrm>
            <a:off x="7367852" y="42860"/>
            <a:ext cx="1776148" cy="631272"/>
          </a:xfrm>
          <a:prstGeom prst="rect">
            <a:avLst/>
          </a:prstGeom>
        </p:spPr>
      </p:pic>
      <p:sp>
        <p:nvSpPr>
          <p:cNvPr id="6" name="TextBox 5">
            <a:extLst>
              <a:ext uri="{FF2B5EF4-FFF2-40B4-BE49-F238E27FC236}">
                <a16:creationId xmlns:a16="http://schemas.microsoft.com/office/drawing/2014/main" id="{F9936C54-97EF-4AE9-ACBC-D1B9AAC7D044}"/>
              </a:ext>
            </a:extLst>
          </p:cNvPr>
          <p:cNvSpPr txBox="1"/>
          <p:nvPr/>
        </p:nvSpPr>
        <p:spPr>
          <a:xfrm>
            <a:off x="148854" y="613662"/>
            <a:ext cx="8808820" cy="5016758"/>
          </a:xfrm>
          <a:prstGeom prst="rect">
            <a:avLst/>
          </a:prstGeom>
          <a:solidFill>
            <a:schemeClr val="bg1"/>
          </a:solidFill>
        </p:spPr>
        <p:txBody>
          <a:bodyPr wrap="square">
            <a:spAutoFit/>
          </a:bodyPr>
          <a:lstStyle/>
          <a:p>
            <a:pPr algn="just"/>
            <a:r>
              <a:rPr lang="en-GB" sz="2000" b="1" dirty="0"/>
              <a:t>Human Resources</a:t>
            </a:r>
          </a:p>
          <a:p>
            <a:pPr algn="just"/>
            <a:endParaRPr lang="en-GB" sz="2000" dirty="0"/>
          </a:p>
          <a:p>
            <a:pPr marL="800100" lvl="1" indent="-342900" algn="just">
              <a:buFont typeface="Arial" panose="020B0604020202020204" pitchFamily="34" charset="0"/>
              <a:buChar char="•"/>
            </a:pPr>
            <a:r>
              <a:rPr lang="en-GB" sz="2000" dirty="0"/>
              <a:t>Principal Climate Change Officer dedicated to nature based solutions to climate change work (in post since the commitment to plant 543,000 trees)</a:t>
            </a:r>
          </a:p>
          <a:p>
            <a:pPr lvl="1" algn="just"/>
            <a:r>
              <a:rPr lang="en-GB" sz="2000" dirty="0"/>
              <a:t> </a:t>
            </a:r>
          </a:p>
          <a:p>
            <a:pPr marL="800100" lvl="1" indent="-342900" algn="just">
              <a:buFont typeface="Arial" panose="020B0604020202020204" pitchFamily="34" charset="0"/>
              <a:buChar char="•"/>
            </a:pPr>
            <a:r>
              <a:rPr lang="en-GB" sz="2000" dirty="0"/>
              <a:t>Junior Climate Change Officer has assisted with community based tree planting activity (started in 2022)</a:t>
            </a:r>
          </a:p>
          <a:p>
            <a:pPr marL="800100" lvl="1" indent="-342900" algn="just">
              <a:buFont typeface="Arial" panose="020B0604020202020204" pitchFamily="34" charset="0"/>
              <a:buChar char="•"/>
            </a:pPr>
            <a:endParaRPr lang="en-GB" sz="2000" dirty="0"/>
          </a:p>
          <a:p>
            <a:pPr marL="342900" indent="-342900" algn="just">
              <a:buFont typeface="Arial" panose="020B0604020202020204" pitchFamily="34" charset="0"/>
              <a:buChar char="•"/>
            </a:pPr>
            <a:r>
              <a:rPr lang="en-GB" sz="2000" dirty="0"/>
              <a:t>	£144k funding secured from the </a:t>
            </a:r>
            <a:r>
              <a:rPr lang="en-GB" sz="2000" dirty="0">
                <a:hlinkClick r:id="rId3"/>
              </a:rPr>
              <a:t>Woodland Creation Accelerator Fund </a:t>
            </a:r>
            <a:r>
              <a:rPr lang="en-GB" sz="2000" dirty="0"/>
              <a:t>(bid submitted in July 2022) for:</a:t>
            </a:r>
          </a:p>
          <a:p>
            <a:pPr algn="just"/>
            <a:endParaRPr lang="en-GB" sz="2000" dirty="0"/>
          </a:p>
          <a:p>
            <a:pPr marL="800100" lvl="1" indent="-342900" algn="just">
              <a:buFont typeface="Arial" panose="020B0604020202020204" pitchFamily="34" charset="0"/>
              <a:buChar char="•"/>
            </a:pPr>
            <a:r>
              <a:rPr lang="en-GB" sz="2000" dirty="0"/>
              <a:t>A Junior Woodland Creation Officer (‘23/’24) – to assist with site identification and evaluation work</a:t>
            </a:r>
          </a:p>
          <a:p>
            <a:pPr lvl="1" algn="just"/>
            <a:endParaRPr lang="en-GB" sz="2000" dirty="0"/>
          </a:p>
          <a:p>
            <a:pPr marL="800100" lvl="1" indent="-342900" algn="just">
              <a:buFont typeface="Arial" panose="020B0604020202020204" pitchFamily="34" charset="0"/>
              <a:buChar char="•"/>
            </a:pPr>
            <a:r>
              <a:rPr lang="en-GB" sz="2000" dirty="0"/>
              <a:t>A Senior Woodland Creation Officer (‘23/’24 and ‘24/’25) – to assist with progressing sites from design to planting stages</a:t>
            </a:r>
          </a:p>
        </p:txBody>
      </p:sp>
      <p:pic>
        <p:nvPicPr>
          <p:cNvPr id="8" name="Picture 2" descr="Forestry Commission">
            <a:extLst>
              <a:ext uri="{FF2B5EF4-FFF2-40B4-BE49-F238E27FC236}">
                <a16:creationId xmlns:a16="http://schemas.microsoft.com/office/drawing/2014/main" id="{7E3EB0DD-2BE3-47EA-9128-83A7755637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4150" y="700307"/>
            <a:ext cx="1112675" cy="550058"/>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Group of people outline">
            <a:extLst>
              <a:ext uri="{FF2B5EF4-FFF2-40B4-BE49-F238E27FC236}">
                <a16:creationId xmlns:a16="http://schemas.microsoft.com/office/drawing/2014/main" id="{17261047-CEE1-4EDC-8109-33760FC6DF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59232" y="162985"/>
            <a:ext cx="1022294" cy="1022294"/>
          </a:xfrm>
          <a:prstGeom prst="rect">
            <a:avLst/>
          </a:prstGeom>
        </p:spPr>
      </p:pic>
    </p:spTree>
    <p:extLst>
      <p:ext uri="{BB962C8B-B14F-4D97-AF65-F5344CB8AC3E}">
        <p14:creationId xmlns:p14="http://schemas.microsoft.com/office/powerpoint/2010/main" val="36307017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FAED4ED-9257-42CD-91A2-3664382ECCC9}"/>
              </a:ext>
            </a:extLst>
          </p:cNvPr>
          <p:cNvSpPr txBox="1"/>
          <p:nvPr/>
        </p:nvSpPr>
        <p:spPr>
          <a:xfrm>
            <a:off x="148854" y="613662"/>
            <a:ext cx="8808820" cy="5016758"/>
          </a:xfrm>
          <a:prstGeom prst="rect">
            <a:avLst/>
          </a:prstGeom>
          <a:solidFill>
            <a:schemeClr val="bg1"/>
          </a:solidFill>
        </p:spPr>
        <p:txBody>
          <a:bodyPr wrap="square">
            <a:spAutoFit/>
          </a:bodyPr>
          <a:lstStyle/>
          <a:p>
            <a:pPr algn="just"/>
            <a:r>
              <a:rPr lang="en-GB" sz="2000" b="1" dirty="0"/>
              <a:t>Other Funding </a:t>
            </a:r>
          </a:p>
          <a:p>
            <a:pPr algn="just"/>
            <a:endParaRPr lang="en-GB" sz="2000" dirty="0"/>
          </a:p>
          <a:p>
            <a:pPr algn="just"/>
            <a:r>
              <a:rPr lang="en-GB" sz="2000" dirty="0">
                <a:hlinkClick r:id="rId2"/>
              </a:rPr>
              <a:t>Urban Tree Challenge Fund </a:t>
            </a:r>
            <a:endParaRPr lang="en-GB" sz="2000" dirty="0"/>
          </a:p>
          <a:p>
            <a:pPr marL="800100" lvl="1" indent="-342900" algn="just">
              <a:buFont typeface="Arial" panose="020B0604020202020204" pitchFamily="34" charset="0"/>
              <a:buChar char="•"/>
            </a:pPr>
            <a:r>
              <a:rPr lang="en-GB" sz="2000" dirty="0"/>
              <a:t>80% funding for establishing trees in urban or peri-urban areas (including three years worth of maintenance)</a:t>
            </a:r>
          </a:p>
          <a:p>
            <a:pPr marL="800100" lvl="1" indent="-342900" algn="just">
              <a:buFont typeface="Arial" panose="020B0604020202020204" pitchFamily="34" charset="0"/>
              <a:buChar char="•"/>
            </a:pPr>
            <a:r>
              <a:rPr lang="en-GB" sz="2000" dirty="0"/>
              <a:t>Minimum UTCF funding of £10,000.</a:t>
            </a:r>
          </a:p>
          <a:p>
            <a:pPr marL="800100" lvl="1" indent="-342900" algn="just">
              <a:buFont typeface="Arial" panose="020B0604020202020204" pitchFamily="34" charset="0"/>
              <a:buChar char="•"/>
            </a:pPr>
            <a:r>
              <a:rPr lang="en-GB" sz="2000" dirty="0"/>
              <a:t>Closes on 30 June 2023</a:t>
            </a:r>
          </a:p>
          <a:p>
            <a:pPr marL="0" lvl="1" algn="just"/>
            <a:endParaRPr lang="en-GB" sz="2000" dirty="0"/>
          </a:p>
          <a:p>
            <a:pPr marL="0" lvl="1" algn="just"/>
            <a:r>
              <a:rPr lang="en-GB" sz="2000" dirty="0">
                <a:hlinkClick r:id="rId3"/>
              </a:rPr>
              <a:t>Woodland Creation Planning Grant</a:t>
            </a:r>
            <a:endParaRPr lang="en-GB" sz="2000" dirty="0"/>
          </a:p>
          <a:p>
            <a:pPr marL="800100" lvl="2" indent="-342900" algn="just">
              <a:buFont typeface="Arial" panose="020B0604020202020204" pitchFamily="34" charset="0"/>
              <a:buChar char="•"/>
            </a:pPr>
            <a:r>
              <a:rPr lang="en-GB" sz="2000" dirty="0"/>
              <a:t>5ha min. area (can be made up of smaller blocks &gt;0.5ha with &gt;20m width)</a:t>
            </a:r>
          </a:p>
          <a:p>
            <a:pPr marL="800100" lvl="2" indent="-342900" algn="just">
              <a:buFont typeface="Arial" panose="020B0604020202020204" pitchFamily="34" charset="0"/>
              <a:buChar char="•"/>
            </a:pPr>
            <a:r>
              <a:rPr lang="en-GB" sz="2000" dirty="0"/>
              <a:t>Stage 1 grant: £1000 </a:t>
            </a:r>
          </a:p>
          <a:p>
            <a:pPr marL="800100" lvl="2" indent="-342900" algn="just">
              <a:buFont typeface="Arial" panose="020B0604020202020204" pitchFamily="34" charset="0"/>
              <a:buChar char="•"/>
            </a:pPr>
            <a:r>
              <a:rPr lang="en-GB" sz="2000" dirty="0"/>
              <a:t>Stage 2 grant: £150 per ha (minus £1,000 offered at stage 1)</a:t>
            </a:r>
          </a:p>
          <a:p>
            <a:pPr marL="800100" lvl="2" indent="-342900" algn="just">
              <a:buFont typeface="Arial" panose="020B0604020202020204" pitchFamily="34" charset="0"/>
              <a:buChar char="•"/>
            </a:pPr>
            <a:r>
              <a:rPr lang="en-GB" sz="2000" b="1" dirty="0"/>
              <a:t>Supplementary payments for specialist survey work</a:t>
            </a:r>
          </a:p>
          <a:p>
            <a:pPr marL="800100" lvl="2" indent="-342900" algn="just">
              <a:buFont typeface="Arial" panose="020B0604020202020204" pitchFamily="34" charset="0"/>
              <a:buChar char="•"/>
            </a:pPr>
            <a:r>
              <a:rPr lang="en-GB" sz="2000" dirty="0"/>
              <a:t>Cap of £30k per project</a:t>
            </a:r>
          </a:p>
          <a:p>
            <a:pPr marL="0" lvl="1" algn="just"/>
            <a:endParaRPr lang="en-GB" sz="2000" dirty="0"/>
          </a:p>
          <a:p>
            <a:pPr marL="0" lvl="1" algn="just"/>
            <a:r>
              <a:rPr lang="en-GB" sz="2000" dirty="0"/>
              <a:t>Natural flood management funding </a:t>
            </a:r>
          </a:p>
        </p:txBody>
      </p:sp>
      <p:pic>
        <p:nvPicPr>
          <p:cNvPr id="6" name="Picture 5">
            <a:extLst>
              <a:ext uri="{FF2B5EF4-FFF2-40B4-BE49-F238E27FC236}">
                <a16:creationId xmlns:a16="http://schemas.microsoft.com/office/drawing/2014/main" id="{2FB5FBB2-A1E7-47D4-AC23-19EE6C4CC383}"/>
              </a:ext>
            </a:extLst>
          </p:cNvPr>
          <p:cNvPicPr>
            <a:picLocks noChangeAspect="1"/>
          </p:cNvPicPr>
          <p:nvPr/>
        </p:nvPicPr>
        <p:blipFill rotWithShape="1">
          <a:blip r:embed="rId4"/>
          <a:srcRect l="5527" t="36060" r="20987" b="27768"/>
          <a:stretch/>
        </p:blipFill>
        <p:spPr>
          <a:xfrm>
            <a:off x="7367852" y="42860"/>
            <a:ext cx="1776148" cy="631272"/>
          </a:xfrm>
          <a:prstGeom prst="rect">
            <a:avLst/>
          </a:prstGeom>
        </p:spPr>
      </p:pic>
      <p:sp>
        <p:nvSpPr>
          <p:cNvPr id="7" name="Title 1">
            <a:extLst>
              <a:ext uri="{FF2B5EF4-FFF2-40B4-BE49-F238E27FC236}">
                <a16:creationId xmlns:a16="http://schemas.microsoft.com/office/drawing/2014/main" id="{1006AA94-6226-417A-AD7A-D96F6EAD5552}"/>
              </a:ext>
            </a:extLst>
          </p:cNvPr>
          <p:cNvSpPr txBox="1">
            <a:spLocks/>
          </p:cNvSpPr>
          <p:nvPr/>
        </p:nvSpPr>
        <p:spPr>
          <a:xfrm>
            <a:off x="186325" y="-9592"/>
            <a:ext cx="8771349"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5. ‘22/’23 Projects and Beyond</a:t>
            </a:r>
          </a:p>
        </p:txBody>
      </p:sp>
      <p:pic>
        <p:nvPicPr>
          <p:cNvPr id="8" name="Picture 2" descr="Forestry Commission">
            <a:extLst>
              <a:ext uri="{FF2B5EF4-FFF2-40B4-BE49-F238E27FC236}">
                <a16:creationId xmlns:a16="http://schemas.microsoft.com/office/drawing/2014/main" id="{7DD59194-FB16-44FA-91A4-8653830FCA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4150" y="700307"/>
            <a:ext cx="1112675" cy="55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6035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FAED4ED-9257-42CD-91A2-3664382ECCC9}"/>
              </a:ext>
            </a:extLst>
          </p:cNvPr>
          <p:cNvSpPr txBox="1"/>
          <p:nvPr/>
        </p:nvSpPr>
        <p:spPr>
          <a:xfrm>
            <a:off x="148854" y="613662"/>
            <a:ext cx="8808820" cy="3785652"/>
          </a:xfrm>
          <a:prstGeom prst="rect">
            <a:avLst/>
          </a:prstGeom>
          <a:solidFill>
            <a:schemeClr val="bg1"/>
          </a:solidFill>
        </p:spPr>
        <p:txBody>
          <a:bodyPr wrap="square">
            <a:spAutoFit/>
          </a:bodyPr>
          <a:lstStyle/>
          <a:p>
            <a:pPr algn="just"/>
            <a:endParaRPr lang="en-GB" sz="2000" b="1" dirty="0"/>
          </a:p>
          <a:p>
            <a:pPr algn="just"/>
            <a:r>
              <a:rPr lang="en-GB" sz="2000" b="1" dirty="0"/>
              <a:t>Other work in 2022</a:t>
            </a:r>
          </a:p>
          <a:p>
            <a:pPr algn="just"/>
            <a:endParaRPr lang="en-GB" sz="2000" dirty="0"/>
          </a:p>
          <a:p>
            <a:pPr marL="800100" lvl="1" indent="-342900" algn="just">
              <a:buFont typeface="Arial" panose="020B0604020202020204" pitchFamily="34" charset="0"/>
              <a:buChar char="•"/>
            </a:pPr>
            <a:r>
              <a:rPr lang="en-GB" sz="2000" dirty="0"/>
              <a:t>Invitation to Quote for Woodland Creation Design Planning services to be issued</a:t>
            </a:r>
          </a:p>
          <a:p>
            <a:pPr marL="800100" lvl="1" indent="-342900" algn="just">
              <a:buFont typeface="Arial" panose="020B0604020202020204" pitchFamily="34" charset="0"/>
              <a:buChar char="•"/>
            </a:pPr>
            <a:endParaRPr lang="en-GB" sz="2000" dirty="0"/>
          </a:p>
          <a:p>
            <a:pPr marL="800100" lvl="1" indent="-342900" algn="just">
              <a:buFont typeface="Arial" panose="020B0604020202020204" pitchFamily="34" charset="0"/>
              <a:buChar char="•"/>
            </a:pPr>
            <a:r>
              <a:rPr lang="en-GB" sz="2000" dirty="0"/>
              <a:t>Buckinghamshire Tree Strategy under development</a:t>
            </a:r>
          </a:p>
          <a:p>
            <a:pPr lvl="1" algn="just"/>
            <a:endParaRPr lang="en-GB" sz="2000" dirty="0"/>
          </a:p>
          <a:p>
            <a:pPr marL="800100" lvl="1" indent="-342900" algn="just">
              <a:buFont typeface="Arial" panose="020B0604020202020204" pitchFamily="34" charset="0"/>
              <a:buChar char="•"/>
            </a:pPr>
            <a:r>
              <a:rPr lang="en-GB" sz="2000" dirty="0">
                <a:hlinkClick r:id="rId2"/>
              </a:rPr>
              <a:t>Extraordinary Payments for Replanting in Exceptional Circumstances (EPREC) </a:t>
            </a:r>
            <a:r>
              <a:rPr lang="en-GB" sz="2000" dirty="0"/>
              <a:t>grant claim payment (for trees affected at Billet Field)</a:t>
            </a:r>
          </a:p>
          <a:p>
            <a:pPr marL="800100" lvl="1" indent="-342900" algn="just">
              <a:buFont typeface="Arial" panose="020B0604020202020204" pitchFamily="34" charset="0"/>
              <a:buChar char="•"/>
            </a:pPr>
            <a:endParaRPr lang="en-GB" sz="2000" dirty="0"/>
          </a:p>
          <a:p>
            <a:pPr marL="800100" lvl="1" indent="-342900" algn="just">
              <a:buFont typeface="Arial" panose="020B0604020202020204" pitchFamily="34" charset="0"/>
              <a:buChar char="•"/>
            </a:pPr>
            <a:r>
              <a:rPr lang="en-GB" sz="2000" dirty="0"/>
              <a:t>Validation of projects registered with </a:t>
            </a:r>
            <a:r>
              <a:rPr lang="en-GB" sz="2000" dirty="0">
                <a:hlinkClick r:id="rId3"/>
              </a:rPr>
              <a:t>UK Land Carbon Registry</a:t>
            </a:r>
            <a:endParaRPr lang="en-GB" sz="2000" dirty="0"/>
          </a:p>
        </p:txBody>
      </p:sp>
      <p:pic>
        <p:nvPicPr>
          <p:cNvPr id="6" name="Picture 5">
            <a:extLst>
              <a:ext uri="{FF2B5EF4-FFF2-40B4-BE49-F238E27FC236}">
                <a16:creationId xmlns:a16="http://schemas.microsoft.com/office/drawing/2014/main" id="{2FB5FBB2-A1E7-47D4-AC23-19EE6C4CC383}"/>
              </a:ext>
            </a:extLst>
          </p:cNvPr>
          <p:cNvPicPr>
            <a:picLocks noChangeAspect="1"/>
          </p:cNvPicPr>
          <p:nvPr/>
        </p:nvPicPr>
        <p:blipFill rotWithShape="1">
          <a:blip r:embed="rId4"/>
          <a:srcRect l="5527" t="36060" r="20987" b="27768"/>
          <a:stretch/>
        </p:blipFill>
        <p:spPr>
          <a:xfrm>
            <a:off x="7367852" y="42860"/>
            <a:ext cx="1776148" cy="631272"/>
          </a:xfrm>
          <a:prstGeom prst="rect">
            <a:avLst/>
          </a:prstGeom>
        </p:spPr>
      </p:pic>
      <p:sp>
        <p:nvSpPr>
          <p:cNvPr id="7" name="Title 1">
            <a:extLst>
              <a:ext uri="{FF2B5EF4-FFF2-40B4-BE49-F238E27FC236}">
                <a16:creationId xmlns:a16="http://schemas.microsoft.com/office/drawing/2014/main" id="{1006AA94-6226-417A-AD7A-D96F6EAD5552}"/>
              </a:ext>
            </a:extLst>
          </p:cNvPr>
          <p:cNvSpPr txBox="1">
            <a:spLocks/>
          </p:cNvSpPr>
          <p:nvPr/>
        </p:nvSpPr>
        <p:spPr>
          <a:xfrm>
            <a:off x="186325" y="-9592"/>
            <a:ext cx="8771349"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5. ‘22/’23 Projects and Beyond</a:t>
            </a:r>
          </a:p>
        </p:txBody>
      </p:sp>
      <p:pic>
        <p:nvPicPr>
          <p:cNvPr id="8" name="Picture 2" descr="Forestry Commission">
            <a:extLst>
              <a:ext uri="{FF2B5EF4-FFF2-40B4-BE49-F238E27FC236}">
                <a16:creationId xmlns:a16="http://schemas.microsoft.com/office/drawing/2014/main" id="{7DD59194-FB16-44FA-91A4-8653830FCA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4150" y="700307"/>
            <a:ext cx="1112675" cy="550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331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2DA29D62-E2F8-49F9-AE37-8047A191FB52}"/>
              </a:ext>
            </a:extLst>
          </p:cNvPr>
          <p:cNvGraphicFramePr>
            <a:graphicFrameLocks noGrp="1"/>
          </p:cNvGraphicFramePr>
          <p:nvPr>
            <p:extLst>
              <p:ext uri="{D42A27DB-BD31-4B8C-83A1-F6EECF244321}">
                <p14:modId xmlns:p14="http://schemas.microsoft.com/office/powerpoint/2010/main" val="1631845901"/>
              </p:ext>
            </p:extLst>
          </p:nvPr>
        </p:nvGraphicFramePr>
        <p:xfrm>
          <a:off x="182879" y="2255518"/>
          <a:ext cx="2899956" cy="3738697"/>
        </p:xfrm>
        <a:graphic>
          <a:graphicData uri="http://schemas.openxmlformats.org/drawingml/2006/table">
            <a:tbl>
              <a:tblPr/>
              <a:tblGrid>
                <a:gridCol w="551685">
                  <a:extLst>
                    <a:ext uri="{9D8B030D-6E8A-4147-A177-3AD203B41FA5}">
                      <a16:colId xmlns:a16="http://schemas.microsoft.com/office/drawing/2014/main" val="3704338142"/>
                    </a:ext>
                  </a:extLst>
                </a:gridCol>
                <a:gridCol w="580080">
                  <a:extLst>
                    <a:ext uri="{9D8B030D-6E8A-4147-A177-3AD203B41FA5}">
                      <a16:colId xmlns:a16="http://schemas.microsoft.com/office/drawing/2014/main" val="628012251"/>
                    </a:ext>
                  </a:extLst>
                </a:gridCol>
                <a:gridCol w="611180">
                  <a:extLst>
                    <a:ext uri="{9D8B030D-6E8A-4147-A177-3AD203B41FA5}">
                      <a16:colId xmlns:a16="http://schemas.microsoft.com/office/drawing/2014/main" val="502397911"/>
                    </a:ext>
                  </a:extLst>
                </a:gridCol>
                <a:gridCol w="384016">
                  <a:extLst>
                    <a:ext uri="{9D8B030D-6E8A-4147-A177-3AD203B41FA5}">
                      <a16:colId xmlns:a16="http://schemas.microsoft.com/office/drawing/2014/main" val="4094320175"/>
                    </a:ext>
                  </a:extLst>
                </a:gridCol>
                <a:gridCol w="373199">
                  <a:extLst>
                    <a:ext uri="{9D8B030D-6E8A-4147-A177-3AD203B41FA5}">
                      <a16:colId xmlns:a16="http://schemas.microsoft.com/office/drawing/2014/main" val="3126124329"/>
                    </a:ext>
                  </a:extLst>
                </a:gridCol>
                <a:gridCol w="399796">
                  <a:extLst>
                    <a:ext uri="{9D8B030D-6E8A-4147-A177-3AD203B41FA5}">
                      <a16:colId xmlns:a16="http://schemas.microsoft.com/office/drawing/2014/main" val="3133080710"/>
                    </a:ext>
                  </a:extLst>
                </a:gridCol>
              </a:tblGrid>
              <a:tr h="514798">
                <a:tc>
                  <a:txBody>
                    <a:bodyPr/>
                    <a:lstStyle/>
                    <a:p>
                      <a:pPr algn="ctr" fontAlgn="ctr"/>
                      <a:r>
                        <a:rPr lang="en-GB" sz="700" b="1" i="0" u="none" strike="noStrike" dirty="0">
                          <a:effectLst/>
                          <a:latin typeface="Verdana" panose="020B0604030504040204" pitchFamily="34" charset="0"/>
                        </a:rPr>
                        <a:t>Verification:  years since start date</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Vintage Start Date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Vintage End Date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Total PIUs in vintage to be listed (tCO</a:t>
                      </a:r>
                      <a:r>
                        <a:rPr lang="en-GB" sz="700" b="1" i="0" u="none" strike="noStrike" baseline="-25000" dirty="0">
                          <a:effectLst/>
                          <a:latin typeface="Verdana" panose="020B0604030504040204" pitchFamily="34" charset="0"/>
                        </a:rPr>
                        <a:t>2</a:t>
                      </a:r>
                      <a:r>
                        <a:rPr lang="en-GB" sz="700" b="1" i="0" u="none" strike="noStrike" dirty="0">
                          <a:effectLst/>
                          <a:latin typeface="Verdana" panose="020B0604030504040204" pitchFamily="34" charset="0"/>
                        </a:rPr>
                        <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PIUs to Buffer (tCO</a:t>
                      </a:r>
                      <a:r>
                        <a:rPr lang="en-GB" sz="700" b="1" i="0" u="none" strike="noStrike" baseline="-25000" dirty="0">
                          <a:effectLst/>
                          <a:latin typeface="Verdana" panose="020B0604030504040204" pitchFamily="34" charset="0"/>
                        </a:rPr>
                        <a:t>2</a:t>
                      </a:r>
                      <a:r>
                        <a:rPr lang="en-GB" sz="700" b="1" i="0" u="none" strike="noStrike" dirty="0">
                          <a:effectLst/>
                          <a:latin typeface="Verdana" panose="020B0604030504040204" pitchFamily="34" charset="0"/>
                        </a:rPr>
                        <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PIUs to Project (tCO</a:t>
                      </a:r>
                      <a:r>
                        <a:rPr lang="en-GB" sz="700" b="1" i="0" u="none" strike="noStrike" baseline="-25000" dirty="0">
                          <a:effectLst/>
                          <a:latin typeface="Verdana" panose="020B0604030504040204" pitchFamily="34" charset="0"/>
                        </a:rPr>
                        <a:t>2</a:t>
                      </a:r>
                      <a:r>
                        <a:rPr lang="en-GB" sz="700" b="1" i="0" u="none" strike="noStrike" dirty="0">
                          <a:effectLst/>
                          <a:latin typeface="Verdana" panose="020B0604030504040204" pitchFamily="34" charset="0"/>
                        </a:rPr>
                        <a:t>e)</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2516911369"/>
                  </a:ext>
                </a:extLst>
              </a:tr>
              <a:tr h="0">
                <a:tc>
                  <a:txBody>
                    <a:bodyPr/>
                    <a:lstStyle/>
                    <a:p>
                      <a:pPr algn="r" fontAlgn="ctr"/>
                      <a:r>
                        <a:rPr lang="en-GB" sz="700" b="0" i="0" u="none" strike="noStrike" dirty="0">
                          <a:effectLst/>
                          <a:latin typeface="Verdana" panose="020B0604030504040204" pitchFamily="34" charset="0"/>
                        </a:rPr>
                        <a:t>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2023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2028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16</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13</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714224911"/>
                  </a:ext>
                </a:extLst>
              </a:tr>
              <a:tr h="152533">
                <a:tc>
                  <a:txBody>
                    <a:bodyPr/>
                    <a:lstStyle/>
                    <a:p>
                      <a:pPr algn="r" fontAlgn="ctr"/>
                      <a:r>
                        <a:rPr lang="en-GB" sz="700" b="0" i="0" u="none" strike="noStrike" dirty="0">
                          <a:effectLst/>
                          <a:latin typeface="Verdana" panose="020B0604030504040204" pitchFamily="34" charset="0"/>
                        </a:rPr>
                        <a:t>15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2028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2038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345</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69</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276</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20640660"/>
                  </a:ext>
                </a:extLst>
              </a:tr>
              <a:tr h="152533">
                <a:tc>
                  <a:txBody>
                    <a:bodyPr/>
                    <a:lstStyle/>
                    <a:p>
                      <a:pPr algn="r" fontAlgn="ctr"/>
                      <a:r>
                        <a:rPr lang="en-GB" sz="700" b="0" i="0" u="none" strike="noStrike" dirty="0">
                          <a:effectLst/>
                          <a:latin typeface="Verdana" panose="020B0604030504040204" pitchFamily="34" charset="0"/>
                        </a:rPr>
                        <a:t>25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2038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2048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765</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153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612</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42395793"/>
                  </a:ext>
                </a:extLst>
              </a:tr>
              <a:tr h="152533">
                <a:tc>
                  <a:txBody>
                    <a:bodyPr/>
                    <a:lstStyle/>
                    <a:p>
                      <a:pPr algn="r" fontAlgn="ctr"/>
                      <a:r>
                        <a:rPr lang="en-GB" sz="700" b="0" i="0" u="none" strike="noStrike" dirty="0">
                          <a:effectLst/>
                          <a:latin typeface="Verdana" panose="020B0604030504040204" pitchFamily="34" charset="0"/>
                        </a:rPr>
                        <a:t>35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2048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2058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346</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69</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277</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41471667"/>
                  </a:ext>
                </a:extLst>
              </a:tr>
              <a:tr h="152533">
                <a:tc>
                  <a:txBody>
                    <a:bodyPr/>
                    <a:lstStyle/>
                    <a:p>
                      <a:pPr algn="r" fontAlgn="ctr"/>
                      <a:r>
                        <a:rPr lang="en-GB" sz="700" b="0" i="0" u="none" strike="noStrike" dirty="0">
                          <a:effectLst/>
                          <a:latin typeface="Verdana" panose="020B0604030504040204" pitchFamily="34" charset="0"/>
                        </a:rPr>
                        <a:t>45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2058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2068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267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54</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213</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58741363"/>
                  </a:ext>
                </a:extLst>
              </a:tr>
              <a:tr h="152533">
                <a:tc>
                  <a:txBody>
                    <a:bodyPr/>
                    <a:lstStyle/>
                    <a:p>
                      <a:pPr algn="r" fontAlgn="ctr"/>
                      <a:r>
                        <a:rPr lang="en-GB" sz="700" b="0" i="0" u="none" strike="noStrike" dirty="0">
                          <a:effectLst/>
                          <a:latin typeface="Verdana" panose="020B0604030504040204" pitchFamily="34" charset="0"/>
                        </a:rPr>
                        <a:t>55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2068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2078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200</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40</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160</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754939752"/>
                  </a:ext>
                </a:extLst>
              </a:tr>
              <a:tr h="152533">
                <a:tc>
                  <a:txBody>
                    <a:bodyPr/>
                    <a:lstStyle/>
                    <a:p>
                      <a:pPr algn="r" fontAlgn="ctr"/>
                      <a:r>
                        <a:rPr lang="en-GB" sz="700" b="0" i="0" u="none" strike="noStrike" dirty="0">
                          <a:effectLst/>
                          <a:latin typeface="Verdana" panose="020B0604030504040204" pitchFamily="34" charset="0"/>
                        </a:rPr>
                        <a:t>65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2078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2088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151</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30</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121</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78460295"/>
                  </a:ext>
                </a:extLst>
              </a:tr>
              <a:tr h="152533">
                <a:tc>
                  <a:txBody>
                    <a:bodyPr/>
                    <a:lstStyle/>
                    <a:p>
                      <a:pPr algn="r" fontAlgn="ctr"/>
                      <a:r>
                        <a:rPr lang="en-GB" sz="700" b="0" i="0" u="none" strike="noStrike" dirty="0">
                          <a:effectLst/>
                          <a:latin typeface="Verdana" panose="020B0604030504040204" pitchFamily="34" charset="0"/>
                        </a:rPr>
                        <a:t>75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2088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2098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119</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24</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95</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91620550"/>
                  </a:ext>
                </a:extLst>
              </a:tr>
              <a:tr h="152533">
                <a:tc>
                  <a:txBody>
                    <a:bodyPr/>
                    <a:lstStyle/>
                    <a:p>
                      <a:pPr algn="r" fontAlgn="ctr"/>
                      <a:r>
                        <a:rPr lang="en-GB" sz="700" b="0" i="0" u="none" strike="noStrike" dirty="0">
                          <a:effectLst/>
                          <a:latin typeface="Verdana" panose="020B0604030504040204" pitchFamily="34" charset="0"/>
                        </a:rPr>
                        <a:t>85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2098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2108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85</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68</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654911789"/>
                  </a:ext>
                </a:extLst>
              </a:tr>
              <a:tr h="152533">
                <a:tc>
                  <a:txBody>
                    <a:bodyPr/>
                    <a:lstStyle/>
                    <a:p>
                      <a:pPr algn="r" fontAlgn="ctr"/>
                      <a:r>
                        <a:rPr lang="en-GB" sz="700" b="0" i="0" u="none" strike="noStrike" dirty="0">
                          <a:effectLst/>
                          <a:latin typeface="Verdana" panose="020B0604030504040204" pitchFamily="34" charset="0"/>
                        </a:rPr>
                        <a:t>95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2108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2118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70</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14</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56</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14970035"/>
                  </a:ext>
                </a:extLst>
              </a:tr>
              <a:tr h="152533">
                <a:tc>
                  <a:txBody>
                    <a:bodyPr/>
                    <a:lstStyle/>
                    <a:p>
                      <a:pPr algn="r" fontAlgn="ctr"/>
                      <a:r>
                        <a:rPr lang="en-GB" sz="700" b="0" i="0" u="none" strike="noStrike" dirty="0">
                          <a:effectLst/>
                          <a:latin typeface="Verdana" panose="020B0604030504040204" pitchFamily="34" charset="0"/>
                        </a:rPr>
                        <a:t>100</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2118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2123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29</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23</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14444376"/>
                  </a:ext>
                </a:extLst>
              </a:tr>
              <a:tr h="152533">
                <a:tc>
                  <a:txBody>
                    <a:bodyPr/>
                    <a:lstStyle/>
                    <a:p>
                      <a:pPr algn="l" fontAlgn="ctr"/>
                      <a:r>
                        <a:rPr lang="en-GB" sz="700" b="1" i="0" u="none" strike="noStrike" dirty="0">
                          <a:effectLst/>
                          <a:latin typeface="Verdana" panose="020B0604030504040204" pitchFamily="34" charset="0"/>
                        </a:rPr>
                        <a:t>Total</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endParaRPr lang="en-GB" sz="700" b="1" i="0" u="none" strike="noStrike" dirty="0">
                        <a:effectLst/>
                        <a:latin typeface="Verdana" panose="020B0604030504040204" pitchFamily="34" charset="0"/>
                      </a:endParaRP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endParaRPr lang="en-GB" sz="700" b="1" i="0" u="none" strike="noStrike" dirty="0">
                        <a:effectLst/>
                        <a:latin typeface="Verdana" panose="020B0604030504040204" pitchFamily="34" charset="0"/>
                      </a:endParaRP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ctr"/>
                      <a:r>
                        <a:rPr lang="en-GB" sz="700" b="1" i="0" u="none" strike="noStrike" dirty="0">
                          <a:effectLst/>
                          <a:latin typeface="Verdana" panose="020B0604030504040204" pitchFamily="34" charset="0"/>
                        </a:rPr>
                        <a:t>2393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ctr"/>
                      <a:r>
                        <a:rPr lang="en-GB" sz="700" b="1" i="0" u="none" strike="noStrike" dirty="0">
                          <a:effectLst/>
                          <a:latin typeface="Verdana" panose="020B0604030504040204" pitchFamily="34" charset="0"/>
                        </a:rPr>
                        <a:t>479</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ctr"/>
                      <a:r>
                        <a:rPr lang="en-GB" sz="700" b="1" i="0" u="none" strike="noStrike" dirty="0">
                          <a:effectLst/>
                          <a:latin typeface="Verdana" panose="020B0604030504040204" pitchFamily="34" charset="0"/>
                        </a:rPr>
                        <a:t>1914</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516088870"/>
                  </a:ext>
                </a:extLst>
              </a:tr>
            </a:tbl>
          </a:graphicData>
        </a:graphic>
      </p:graphicFrame>
      <p:sp>
        <p:nvSpPr>
          <p:cNvPr id="6" name="TextBox 5">
            <a:extLst>
              <a:ext uri="{FF2B5EF4-FFF2-40B4-BE49-F238E27FC236}">
                <a16:creationId xmlns:a16="http://schemas.microsoft.com/office/drawing/2014/main" id="{BB344980-1D3F-4513-B1A6-4A1BB56B714C}"/>
              </a:ext>
            </a:extLst>
          </p:cNvPr>
          <p:cNvSpPr txBox="1"/>
          <p:nvPr/>
        </p:nvSpPr>
        <p:spPr>
          <a:xfrm>
            <a:off x="3215350" y="1820872"/>
            <a:ext cx="1574363" cy="369332"/>
          </a:xfrm>
          <a:prstGeom prst="rect">
            <a:avLst/>
          </a:prstGeom>
          <a:noFill/>
        </p:spPr>
        <p:txBody>
          <a:bodyPr wrap="square">
            <a:spAutoFit/>
          </a:bodyPr>
          <a:lstStyle/>
          <a:p>
            <a:r>
              <a:rPr lang="en-GB" dirty="0"/>
              <a:t>Grange Farm</a:t>
            </a:r>
            <a:r>
              <a:rPr lang="en-GB" sz="1800" dirty="0"/>
              <a:t> </a:t>
            </a:r>
            <a:endParaRPr lang="en-GB" dirty="0"/>
          </a:p>
        </p:txBody>
      </p:sp>
      <p:graphicFrame>
        <p:nvGraphicFramePr>
          <p:cNvPr id="7" name="Table 6">
            <a:extLst>
              <a:ext uri="{FF2B5EF4-FFF2-40B4-BE49-F238E27FC236}">
                <a16:creationId xmlns:a16="http://schemas.microsoft.com/office/drawing/2014/main" id="{9D998B5C-6137-4670-8551-58A3A7E7E12D}"/>
              </a:ext>
            </a:extLst>
          </p:cNvPr>
          <p:cNvGraphicFramePr>
            <a:graphicFrameLocks noGrp="1"/>
          </p:cNvGraphicFramePr>
          <p:nvPr>
            <p:extLst>
              <p:ext uri="{D42A27DB-BD31-4B8C-83A1-F6EECF244321}">
                <p14:modId xmlns:p14="http://schemas.microsoft.com/office/powerpoint/2010/main" val="2767213564"/>
              </p:ext>
            </p:extLst>
          </p:nvPr>
        </p:nvGraphicFramePr>
        <p:xfrm>
          <a:off x="3215351" y="2255518"/>
          <a:ext cx="3002569" cy="3924632"/>
        </p:xfrm>
        <a:graphic>
          <a:graphicData uri="http://schemas.openxmlformats.org/drawingml/2006/table">
            <a:tbl>
              <a:tblPr/>
              <a:tblGrid>
                <a:gridCol w="517991">
                  <a:extLst>
                    <a:ext uri="{9D8B030D-6E8A-4147-A177-3AD203B41FA5}">
                      <a16:colId xmlns:a16="http://schemas.microsoft.com/office/drawing/2014/main" val="3867556565"/>
                    </a:ext>
                  </a:extLst>
                </a:gridCol>
                <a:gridCol w="544652">
                  <a:extLst>
                    <a:ext uri="{9D8B030D-6E8A-4147-A177-3AD203B41FA5}">
                      <a16:colId xmlns:a16="http://schemas.microsoft.com/office/drawing/2014/main" val="3480036722"/>
                    </a:ext>
                  </a:extLst>
                </a:gridCol>
                <a:gridCol w="573852">
                  <a:extLst>
                    <a:ext uri="{9D8B030D-6E8A-4147-A177-3AD203B41FA5}">
                      <a16:colId xmlns:a16="http://schemas.microsoft.com/office/drawing/2014/main" val="4222690979"/>
                    </a:ext>
                  </a:extLst>
                </a:gridCol>
                <a:gridCol w="360563">
                  <a:extLst>
                    <a:ext uri="{9D8B030D-6E8A-4147-A177-3AD203B41FA5}">
                      <a16:colId xmlns:a16="http://schemas.microsoft.com/office/drawing/2014/main" val="1023885385"/>
                    </a:ext>
                  </a:extLst>
                </a:gridCol>
                <a:gridCol w="350405">
                  <a:extLst>
                    <a:ext uri="{9D8B030D-6E8A-4147-A177-3AD203B41FA5}">
                      <a16:colId xmlns:a16="http://schemas.microsoft.com/office/drawing/2014/main" val="3662708722"/>
                    </a:ext>
                  </a:extLst>
                </a:gridCol>
                <a:gridCol w="655106">
                  <a:extLst>
                    <a:ext uri="{9D8B030D-6E8A-4147-A177-3AD203B41FA5}">
                      <a16:colId xmlns:a16="http://schemas.microsoft.com/office/drawing/2014/main" val="645387689"/>
                    </a:ext>
                  </a:extLst>
                </a:gridCol>
              </a:tblGrid>
              <a:tr h="782284">
                <a:tc>
                  <a:txBody>
                    <a:bodyPr/>
                    <a:lstStyle/>
                    <a:p>
                      <a:pPr algn="ctr" fontAlgn="ctr"/>
                      <a:r>
                        <a:rPr lang="en-GB" sz="700" b="1" i="0" u="none" strike="noStrike" dirty="0">
                          <a:effectLst/>
                          <a:latin typeface="Verdana" panose="020B0604030504040204" pitchFamily="34" charset="0"/>
                        </a:rPr>
                        <a:t>Verification:  years since start date</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Vintage Start Date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Vintage End Date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Total PIUs in vintage to be listed (tCO</a:t>
                      </a:r>
                      <a:r>
                        <a:rPr lang="en-GB" sz="700" b="1" i="0" u="none" strike="noStrike" baseline="-25000" dirty="0">
                          <a:effectLst/>
                          <a:latin typeface="Verdana" panose="020B0604030504040204" pitchFamily="34" charset="0"/>
                        </a:rPr>
                        <a:t>2</a:t>
                      </a:r>
                      <a:r>
                        <a:rPr lang="en-GB" sz="700" b="1" i="0" u="none" strike="noStrike" dirty="0">
                          <a:effectLst/>
                          <a:latin typeface="Verdana" panose="020B0604030504040204" pitchFamily="34" charset="0"/>
                        </a:rPr>
                        <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PIUs to Buffer (tCO</a:t>
                      </a:r>
                      <a:r>
                        <a:rPr lang="en-GB" sz="700" b="1" i="0" u="none" strike="noStrike" baseline="-25000" dirty="0">
                          <a:effectLst/>
                          <a:latin typeface="Verdana" panose="020B0604030504040204" pitchFamily="34" charset="0"/>
                        </a:rPr>
                        <a:t>2</a:t>
                      </a:r>
                      <a:r>
                        <a:rPr lang="en-GB" sz="700" b="1" i="0" u="none" strike="noStrike" dirty="0">
                          <a:effectLst/>
                          <a:latin typeface="Verdana" panose="020B0604030504040204" pitchFamily="34" charset="0"/>
                        </a:rPr>
                        <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PIUs to Project (tCO</a:t>
                      </a:r>
                      <a:r>
                        <a:rPr lang="en-GB" sz="700" b="1" i="0" u="none" strike="noStrike" baseline="-25000" dirty="0">
                          <a:effectLst/>
                          <a:latin typeface="Verdana" panose="020B0604030504040204" pitchFamily="34" charset="0"/>
                        </a:rPr>
                        <a:t>2</a:t>
                      </a:r>
                      <a:r>
                        <a:rPr lang="en-GB" sz="700" b="1" i="0" u="none" strike="noStrike" dirty="0">
                          <a:effectLst/>
                          <a:latin typeface="Verdana" panose="020B0604030504040204" pitchFamily="34" charset="0"/>
                        </a:rPr>
                        <a:t>e)</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3269712740"/>
                  </a:ext>
                </a:extLst>
              </a:tr>
              <a:tr h="247693">
                <a:tc>
                  <a:txBody>
                    <a:bodyPr/>
                    <a:lstStyle/>
                    <a:p>
                      <a:pPr algn="r" fontAlgn="ctr"/>
                      <a:r>
                        <a:rPr lang="en-GB" sz="700" b="0" i="0" u="none" strike="noStrike" dirty="0">
                          <a:effectLst/>
                          <a:latin typeface="Verdana" panose="020B0604030504040204" pitchFamily="34" charset="0"/>
                        </a:rPr>
                        <a:t>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2023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2028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10</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07371487"/>
                  </a:ext>
                </a:extLst>
              </a:tr>
              <a:tr h="247693">
                <a:tc>
                  <a:txBody>
                    <a:bodyPr/>
                    <a:lstStyle/>
                    <a:p>
                      <a:pPr algn="r" fontAlgn="ctr"/>
                      <a:r>
                        <a:rPr lang="en-GB" sz="700" b="0" i="0" u="none" strike="noStrike" dirty="0">
                          <a:effectLst/>
                          <a:latin typeface="Verdana" panose="020B0604030504040204" pitchFamily="34" charset="0"/>
                        </a:rPr>
                        <a:t>15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2028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2038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339</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272</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7153554"/>
                  </a:ext>
                </a:extLst>
              </a:tr>
              <a:tr h="247693">
                <a:tc>
                  <a:txBody>
                    <a:bodyPr/>
                    <a:lstStyle/>
                    <a:p>
                      <a:pPr algn="r" fontAlgn="ctr"/>
                      <a:r>
                        <a:rPr lang="en-GB" sz="700" b="0" i="0" u="none" strike="noStrike" dirty="0">
                          <a:effectLst/>
                          <a:latin typeface="Verdana" panose="020B0604030504040204" pitchFamily="34" charset="0"/>
                        </a:rPr>
                        <a:t>25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2038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2048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778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156</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622</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49346264"/>
                  </a:ext>
                </a:extLst>
              </a:tr>
              <a:tr h="247693">
                <a:tc>
                  <a:txBody>
                    <a:bodyPr/>
                    <a:lstStyle/>
                    <a:p>
                      <a:pPr algn="r" fontAlgn="ctr"/>
                      <a:r>
                        <a:rPr lang="en-GB" sz="700" b="0" i="0" u="none" strike="noStrike" dirty="0">
                          <a:effectLst/>
                          <a:latin typeface="Verdana" panose="020B0604030504040204" pitchFamily="34" charset="0"/>
                        </a:rPr>
                        <a:t>35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2048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2058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347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69</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278</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543353774"/>
                  </a:ext>
                </a:extLst>
              </a:tr>
              <a:tr h="247693">
                <a:tc>
                  <a:txBody>
                    <a:bodyPr/>
                    <a:lstStyle/>
                    <a:p>
                      <a:pPr algn="r" fontAlgn="ctr"/>
                      <a:r>
                        <a:rPr lang="en-GB" sz="700" b="0" i="0" u="none" strike="noStrike" dirty="0">
                          <a:effectLst/>
                          <a:latin typeface="Verdana" panose="020B0604030504040204" pitchFamily="34" charset="0"/>
                        </a:rPr>
                        <a:t>45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2058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2068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268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54</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214</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418628068"/>
                  </a:ext>
                </a:extLst>
              </a:tr>
              <a:tr h="247693">
                <a:tc>
                  <a:txBody>
                    <a:bodyPr/>
                    <a:lstStyle/>
                    <a:p>
                      <a:pPr algn="r" fontAlgn="ctr"/>
                      <a:r>
                        <a:rPr lang="en-GB" sz="700" b="0" i="0" u="none" strike="noStrike" dirty="0">
                          <a:effectLst/>
                          <a:latin typeface="Verdana" panose="020B0604030504040204" pitchFamily="34" charset="0"/>
                        </a:rPr>
                        <a:t>55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2068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2078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202</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40</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162</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65159760"/>
                  </a:ext>
                </a:extLst>
              </a:tr>
              <a:tr h="247693">
                <a:tc>
                  <a:txBody>
                    <a:bodyPr/>
                    <a:lstStyle/>
                    <a:p>
                      <a:pPr algn="r" fontAlgn="ctr"/>
                      <a:r>
                        <a:rPr lang="en-GB" sz="700" b="0" i="0" u="none" strike="noStrike" dirty="0">
                          <a:effectLst/>
                          <a:latin typeface="Verdana" panose="020B0604030504040204" pitchFamily="34" charset="0"/>
                        </a:rPr>
                        <a:t>65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2078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2088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153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122</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85183502"/>
                  </a:ext>
                </a:extLst>
              </a:tr>
              <a:tr h="247693">
                <a:tc>
                  <a:txBody>
                    <a:bodyPr/>
                    <a:lstStyle/>
                    <a:p>
                      <a:pPr algn="r" fontAlgn="ctr"/>
                      <a:r>
                        <a:rPr lang="en-GB" sz="700" b="0" i="0" u="none" strike="noStrike" dirty="0">
                          <a:effectLst/>
                          <a:latin typeface="Verdana" panose="020B0604030504040204" pitchFamily="34" charset="0"/>
                        </a:rPr>
                        <a:t>75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2088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2098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119</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24</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95</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060593341"/>
                  </a:ext>
                </a:extLst>
              </a:tr>
              <a:tr h="247693">
                <a:tc>
                  <a:txBody>
                    <a:bodyPr/>
                    <a:lstStyle/>
                    <a:p>
                      <a:pPr algn="r" fontAlgn="ctr"/>
                      <a:r>
                        <a:rPr lang="en-GB" sz="700" b="0" i="0" u="none" strike="noStrike" dirty="0">
                          <a:effectLst/>
                          <a:latin typeface="Verdana" panose="020B0604030504040204" pitchFamily="34" charset="0"/>
                        </a:rPr>
                        <a:t>85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2098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2108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86</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69</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92702965"/>
                  </a:ext>
                </a:extLst>
              </a:tr>
              <a:tr h="247693">
                <a:tc>
                  <a:txBody>
                    <a:bodyPr/>
                    <a:lstStyle/>
                    <a:p>
                      <a:pPr algn="r" fontAlgn="ctr"/>
                      <a:r>
                        <a:rPr lang="en-GB" sz="700" b="0" i="0" u="none" strike="noStrike" dirty="0">
                          <a:effectLst/>
                          <a:latin typeface="Verdana" panose="020B0604030504040204" pitchFamily="34" charset="0"/>
                        </a:rPr>
                        <a:t>95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2108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2118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70</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14</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56</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05800576"/>
                  </a:ext>
                </a:extLst>
              </a:tr>
              <a:tr h="247693">
                <a:tc>
                  <a:txBody>
                    <a:bodyPr/>
                    <a:lstStyle/>
                    <a:p>
                      <a:pPr algn="r" fontAlgn="ctr"/>
                      <a:r>
                        <a:rPr lang="en-GB" sz="700" b="0" i="0" u="none" strike="noStrike" dirty="0">
                          <a:effectLst/>
                          <a:latin typeface="Verdana" panose="020B0604030504040204" pitchFamily="34" charset="0"/>
                        </a:rPr>
                        <a:t>100</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2118</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2123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25</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1414097"/>
                  </a:ext>
                </a:extLst>
              </a:tr>
              <a:tr h="231788">
                <a:tc>
                  <a:txBody>
                    <a:bodyPr/>
                    <a:lstStyle/>
                    <a:p>
                      <a:pPr algn="l" fontAlgn="ctr"/>
                      <a:r>
                        <a:rPr lang="en-GB" sz="700" b="1" i="0" u="none" strike="noStrike" dirty="0">
                          <a:effectLst/>
                          <a:latin typeface="Verdana" panose="020B0604030504040204" pitchFamily="34" charset="0"/>
                        </a:rPr>
                        <a:t>Total</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endParaRPr lang="en-GB" sz="700" b="1" i="0" u="none" strike="noStrike" dirty="0">
                        <a:effectLst/>
                        <a:latin typeface="Verdana" panose="020B0604030504040204" pitchFamily="34" charset="0"/>
                      </a:endParaRP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endParaRPr lang="en-GB" sz="700" b="1" i="0" u="none" strike="noStrike" dirty="0">
                        <a:effectLst/>
                        <a:latin typeface="Verdana" panose="020B0604030504040204" pitchFamily="34" charset="0"/>
                      </a:endParaRP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ctr"/>
                      <a:r>
                        <a:rPr lang="en-GB" sz="700" b="1" i="0" u="none" strike="noStrike" dirty="0">
                          <a:effectLst/>
                          <a:latin typeface="Verdana" panose="020B0604030504040204" pitchFamily="34" charset="0"/>
                        </a:rPr>
                        <a:t>2406</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ctr"/>
                      <a:r>
                        <a:rPr lang="en-GB" sz="700" b="1" i="0" u="none" strike="noStrike" dirty="0">
                          <a:effectLst/>
                          <a:latin typeface="Verdana" panose="020B0604030504040204" pitchFamily="34" charset="0"/>
                        </a:rPr>
                        <a:t>481</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ctr"/>
                      <a:r>
                        <a:rPr lang="en-GB" sz="700" b="1" i="0" u="none" strike="noStrike" dirty="0">
                          <a:effectLst/>
                          <a:latin typeface="Verdana" panose="020B0604030504040204" pitchFamily="34" charset="0"/>
                        </a:rPr>
                        <a:t>1925</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246240488"/>
                  </a:ext>
                </a:extLst>
              </a:tr>
            </a:tbl>
          </a:graphicData>
        </a:graphic>
      </p:graphicFrame>
      <p:sp>
        <p:nvSpPr>
          <p:cNvPr id="8" name="TextBox 7">
            <a:extLst>
              <a:ext uri="{FF2B5EF4-FFF2-40B4-BE49-F238E27FC236}">
                <a16:creationId xmlns:a16="http://schemas.microsoft.com/office/drawing/2014/main" id="{DDB375B8-76F9-442A-A084-1637D95607CB}"/>
              </a:ext>
            </a:extLst>
          </p:cNvPr>
          <p:cNvSpPr txBox="1"/>
          <p:nvPr/>
        </p:nvSpPr>
        <p:spPr>
          <a:xfrm>
            <a:off x="348343" y="1820872"/>
            <a:ext cx="1284514" cy="369332"/>
          </a:xfrm>
          <a:prstGeom prst="rect">
            <a:avLst/>
          </a:prstGeom>
          <a:noFill/>
        </p:spPr>
        <p:txBody>
          <a:bodyPr wrap="square">
            <a:spAutoFit/>
          </a:bodyPr>
          <a:lstStyle/>
          <a:p>
            <a:r>
              <a:rPr lang="en-GB" dirty="0"/>
              <a:t>Bury Farm</a:t>
            </a:r>
            <a:r>
              <a:rPr lang="en-GB" sz="1800" dirty="0"/>
              <a:t> </a:t>
            </a:r>
            <a:endParaRPr lang="en-GB" dirty="0"/>
          </a:p>
        </p:txBody>
      </p:sp>
      <p:graphicFrame>
        <p:nvGraphicFramePr>
          <p:cNvPr id="9" name="Table 8">
            <a:extLst>
              <a:ext uri="{FF2B5EF4-FFF2-40B4-BE49-F238E27FC236}">
                <a16:creationId xmlns:a16="http://schemas.microsoft.com/office/drawing/2014/main" id="{E5D8E5B2-237E-49F2-A814-E5D2B52B030E}"/>
              </a:ext>
            </a:extLst>
          </p:cNvPr>
          <p:cNvGraphicFramePr>
            <a:graphicFrameLocks noGrp="1"/>
          </p:cNvGraphicFramePr>
          <p:nvPr>
            <p:extLst>
              <p:ext uri="{D42A27DB-BD31-4B8C-83A1-F6EECF244321}">
                <p14:modId xmlns:p14="http://schemas.microsoft.com/office/powerpoint/2010/main" val="3082978409"/>
              </p:ext>
            </p:extLst>
          </p:nvPr>
        </p:nvGraphicFramePr>
        <p:xfrm>
          <a:off x="6350436" y="2255518"/>
          <a:ext cx="2678466" cy="4064289"/>
        </p:xfrm>
        <a:graphic>
          <a:graphicData uri="http://schemas.openxmlformats.org/drawingml/2006/table">
            <a:tbl>
              <a:tblPr/>
              <a:tblGrid>
                <a:gridCol w="462077">
                  <a:extLst>
                    <a:ext uri="{9D8B030D-6E8A-4147-A177-3AD203B41FA5}">
                      <a16:colId xmlns:a16="http://schemas.microsoft.com/office/drawing/2014/main" val="3070727893"/>
                    </a:ext>
                  </a:extLst>
                </a:gridCol>
                <a:gridCol w="485861">
                  <a:extLst>
                    <a:ext uri="{9D8B030D-6E8A-4147-A177-3AD203B41FA5}">
                      <a16:colId xmlns:a16="http://schemas.microsoft.com/office/drawing/2014/main" val="3262616005"/>
                    </a:ext>
                  </a:extLst>
                </a:gridCol>
                <a:gridCol w="511910">
                  <a:extLst>
                    <a:ext uri="{9D8B030D-6E8A-4147-A177-3AD203B41FA5}">
                      <a16:colId xmlns:a16="http://schemas.microsoft.com/office/drawing/2014/main" val="771616022"/>
                    </a:ext>
                  </a:extLst>
                </a:gridCol>
                <a:gridCol w="321643">
                  <a:extLst>
                    <a:ext uri="{9D8B030D-6E8A-4147-A177-3AD203B41FA5}">
                      <a16:colId xmlns:a16="http://schemas.microsoft.com/office/drawing/2014/main" val="3488513066"/>
                    </a:ext>
                  </a:extLst>
                </a:gridCol>
                <a:gridCol w="312582">
                  <a:extLst>
                    <a:ext uri="{9D8B030D-6E8A-4147-A177-3AD203B41FA5}">
                      <a16:colId xmlns:a16="http://schemas.microsoft.com/office/drawing/2014/main" val="421885171"/>
                    </a:ext>
                  </a:extLst>
                </a:gridCol>
                <a:gridCol w="584393">
                  <a:extLst>
                    <a:ext uri="{9D8B030D-6E8A-4147-A177-3AD203B41FA5}">
                      <a16:colId xmlns:a16="http://schemas.microsoft.com/office/drawing/2014/main" val="3032984223"/>
                    </a:ext>
                  </a:extLst>
                </a:gridCol>
              </a:tblGrid>
              <a:tr h="861504">
                <a:tc>
                  <a:txBody>
                    <a:bodyPr/>
                    <a:lstStyle/>
                    <a:p>
                      <a:pPr algn="ctr" fontAlgn="ctr"/>
                      <a:r>
                        <a:rPr lang="en-GB" sz="700" b="1" i="0" u="none" strike="noStrike" dirty="0">
                          <a:effectLst/>
                          <a:latin typeface="Verdana" panose="020B0604030504040204" pitchFamily="34" charset="0"/>
                        </a:rPr>
                        <a:t>Verification:  years since start date</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Vintage Start Date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Vintage End Date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Total PIUs in vintage to be listed (tCO</a:t>
                      </a:r>
                      <a:r>
                        <a:rPr lang="en-GB" sz="700" b="1" i="0" u="none" strike="noStrike" baseline="-25000" dirty="0">
                          <a:effectLst/>
                          <a:latin typeface="Verdana" panose="020B0604030504040204" pitchFamily="34" charset="0"/>
                        </a:rPr>
                        <a:t>2</a:t>
                      </a:r>
                      <a:r>
                        <a:rPr lang="en-GB" sz="700" b="1" i="0" u="none" strike="noStrike" dirty="0">
                          <a:effectLst/>
                          <a:latin typeface="Verdana" panose="020B0604030504040204" pitchFamily="34" charset="0"/>
                        </a:rPr>
                        <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PIUs to Buffer (tCO</a:t>
                      </a:r>
                      <a:r>
                        <a:rPr lang="en-GB" sz="700" b="1" i="0" u="none" strike="noStrike" baseline="-25000" dirty="0">
                          <a:effectLst/>
                          <a:latin typeface="Verdana" panose="020B0604030504040204" pitchFamily="34" charset="0"/>
                        </a:rPr>
                        <a:t>2</a:t>
                      </a:r>
                      <a:r>
                        <a:rPr lang="en-GB" sz="700" b="1" i="0" u="none" strike="noStrike" dirty="0">
                          <a:effectLst/>
                          <a:latin typeface="Verdana" panose="020B0604030504040204" pitchFamily="34" charset="0"/>
                        </a:rPr>
                        <a:t>e)</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ctr"/>
                      <a:r>
                        <a:rPr lang="en-GB" sz="700" b="1" i="0" u="none" strike="noStrike" dirty="0">
                          <a:effectLst/>
                          <a:latin typeface="Verdana" panose="020B0604030504040204" pitchFamily="34" charset="0"/>
                        </a:rPr>
                        <a:t>PIUs to Project (tCO</a:t>
                      </a:r>
                      <a:r>
                        <a:rPr lang="en-GB" sz="700" b="1" i="0" u="none" strike="noStrike" baseline="-25000" dirty="0">
                          <a:effectLst/>
                          <a:latin typeface="Verdana" panose="020B0604030504040204" pitchFamily="34" charset="0"/>
                        </a:rPr>
                        <a:t>2</a:t>
                      </a:r>
                      <a:r>
                        <a:rPr lang="en-GB" sz="700" b="1" i="0" u="none" strike="noStrike" dirty="0">
                          <a:effectLst/>
                          <a:latin typeface="Verdana" panose="020B0604030504040204" pitchFamily="34" charset="0"/>
                        </a:rPr>
                        <a:t>e)</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extLst>
                  <a:ext uri="{0D108BD9-81ED-4DB2-BD59-A6C34878D82A}">
                    <a16:rowId xmlns:a16="http://schemas.microsoft.com/office/drawing/2014/main" val="846345837"/>
                  </a:ext>
                </a:extLst>
              </a:tr>
              <a:tr h="255261">
                <a:tc>
                  <a:txBody>
                    <a:bodyPr/>
                    <a:lstStyle/>
                    <a:p>
                      <a:pPr algn="r" fontAlgn="ctr"/>
                      <a:r>
                        <a:rPr lang="en-GB" sz="700" b="0" i="0" u="none" strike="noStrike" dirty="0">
                          <a:effectLst/>
                          <a:latin typeface="Verdana" panose="020B0604030504040204" pitchFamily="34" charset="0"/>
                        </a:rPr>
                        <a:t>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2022</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2027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418038818"/>
                  </a:ext>
                </a:extLst>
              </a:tr>
              <a:tr h="255261">
                <a:tc>
                  <a:txBody>
                    <a:bodyPr/>
                    <a:lstStyle/>
                    <a:p>
                      <a:pPr algn="r" fontAlgn="ctr"/>
                      <a:r>
                        <a:rPr lang="en-GB" sz="700" b="0" i="0" u="none" strike="noStrike" dirty="0">
                          <a:effectLst/>
                          <a:latin typeface="Verdana" panose="020B0604030504040204" pitchFamily="34" charset="0"/>
                        </a:rPr>
                        <a:t>15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2027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2037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51</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10</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41</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20366027"/>
                  </a:ext>
                </a:extLst>
              </a:tr>
              <a:tr h="255261">
                <a:tc>
                  <a:txBody>
                    <a:bodyPr/>
                    <a:lstStyle/>
                    <a:p>
                      <a:pPr algn="r" fontAlgn="ctr"/>
                      <a:r>
                        <a:rPr lang="en-GB" sz="700" b="0" i="0" u="none" strike="noStrike" dirty="0">
                          <a:effectLst/>
                          <a:latin typeface="Verdana" panose="020B0604030504040204" pitchFamily="34" charset="0"/>
                        </a:rPr>
                        <a:t>25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2037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2047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152</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121</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18677728"/>
                  </a:ext>
                </a:extLst>
              </a:tr>
              <a:tr h="255261">
                <a:tc>
                  <a:txBody>
                    <a:bodyPr/>
                    <a:lstStyle/>
                    <a:p>
                      <a:pPr algn="r" fontAlgn="ctr"/>
                      <a:r>
                        <a:rPr lang="en-GB" sz="700" b="0" i="0" u="none" strike="noStrike" dirty="0">
                          <a:effectLst/>
                          <a:latin typeface="Verdana" panose="020B0604030504040204" pitchFamily="34" charset="0"/>
                        </a:rPr>
                        <a:t>35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2047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2057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119</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24</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95</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71117156"/>
                  </a:ext>
                </a:extLst>
              </a:tr>
              <a:tr h="255261">
                <a:tc>
                  <a:txBody>
                    <a:bodyPr/>
                    <a:lstStyle/>
                    <a:p>
                      <a:pPr algn="r" fontAlgn="ctr"/>
                      <a:r>
                        <a:rPr lang="en-GB" sz="700" b="0" i="0" u="none" strike="noStrike" dirty="0">
                          <a:effectLst/>
                          <a:latin typeface="Verdana" panose="020B0604030504040204" pitchFamily="34" charset="0"/>
                        </a:rPr>
                        <a:t>45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2057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2067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62</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12</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50</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76475058"/>
                  </a:ext>
                </a:extLst>
              </a:tr>
              <a:tr h="255261">
                <a:tc>
                  <a:txBody>
                    <a:bodyPr/>
                    <a:lstStyle/>
                    <a:p>
                      <a:pPr algn="r" fontAlgn="ctr"/>
                      <a:r>
                        <a:rPr lang="en-GB" sz="700" b="0" i="0" u="none" strike="noStrike" dirty="0">
                          <a:effectLst/>
                          <a:latin typeface="Verdana" panose="020B0604030504040204" pitchFamily="34" charset="0"/>
                        </a:rPr>
                        <a:t>55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2067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2077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43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9</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34</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49848932"/>
                  </a:ext>
                </a:extLst>
              </a:tr>
              <a:tr h="255261">
                <a:tc>
                  <a:txBody>
                    <a:bodyPr/>
                    <a:lstStyle/>
                    <a:p>
                      <a:pPr algn="r" fontAlgn="ctr"/>
                      <a:r>
                        <a:rPr lang="en-GB" sz="700" b="0" i="0" u="none" strike="noStrike" dirty="0">
                          <a:effectLst/>
                          <a:latin typeface="Verdana" panose="020B0604030504040204" pitchFamily="34" charset="0"/>
                        </a:rPr>
                        <a:t>65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2077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2087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30</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6</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24</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314343831"/>
                  </a:ext>
                </a:extLst>
              </a:tr>
              <a:tr h="255261">
                <a:tc>
                  <a:txBody>
                    <a:bodyPr/>
                    <a:lstStyle/>
                    <a:p>
                      <a:pPr algn="r" fontAlgn="ctr"/>
                      <a:r>
                        <a:rPr lang="en-GB" sz="700" b="0" i="0" u="none" strike="noStrike" dirty="0">
                          <a:effectLst/>
                          <a:latin typeface="Verdana" panose="020B0604030504040204" pitchFamily="34" charset="0"/>
                        </a:rPr>
                        <a:t>75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2087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2097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23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4</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19</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9275432"/>
                  </a:ext>
                </a:extLst>
              </a:tr>
              <a:tr h="255261">
                <a:tc>
                  <a:txBody>
                    <a:bodyPr/>
                    <a:lstStyle/>
                    <a:p>
                      <a:pPr algn="r" fontAlgn="ctr"/>
                      <a:r>
                        <a:rPr lang="en-GB" sz="700" b="0" i="0" u="none" strike="noStrike" dirty="0">
                          <a:effectLst/>
                          <a:latin typeface="Verdana" panose="020B0604030504040204" pitchFamily="34" charset="0"/>
                        </a:rPr>
                        <a:t>85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2097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2107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16</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13</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83948336"/>
                  </a:ext>
                </a:extLst>
              </a:tr>
              <a:tr h="255261">
                <a:tc>
                  <a:txBody>
                    <a:bodyPr/>
                    <a:lstStyle/>
                    <a:p>
                      <a:pPr algn="r" fontAlgn="ctr"/>
                      <a:r>
                        <a:rPr lang="en-GB" sz="700" b="0" i="0" u="none" strike="noStrike" dirty="0">
                          <a:effectLst/>
                          <a:latin typeface="Verdana" panose="020B0604030504040204" pitchFamily="34" charset="0"/>
                        </a:rPr>
                        <a:t>95</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2107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2117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12</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9</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762487118"/>
                  </a:ext>
                </a:extLst>
              </a:tr>
              <a:tr h="255261">
                <a:tc>
                  <a:txBody>
                    <a:bodyPr/>
                    <a:lstStyle/>
                    <a:p>
                      <a:pPr algn="r" fontAlgn="ctr"/>
                      <a:r>
                        <a:rPr lang="en-GB" sz="700" b="0" i="0" u="none" strike="noStrike" dirty="0">
                          <a:effectLst/>
                          <a:latin typeface="Verdana" panose="020B0604030504040204" pitchFamily="34" charset="0"/>
                        </a:rPr>
                        <a:t>100</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01 April 2117</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31 March 2122</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5</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1</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GB" sz="700" b="0" i="0" u="none" strike="noStrike" dirty="0">
                          <a:effectLst/>
                          <a:latin typeface="Verdana" panose="020B0604030504040204" pitchFamily="34" charset="0"/>
                        </a:rPr>
                        <a:t>4</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950908286"/>
                  </a:ext>
                </a:extLst>
              </a:tr>
              <a:tr h="255261">
                <a:tc>
                  <a:txBody>
                    <a:bodyPr/>
                    <a:lstStyle/>
                    <a:p>
                      <a:pPr algn="l" fontAlgn="ctr"/>
                      <a:r>
                        <a:rPr lang="en-GB" sz="700" b="1" i="0" u="none" strike="noStrike" dirty="0">
                          <a:effectLst/>
                          <a:latin typeface="Verdana" panose="020B0604030504040204" pitchFamily="34" charset="0"/>
                        </a:rPr>
                        <a:t>Total</a:t>
                      </a:r>
                    </a:p>
                  </a:txBody>
                  <a:tcPr marL="7075" marR="7075" marT="7075" marB="33962"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endParaRPr lang="en-GB" sz="700" b="1" i="0" u="none" strike="noStrike" dirty="0">
                        <a:effectLst/>
                        <a:latin typeface="Verdana" panose="020B0604030504040204" pitchFamily="34" charset="0"/>
                      </a:endParaRP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ctr"/>
                      <a:endParaRPr lang="en-GB" sz="700" b="1" i="0" u="none" strike="noStrike" dirty="0">
                        <a:effectLst/>
                        <a:latin typeface="Verdana" panose="020B0604030504040204" pitchFamily="34" charset="0"/>
                      </a:endParaRP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ctr"/>
                      <a:r>
                        <a:rPr lang="en-GB" sz="700" b="1" i="0" u="none" strike="noStrike" dirty="0">
                          <a:effectLst/>
                          <a:latin typeface="Verdana" panose="020B0604030504040204" pitchFamily="34" charset="0"/>
                        </a:rPr>
                        <a:t>514</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ctr"/>
                      <a:r>
                        <a:rPr lang="en-GB" sz="700" b="1" i="0" u="none" strike="noStrike" dirty="0">
                          <a:effectLst/>
                          <a:latin typeface="Verdana" panose="020B0604030504040204" pitchFamily="34" charset="0"/>
                        </a:rPr>
                        <a:t>103</a:t>
                      </a:r>
                    </a:p>
                  </a:txBody>
                  <a:tcPr marL="7075" marR="7075" marT="7075" marB="33962"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ctr"/>
                      <a:r>
                        <a:rPr lang="en-GB" sz="700" b="1" i="0" u="none" strike="noStrike" dirty="0">
                          <a:effectLst/>
                          <a:latin typeface="Verdana" panose="020B0604030504040204" pitchFamily="34" charset="0"/>
                        </a:rPr>
                        <a:t>411</a:t>
                      </a:r>
                    </a:p>
                  </a:txBody>
                  <a:tcPr marL="7075" marR="7075" marT="7075" marB="33962"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52574940"/>
                  </a:ext>
                </a:extLst>
              </a:tr>
            </a:tbl>
          </a:graphicData>
        </a:graphic>
      </p:graphicFrame>
      <p:sp>
        <p:nvSpPr>
          <p:cNvPr id="10" name="TextBox 9">
            <a:extLst>
              <a:ext uri="{FF2B5EF4-FFF2-40B4-BE49-F238E27FC236}">
                <a16:creationId xmlns:a16="http://schemas.microsoft.com/office/drawing/2014/main" id="{14DB66C3-7F43-48F6-9D59-1AEFB94423C2}"/>
              </a:ext>
            </a:extLst>
          </p:cNvPr>
          <p:cNvSpPr txBox="1"/>
          <p:nvPr/>
        </p:nvSpPr>
        <p:spPr>
          <a:xfrm>
            <a:off x="6372206" y="1820872"/>
            <a:ext cx="1574363" cy="369332"/>
          </a:xfrm>
          <a:prstGeom prst="rect">
            <a:avLst/>
          </a:prstGeom>
          <a:noFill/>
        </p:spPr>
        <p:txBody>
          <a:bodyPr wrap="square">
            <a:spAutoFit/>
          </a:bodyPr>
          <a:lstStyle/>
          <a:p>
            <a:r>
              <a:rPr lang="en-GB" sz="1800" dirty="0"/>
              <a:t>Billet Field </a:t>
            </a:r>
            <a:endParaRPr lang="en-GB" dirty="0"/>
          </a:p>
        </p:txBody>
      </p:sp>
      <p:sp>
        <p:nvSpPr>
          <p:cNvPr id="11" name="Title 1">
            <a:extLst>
              <a:ext uri="{FF2B5EF4-FFF2-40B4-BE49-F238E27FC236}">
                <a16:creationId xmlns:a16="http://schemas.microsoft.com/office/drawing/2014/main" id="{E4A9C527-0363-4D5B-B0BD-819A35BA2BA3}"/>
              </a:ext>
            </a:extLst>
          </p:cNvPr>
          <p:cNvSpPr txBox="1">
            <a:spLocks/>
          </p:cNvSpPr>
          <p:nvPr/>
        </p:nvSpPr>
        <p:spPr>
          <a:xfrm>
            <a:off x="186325" y="-9592"/>
            <a:ext cx="8771349"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5. ‘22/’23 Projects and Beyond</a:t>
            </a:r>
          </a:p>
        </p:txBody>
      </p:sp>
      <p:pic>
        <p:nvPicPr>
          <p:cNvPr id="12" name="Picture 3">
            <a:extLst>
              <a:ext uri="{FF2B5EF4-FFF2-40B4-BE49-F238E27FC236}">
                <a16:creationId xmlns:a16="http://schemas.microsoft.com/office/drawing/2014/main" id="{E6D65A2A-2150-427F-859D-311CE2EB88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611" t="20187" r="1178" b="25610"/>
          <a:stretch/>
        </p:blipFill>
        <p:spPr bwMode="auto">
          <a:xfrm>
            <a:off x="348343" y="830756"/>
            <a:ext cx="2124891" cy="6531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3D4F02C-B22A-404E-A1A4-2777E4073BBC}"/>
              </a:ext>
            </a:extLst>
          </p:cNvPr>
          <p:cNvSpPr txBox="1"/>
          <p:nvPr/>
        </p:nvSpPr>
        <p:spPr>
          <a:xfrm>
            <a:off x="300446" y="1483899"/>
            <a:ext cx="4572000" cy="369332"/>
          </a:xfrm>
          <a:prstGeom prst="rect">
            <a:avLst/>
          </a:prstGeom>
          <a:noFill/>
        </p:spPr>
        <p:txBody>
          <a:bodyPr wrap="square">
            <a:spAutoFit/>
          </a:bodyPr>
          <a:lstStyle/>
          <a:p>
            <a:pPr algn="just"/>
            <a:r>
              <a:rPr lang="en-GB" b="1" dirty="0"/>
              <a:t>Projected Carbon Benefit</a:t>
            </a:r>
            <a:endParaRPr lang="en-GB" sz="1800" b="1" dirty="0"/>
          </a:p>
        </p:txBody>
      </p:sp>
    </p:spTree>
    <p:extLst>
      <p:ext uri="{BB962C8B-B14F-4D97-AF65-F5344CB8AC3E}">
        <p14:creationId xmlns:p14="http://schemas.microsoft.com/office/powerpoint/2010/main" val="1694191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BC10B3-000F-4D8D-89A1-C36086DDB0F2}"/>
              </a:ext>
            </a:extLst>
          </p:cNvPr>
          <p:cNvSpPr>
            <a:spLocks noGrp="1"/>
          </p:cNvSpPr>
          <p:nvPr>
            <p:ph idx="1"/>
          </p:nvPr>
        </p:nvSpPr>
        <p:spPr>
          <a:xfrm>
            <a:off x="200346" y="475487"/>
            <a:ext cx="8743308" cy="6364164"/>
          </a:xfrm>
          <a:solidFill>
            <a:schemeClr val="bg1"/>
          </a:solidFill>
        </p:spPr>
        <p:txBody>
          <a:bodyPr>
            <a:noAutofit/>
          </a:bodyPr>
          <a:lstStyle/>
          <a:p>
            <a:pPr marL="0" indent="0" algn="just">
              <a:lnSpc>
                <a:spcPct val="100000"/>
              </a:lnSpc>
              <a:spcBef>
                <a:spcPts val="0"/>
              </a:spcBef>
              <a:buNone/>
            </a:pPr>
            <a:r>
              <a:rPr lang="en-GB" sz="1600" dirty="0">
                <a:hlinkClick r:id="rId3"/>
              </a:rPr>
              <a:t>American University</a:t>
            </a:r>
            <a:r>
              <a:rPr lang="en-GB" sz="1600" dirty="0"/>
              <a:t>, Fact Sheet: Nature-Based Solutions to Climate Change</a:t>
            </a:r>
          </a:p>
          <a:p>
            <a:pPr marL="0" indent="0" algn="just">
              <a:lnSpc>
                <a:spcPct val="100000"/>
              </a:lnSpc>
              <a:spcBef>
                <a:spcPts val="0"/>
              </a:spcBef>
              <a:buNone/>
            </a:pPr>
            <a:endParaRPr lang="en-GB" sz="1600" dirty="0"/>
          </a:p>
          <a:p>
            <a:pPr marL="0" indent="0" algn="just">
              <a:lnSpc>
                <a:spcPct val="100000"/>
              </a:lnSpc>
              <a:spcBef>
                <a:spcPts val="0"/>
              </a:spcBef>
              <a:buNone/>
            </a:pPr>
            <a:r>
              <a:rPr lang="en-GB" sz="1600" dirty="0">
                <a:hlinkClick r:id="rId4"/>
              </a:rPr>
              <a:t>Nature Based Solutions Initiative</a:t>
            </a:r>
            <a:r>
              <a:rPr lang="en-GB" sz="1600" dirty="0"/>
              <a:t>, What is the Nature-based Solutions Initiative and what are nature-based solutions?</a:t>
            </a:r>
          </a:p>
          <a:p>
            <a:pPr marL="0" indent="0" algn="just">
              <a:lnSpc>
                <a:spcPct val="100000"/>
              </a:lnSpc>
              <a:spcBef>
                <a:spcPts val="0"/>
              </a:spcBef>
              <a:buNone/>
            </a:pPr>
            <a:endParaRPr lang="en-GB" sz="1600" dirty="0"/>
          </a:p>
          <a:p>
            <a:pPr marL="0" indent="0" algn="just">
              <a:lnSpc>
                <a:spcPct val="100000"/>
              </a:lnSpc>
              <a:spcBef>
                <a:spcPts val="0"/>
              </a:spcBef>
              <a:buNone/>
            </a:pPr>
            <a:r>
              <a:rPr lang="en-GB" sz="1600" dirty="0">
                <a:hlinkClick r:id="rId5"/>
              </a:rPr>
              <a:t>International Union for the Conservation of Nature (IUCN), Global Standard for Nature-based Solutions</a:t>
            </a:r>
            <a:endParaRPr lang="en-GB" sz="1600" dirty="0"/>
          </a:p>
          <a:p>
            <a:pPr marL="0" indent="0" algn="just">
              <a:lnSpc>
                <a:spcPct val="100000"/>
              </a:lnSpc>
              <a:spcBef>
                <a:spcPts val="0"/>
              </a:spcBef>
              <a:buNone/>
            </a:pPr>
            <a:endParaRPr lang="en-GB" sz="1600" dirty="0"/>
          </a:p>
          <a:p>
            <a:pPr marL="0" indent="0" algn="just">
              <a:lnSpc>
                <a:spcPct val="100000"/>
              </a:lnSpc>
              <a:spcBef>
                <a:spcPts val="0"/>
              </a:spcBef>
              <a:buNone/>
            </a:pPr>
            <a:r>
              <a:rPr lang="en-GB" sz="1600" b="0" i="0" dirty="0">
                <a:effectLst/>
                <a:hlinkClick r:id="rId6"/>
              </a:rPr>
              <a:t>L</a:t>
            </a:r>
            <a:r>
              <a:rPr lang="en-GB" sz="1600" dirty="0">
                <a:hlinkClick r:id="rId6"/>
              </a:rPr>
              <a:t>and Use Consultants</a:t>
            </a:r>
            <a:r>
              <a:rPr lang="en-GB" sz="1600" dirty="0"/>
              <a:t>, </a:t>
            </a:r>
            <a:r>
              <a:rPr lang="en-GB" sz="1600" b="0" i="0" dirty="0">
                <a:effectLst/>
                <a:hlinkClick r:id="rId6"/>
              </a:rPr>
              <a:t>What are natural capital and ecosystems services?</a:t>
            </a:r>
          </a:p>
          <a:p>
            <a:pPr marL="0" indent="0" algn="just">
              <a:lnSpc>
                <a:spcPct val="100000"/>
              </a:lnSpc>
              <a:spcBef>
                <a:spcPts val="0"/>
              </a:spcBef>
              <a:buNone/>
            </a:pPr>
            <a:r>
              <a:rPr lang="en-GB" sz="1600" b="0" i="0" dirty="0">
                <a:effectLst/>
                <a:hlinkClick r:id="rId6"/>
              </a:rPr>
              <a:t> </a:t>
            </a:r>
            <a:endParaRPr lang="en-GB" sz="1600" dirty="0"/>
          </a:p>
          <a:p>
            <a:pPr marL="0" indent="0" algn="just">
              <a:lnSpc>
                <a:spcPct val="100000"/>
              </a:lnSpc>
              <a:spcBef>
                <a:spcPts val="0"/>
              </a:spcBef>
              <a:buNone/>
            </a:pPr>
            <a:r>
              <a:rPr lang="en-GB" sz="1600" dirty="0">
                <a:hlinkClick r:id="rId7"/>
              </a:rPr>
              <a:t>FAO, Organic Agriculture</a:t>
            </a:r>
            <a:endParaRPr lang="en-GB" sz="1600" dirty="0"/>
          </a:p>
          <a:p>
            <a:pPr marL="0" indent="0" algn="just">
              <a:lnSpc>
                <a:spcPct val="100000"/>
              </a:lnSpc>
              <a:spcBef>
                <a:spcPts val="0"/>
              </a:spcBef>
              <a:buNone/>
            </a:pPr>
            <a:endParaRPr lang="en-GB" sz="1600" dirty="0"/>
          </a:p>
          <a:p>
            <a:pPr marL="0" indent="0" algn="just">
              <a:lnSpc>
                <a:spcPct val="100000"/>
              </a:lnSpc>
              <a:spcBef>
                <a:spcPts val="0"/>
              </a:spcBef>
              <a:buNone/>
            </a:pPr>
            <a:r>
              <a:rPr lang="en-GB" sz="1600" dirty="0">
                <a:hlinkClick r:id="rId8"/>
              </a:rPr>
              <a:t>Defra, Enabling a Natural Capital Approach (2020)</a:t>
            </a:r>
            <a:endParaRPr lang="en-GB" sz="1600" dirty="0"/>
          </a:p>
          <a:p>
            <a:pPr marL="0" indent="0" algn="just">
              <a:lnSpc>
                <a:spcPct val="100000"/>
              </a:lnSpc>
              <a:spcBef>
                <a:spcPts val="0"/>
              </a:spcBef>
              <a:buNone/>
            </a:pPr>
            <a:endParaRPr lang="en-GB" sz="1600" dirty="0"/>
          </a:p>
          <a:p>
            <a:pPr marL="0" indent="0" algn="just">
              <a:lnSpc>
                <a:spcPct val="100000"/>
              </a:lnSpc>
              <a:spcBef>
                <a:spcPts val="0"/>
              </a:spcBef>
              <a:buNone/>
            </a:pPr>
            <a:r>
              <a:rPr lang="en-GB" sz="1600" dirty="0">
                <a:hlinkClick r:id="rId9"/>
              </a:rPr>
              <a:t>The Guardian, Urban heat islands: cooling things down with trees, green roads and fewer cars</a:t>
            </a:r>
            <a:endParaRPr lang="en-GB" sz="1600" dirty="0"/>
          </a:p>
          <a:p>
            <a:pPr marL="0" indent="0" algn="just">
              <a:lnSpc>
                <a:spcPct val="100000"/>
              </a:lnSpc>
              <a:spcBef>
                <a:spcPts val="0"/>
              </a:spcBef>
              <a:buNone/>
            </a:pPr>
            <a:endParaRPr lang="en-GB" sz="1600" dirty="0"/>
          </a:p>
          <a:p>
            <a:pPr marL="0" indent="0" algn="just">
              <a:lnSpc>
                <a:spcPct val="100000"/>
              </a:lnSpc>
              <a:spcBef>
                <a:spcPts val="0"/>
              </a:spcBef>
              <a:buNone/>
            </a:pPr>
            <a:r>
              <a:rPr lang="en-GB" sz="1600" dirty="0">
                <a:hlinkClick r:id="rId10"/>
              </a:rPr>
              <a:t>ScienceDirect, Atmospheric particulate matter accumulation on trees: A comparison of boles, branches and leaves</a:t>
            </a:r>
            <a:endParaRPr lang="en-GB" sz="1600" dirty="0"/>
          </a:p>
          <a:p>
            <a:pPr marL="0" indent="0" algn="just">
              <a:lnSpc>
                <a:spcPct val="100000"/>
              </a:lnSpc>
              <a:spcBef>
                <a:spcPts val="0"/>
              </a:spcBef>
              <a:buNone/>
            </a:pPr>
            <a:endParaRPr lang="en-GB" sz="1600" dirty="0"/>
          </a:p>
          <a:p>
            <a:pPr marL="0" indent="0" algn="just">
              <a:lnSpc>
                <a:spcPct val="100000"/>
              </a:lnSpc>
              <a:spcBef>
                <a:spcPts val="0"/>
              </a:spcBef>
              <a:buNone/>
            </a:pPr>
            <a:r>
              <a:rPr lang="en-GB" sz="1600" dirty="0">
                <a:hlinkClick r:id="rId11"/>
              </a:rPr>
              <a:t>Bucks Free Press, Marlow Flood as River Thames Overflows</a:t>
            </a:r>
            <a:endParaRPr lang="en-GB" sz="1600" dirty="0"/>
          </a:p>
          <a:p>
            <a:pPr marL="0" indent="0" algn="just">
              <a:lnSpc>
                <a:spcPct val="120000"/>
              </a:lnSpc>
              <a:spcBef>
                <a:spcPts val="0"/>
              </a:spcBef>
              <a:buNone/>
            </a:pPr>
            <a:endParaRPr lang="en-GB" sz="2000" dirty="0"/>
          </a:p>
        </p:txBody>
      </p:sp>
      <p:sp>
        <p:nvSpPr>
          <p:cNvPr id="8" name="Title 1">
            <a:extLst>
              <a:ext uri="{FF2B5EF4-FFF2-40B4-BE49-F238E27FC236}">
                <a16:creationId xmlns:a16="http://schemas.microsoft.com/office/drawing/2014/main" id="{691FC8E2-0C9F-4F4A-A1E0-1C477224A22B}"/>
              </a:ext>
            </a:extLst>
          </p:cNvPr>
          <p:cNvSpPr txBox="1">
            <a:spLocks/>
          </p:cNvSpPr>
          <p:nvPr/>
        </p:nvSpPr>
        <p:spPr>
          <a:xfrm>
            <a:off x="200346" y="18349"/>
            <a:ext cx="7886700" cy="612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Resources </a:t>
            </a:r>
          </a:p>
        </p:txBody>
      </p:sp>
      <p:pic>
        <p:nvPicPr>
          <p:cNvPr id="4" name="Picture 3">
            <a:extLst>
              <a:ext uri="{FF2B5EF4-FFF2-40B4-BE49-F238E27FC236}">
                <a16:creationId xmlns:a16="http://schemas.microsoft.com/office/drawing/2014/main" id="{B554ABB8-CC46-4062-B5DC-EEC3F47357E9}"/>
              </a:ext>
            </a:extLst>
          </p:cNvPr>
          <p:cNvPicPr>
            <a:picLocks noChangeAspect="1"/>
          </p:cNvPicPr>
          <p:nvPr/>
        </p:nvPicPr>
        <p:blipFill rotWithShape="1">
          <a:blip r:embed="rId12"/>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3283065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BC10B3-000F-4D8D-89A1-C36086DDB0F2}"/>
              </a:ext>
            </a:extLst>
          </p:cNvPr>
          <p:cNvSpPr>
            <a:spLocks noGrp="1"/>
          </p:cNvSpPr>
          <p:nvPr>
            <p:ph idx="1"/>
          </p:nvPr>
        </p:nvSpPr>
        <p:spPr>
          <a:xfrm>
            <a:off x="200346" y="475487"/>
            <a:ext cx="8743308" cy="6364164"/>
          </a:xfrm>
          <a:solidFill>
            <a:schemeClr val="bg1"/>
          </a:solidFill>
        </p:spPr>
        <p:txBody>
          <a:bodyPr>
            <a:noAutofit/>
          </a:bodyPr>
          <a:lstStyle/>
          <a:p>
            <a:pPr marL="0" indent="0" algn="just">
              <a:lnSpc>
                <a:spcPct val="100000"/>
              </a:lnSpc>
              <a:spcBef>
                <a:spcPts val="0"/>
              </a:spcBef>
              <a:buNone/>
            </a:pPr>
            <a:r>
              <a:rPr lang="en-GB" sz="1600" dirty="0">
                <a:hlinkClick r:id="rId3"/>
              </a:rPr>
              <a:t>The Woodland Trust, Trees for Landowners and Farms</a:t>
            </a:r>
            <a:endParaRPr lang="en-GB" sz="1600" dirty="0"/>
          </a:p>
          <a:p>
            <a:pPr marL="0" indent="0" algn="just">
              <a:lnSpc>
                <a:spcPct val="100000"/>
              </a:lnSpc>
              <a:spcBef>
                <a:spcPts val="0"/>
              </a:spcBef>
              <a:buNone/>
            </a:pPr>
            <a:endParaRPr lang="en-GB" sz="1600" dirty="0"/>
          </a:p>
          <a:p>
            <a:pPr marL="0" indent="0" algn="just">
              <a:lnSpc>
                <a:spcPct val="100000"/>
              </a:lnSpc>
              <a:spcBef>
                <a:spcPts val="0"/>
              </a:spcBef>
              <a:buNone/>
            </a:pPr>
            <a:r>
              <a:rPr lang="en-GB" sz="1600" dirty="0">
                <a:hlinkClick r:id="rId4"/>
              </a:rPr>
              <a:t>The Woodland Trust, Free trees for schools and communities</a:t>
            </a:r>
            <a:endParaRPr lang="en-GB" sz="1600" dirty="0"/>
          </a:p>
          <a:p>
            <a:pPr marL="0" indent="0" algn="just">
              <a:lnSpc>
                <a:spcPct val="100000"/>
              </a:lnSpc>
              <a:spcBef>
                <a:spcPts val="0"/>
              </a:spcBef>
              <a:buNone/>
            </a:pPr>
            <a:endParaRPr lang="en-GB" sz="1600" dirty="0"/>
          </a:p>
          <a:p>
            <a:pPr marL="0" indent="0" algn="just">
              <a:lnSpc>
                <a:spcPct val="100000"/>
              </a:lnSpc>
              <a:spcBef>
                <a:spcPts val="0"/>
              </a:spcBef>
              <a:buNone/>
            </a:pPr>
            <a:r>
              <a:rPr lang="en-GB" sz="1600" dirty="0">
                <a:hlinkClick r:id="rId5"/>
              </a:rPr>
              <a:t>The Tree Council, Our Grants</a:t>
            </a:r>
            <a:endParaRPr lang="en-GB" sz="1600" dirty="0"/>
          </a:p>
          <a:p>
            <a:pPr marL="0" indent="0" algn="just">
              <a:lnSpc>
                <a:spcPct val="100000"/>
              </a:lnSpc>
              <a:spcBef>
                <a:spcPts val="0"/>
              </a:spcBef>
              <a:buNone/>
            </a:pPr>
            <a:endParaRPr lang="en-GB" sz="1600" dirty="0"/>
          </a:p>
          <a:p>
            <a:pPr marL="0" indent="0" algn="just">
              <a:lnSpc>
                <a:spcPct val="100000"/>
              </a:lnSpc>
              <a:spcBef>
                <a:spcPts val="0"/>
              </a:spcBef>
              <a:buNone/>
            </a:pPr>
            <a:r>
              <a:rPr lang="en-GB" sz="1600" dirty="0">
                <a:hlinkClick r:id="rId6"/>
              </a:rPr>
              <a:t>Heart of Bucks, Apply for a Grant</a:t>
            </a:r>
            <a:endParaRPr lang="en-GB" sz="2000" dirty="0"/>
          </a:p>
        </p:txBody>
      </p:sp>
      <p:sp>
        <p:nvSpPr>
          <p:cNvPr id="8" name="Title 1">
            <a:extLst>
              <a:ext uri="{FF2B5EF4-FFF2-40B4-BE49-F238E27FC236}">
                <a16:creationId xmlns:a16="http://schemas.microsoft.com/office/drawing/2014/main" id="{691FC8E2-0C9F-4F4A-A1E0-1C477224A22B}"/>
              </a:ext>
            </a:extLst>
          </p:cNvPr>
          <p:cNvSpPr txBox="1">
            <a:spLocks/>
          </p:cNvSpPr>
          <p:nvPr/>
        </p:nvSpPr>
        <p:spPr>
          <a:xfrm>
            <a:off x="200346" y="18349"/>
            <a:ext cx="7886700" cy="612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Resources </a:t>
            </a:r>
          </a:p>
        </p:txBody>
      </p:sp>
      <p:pic>
        <p:nvPicPr>
          <p:cNvPr id="4" name="Picture 3">
            <a:extLst>
              <a:ext uri="{FF2B5EF4-FFF2-40B4-BE49-F238E27FC236}">
                <a16:creationId xmlns:a16="http://schemas.microsoft.com/office/drawing/2014/main" id="{088A9E21-7BAE-4312-B294-ED1A27D3F58E}"/>
              </a:ext>
            </a:extLst>
          </p:cNvPr>
          <p:cNvPicPr>
            <a:picLocks noChangeAspect="1"/>
          </p:cNvPicPr>
          <p:nvPr/>
        </p:nvPicPr>
        <p:blipFill rotWithShape="1">
          <a:blip r:embed="rId7"/>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3100630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D11E5-75A3-4EA9-BE3D-1E8B0626143B}"/>
              </a:ext>
            </a:extLst>
          </p:cNvPr>
          <p:cNvGrpSpPr/>
          <p:nvPr/>
        </p:nvGrpSpPr>
        <p:grpSpPr>
          <a:xfrm>
            <a:off x="0" y="935675"/>
            <a:ext cx="9144000" cy="5922325"/>
            <a:chOff x="0" y="467837"/>
            <a:chExt cx="9144000" cy="5922325"/>
          </a:xfrm>
        </p:grpSpPr>
        <p:pic>
          <p:nvPicPr>
            <p:cNvPr id="5" name="Picture 4">
              <a:extLst>
                <a:ext uri="{FF2B5EF4-FFF2-40B4-BE49-F238E27FC236}">
                  <a16:creationId xmlns:a16="http://schemas.microsoft.com/office/drawing/2014/main" id="{930ECEEE-20CE-4A62-8FF2-2F993643D3DB}"/>
                </a:ext>
              </a:extLst>
            </p:cNvPr>
            <p:cNvPicPr>
              <a:picLocks noChangeAspect="1"/>
            </p:cNvPicPr>
            <p:nvPr/>
          </p:nvPicPr>
          <p:blipFill>
            <a:blip r:embed="rId3"/>
            <a:stretch>
              <a:fillRect/>
            </a:stretch>
          </p:blipFill>
          <p:spPr>
            <a:xfrm>
              <a:off x="0" y="467837"/>
              <a:ext cx="9144000" cy="5922325"/>
            </a:xfrm>
            <a:prstGeom prst="rect">
              <a:avLst/>
            </a:prstGeom>
          </p:spPr>
        </p:pic>
        <p:sp>
          <p:nvSpPr>
            <p:cNvPr id="6" name="Rectangle 5">
              <a:extLst>
                <a:ext uri="{FF2B5EF4-FFF2-40B4-BE49-F238E27FC236}">
                  <a16:creationId xmlns:a16="http://schemas.microsoft.com/office/drawing/2014/main" id="{B7D39F32-6563-4BAA-8D20-C27221A6BC4F}"/>
                </a:ext>
              </a:extLst>
            </p:cNvPr>
            <p:cNvSpPr/>
            <p:nvPr/>
          </p:nvSpPr>
          <p:spPr>
            <a:xfrm>
              <a:off x="0" y="5976730"/>
              <a:ext cx="6069496" cy="410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9" name="Rectangle 8">
            <a:extLst>
              <a:ext uri="{FF2B5EF4-FFF2-40B4-BE49-F238E27FC236}">
                <a16:creationId xmlns:a16="http://schemas.microsoft.com/office/drawing/2014/main" id="{07843FDB-D9EA-4868-93AF-439670F7DB18}"/>
              </a:ext>
            </a:extLst>
          </p:cNvPr>
          <p:cNvSpPr/>
          <p:nvPr/>
        </p:nvSpPr>
        <p:spPr>
          <a:xfrm>
            <a:off x="6366510" y="837515"/>
            <a:ext cx="2038516" cy="351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07F48C2A-4DD4-4EA2-A02F-0159C25005A8}"/>
              </a:ext>
            </a:extLst>
          </p:cNvPr>
          <p:cNvSpPr txBox="1"/>
          <p:nvPr/>
        </p:nvSpPr>
        <p:spPr>
          <a:xfrm>
            <a:off x="260315" y="690007"/>
            <a:ext cx="8447368" cy="400110"/>
          </a:xfrm>
          <a:prstGeom prst="rect">
            <a:avLst/>
          </a:prstGeom>
          <a:noFill/>
        </p:spPr>
        <p:txBody>
          <a:bodyPr wrap="square">
            <a:spAutoFit/>
          </a:bodyPr>
          <a:lstStyle/>
          <a:p>
            <a:r>
              <a:rPr lang="en-GB" sz="2000" dirty="0"/>
              <a:t>Trees provide a diverse range of ecosystem services </a:t>
            </a:r>
          </a:p>
        </p:txBody>
      </p:sp>
      <p:sp>
        <p:nvSpPr>
          <p:cNvPr id="11" name="Title 1">
            <a:extLst>
              <a:ext uri="{FF2B5EF4-FFF2-40B4-BE49-F238E27FC236}">
                <a16:creationId xmlns:a16="http://schemas.microsoft.com/office/drawing/2014/main" id="{A5905607-7618-4BD3-96F8-AE5922380AA7}"/>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2. Ecosystem Services</a:t>
            </a:r>
          </a:p>
        </p:txBody>
      </p:sp>
      <p:pic>
        <p:nvPicPr>
          <p:cNvPr id="8" name="Picture 7">
            <a:extLst>
              <a:ext uri="{FF2B5EF4-FFF2-40B4-BE49-F238E27FC236}">
                <a16:creationId xmlns:a16="http://schemas.microsoft.com/office/drawing/2014/main" id="{55601A72-F0C9-4E47-8701-0494BDF863A8}"/>
              </a:ext>
            </a:extLst>
          </p:cNvPr>
          <p:cNvPicPr>
            <a:picLocks noChangeAspect="1"/>
          </p:cNvPicPr>
          <p:nvPr/>
        </p:nvPicPr>
        <p:blipFill rotWithShape="1">
          <a:blip r:embed="rId4"/>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3822398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3D040-0D76-4250-B16D-657D608FB008}"/>
              </a:ext>
            </a:extLst>
          </p:cNvPr>
          <p:cNvSpPr txBox="1"/>
          <p:nvPr/>
        </p:nvSpPr>
        <p:spPr>
          <a:xfrm>
            <a:off x="193826" y="690007"/>
            <a:ext cx="8756348" cy="5324535"/>
          </a:xfrm>
          <a:prstGeom prst="rect">
            <a:avLst/>
          </a:prstGeom>
          <a:solidFill>
            <a:schemeClr val="bg1"/>
          </a:solidFill>
        </p:spPr>
        <p:txBody>
          <a:bodyPr wrap="square">
            <a:spAutoFit/>
          </a:bodyPr>
          <a:lstStyle/>
          <a:p>
            <a:r>
              <a:rPr lang="en-GB" sz="2000" dirty="0"/>
              <a:t>Defra, Enabling a Natural Capital Approach (2020)</a:t>
            </a:r>
          </a:p>
          <a:p>
            <a:endParaRPr lang="en-GB" sz="2000" dirty="0"/>
          </a:p>
          <a:p>
            <a:r>
              <a:rPr lang="en-GB" sz="2000" dirty="0"/>
              <a:t>Regulating services </a:t>
            </a:r>
          </a:p>
          <a:p>
            <a:endParaRPr lang="en-GB" sz="2000" dirty="0"/>
          </a:p>
          <a:p>
            <a:pPr marL="342900" indent="-342900">
              <a:buFontTx/>
              <a:buChar char="-"/>
            </a:pPr>
            <a:r>
              <a:rPr lang="en-GB" sz="2000" dirty="0"/>
              <a:t>flood regulation</a:t>
            </a:r>
          </a:p>
          <a:p>
            <a:pPr marL="800100" lvl="1" indent="-342900">
              <a:buFontTx/>
              <a:buChar char="-"/>
            </a:pPr>
            <a:r>
              <a:rPr lang="en-GB" sz="2000" dirty="0"/>
              <a:t>£89 per ha woodland (avoided flood water storage costs)</a:t>
            </a:r>
          </a:p>
          <a:p>
            <a:pPr marL="800100" lvl="1" indent="-342900">
              <a:buFontTx/>
              <a:buChar char="-"/>
            </a:pPr>
            <a:r>
              <a:rPr lang="en-GB" sz="2000" dirty="0"/>
              <a:t>£221 per ha woodland in flood plain</a:t>
            </a:r>
          </a:p>
          <a:p>
            <a:pPr marL="800100" lvl="1" indent="-342900">
              <a:buFontTx/>
              <a:buChar char="-"/>
            </a:pPr>
            <a:r>
              <a:rPr lang="en-GB" sz="2000" dirty="0"/>
              <a:t>£250 per ha avoided flood damage</a:t>
            </a:r>
          </a:p>
          <a:p>
            <a:pPr lvl="1"/>
            <a:endParaRPr lang="en-GB" sz="2000" dirty="0"/>
          </a:p>
          <a:p>
            <a:pPr lvl="1"/>
            <a:endParaRPr lang="en-GB" sz="2000" dirty="0"/>
          </a:p>
          <a:p>
            <a:pPr marL="342900" indent="-342900">
              <a:buFontTx/>
              <a:buChar char="-"/>
            </a:pPr>
            <a:r>
              <a:rPr lang="en-GB" sz="2000" dirty="0"/>
              <a:t>temperature regulation – temperature reduction of:</a:t>
            </a:r>
          </a:p>
          <a:p>
            <a:pPr marL="800100" lvl="1" indent="-342900">
              <a:buFontTx/>
              <a:buChar char="-"/>
            </a:pPr>
            <a:r>
              <a:rPr lang="en-GB" sz="2000" dirty="0"/>
              <a:t>3.5˚C by urban woodland</a:t>
            </a:r>
          </a:p>
          <a:p>
            <a:pPr marL="800100" lvl="1" indent="-342900">
              <a:buFontTx/>
              <a:buChar char="-"/>
            </a:pPr>
            <a:r>
              <a:rPr lang="en-GB" sz="2000" dirty="0"/>
              <a:t>0.95˚C by urban parks</a:t>
            </a:r>
          </a:p>
          <a:p>
            <a:pPr marL="800100" lvl="1" indent="-342900">
              <a:buFontTx/>
              <a:buChar char="-"/>
            </a:pPr>
            <a:r>
              <a:rPr lang="en-GB" sz="2000" dirty="0"/>
              <a:t>2-8˚C trees and green infrastructure</a:t>
            </a:r>
          </a:p>
          <a:p>
            <a:pPr marL="800100" lvl="1" indent="-342900">
              <a:buFontTx/>
              <a:buChar char="-"/>
            </a:pPr>
            <a:r>
              <a:rPr lang="en-GB" sz="2000" dirty="0"/>
              <a:t>0.69-0.88˚C aggregated cooling effect of green and blue spaces in London/Manchester/Edinburgh/West of England</a:t>
            </a:r>
          </a:p>
          <a:p>
            <a:pPr marL="800100" lvl="1" indent="-342900">
              <a:buFontTx/>
              <a:buChar char="-"/>
            </a:pPr>
            <a:r>
              <a:rPr lang="en-GB" sz="2000" dirty="0"/>
              <a:t>£0.05 per hour per tree (2017 prices; London)</a:t>
            </a:r>
          </a:p>
        </p:txBody>
      </p:sp>
      <p:pic>
        <p:nvPicPr>
          <p:cNvPr id="6" name="Picture 5">
            <a:extLst>
              <a:ext uri="{FF2B5EF4-FFF2-40B4-BE49-F238E27FC236}">
                <a16:creationId xmlns:a16="http://schemas.microsoft.com/office/drawing/2014/main" id="{285D2182-E68D-40B7-92B4-CC5317221B2B}"/>
              </a:ext>
            </a:extLst>
          </p:cNvPr>
          <p:cNvPicPr>
            <a:picLocks noChangeAspect="1"/>
          </p:cNvPicPr>
          <p:nvPr/>
        </p:nvPicPr>
        <p:blipFill>
          <a:blip r:embed="rId2"/>
          <a:stretch>
            <a:fillRect/>
          </a:stretch>
        </p:blipFill>
        <p:spPr>
          <a:xfrm>
            <a:off x="6736080" y="690007"/>
            <a:ext cx="2156747" cy="1284277"/>
          </a:xfrm>
          <a:prstGeom prst="rect">
            <a:avLst/>
          </a:prstGeom>
        </p:spPr>
      </p:pic>
      <p:pic>
        <p:nvPicPr>
          <p:cNvPr id="8" name="Picture 7">
            <a:extLst>
              <a:ext uri="{FF2B5EF4-FFF2-40B4-BE49-F238E27FC236}">
                <a16:creationId xmlns:a16="http://schemas.microsoft.com/office/drawing/2014/main" id="{6B792149-DCC5-426E-86D1-ED2BB500B555}"/>
              </a:ext>
            </a:extLst>
          </p:cNvPr>
          <p:cNvPicPr>
            <a:picLocks noChangeAspect="1"/>
          </p:cNvPicPr>
          <p:nvPr/>
        </p:nvPicPr>
        <p:blipFill>
          <a:blip r:embed="rId3"/>
          <a:stretch>
            <a:fillRect/>
          </a:stretch>
        </p:blipFill>
        <p:spPr>
          <a:xfrm>
            <a:off x="6552409" y="3290325"/>
            <a:ext cx="2340418" cy="1408176"/>
          </a:xfrm>
          <a:prstGeom prst="rect">
            <a:avLst/>
          </a:prstGeom>
        </p:spPr>
      </p:pic>
      <p:sp>
        <p:nvSpPr>
          <p:cNvPr id="9" name="TextBox 8">
            <a:extLst>
              <a:ext uri="{FF2B5EF4-FFF2-40B4-BE49-F238E27FC236}">
                <a16:creationId xmlns:a16="http://schemas.microsoft.com/office/drawing/2014/main" id="{B6C8EF5F-ED2A-488F-80FE-C49064B82BC2}"/>
              </a:ext>
            </a:extLst>
          </p:cNvPr>
          <p:cNvSpPr txBox="1"/>
          <p:nvPr/>
        </p:nvSpPr>
        <p:spPr>
          <a:xfrm>
            <a:off x="6915064" y="2637307"/>
            <a:ext cx="2156747" cy="430887"/>
          </a:xfrm>
          <a:prstGeom prst="rect">
            <a:avLst/>
          </a:prstGeom>
          <a:solidFill>
            <a:schemeClr val="bg1"/>
          </a:solidFill>
        </p:spPr>
        <p:txBody>
          <a:bodyPr wrap="square">
            <a:spAutoFit/>
          </a:bodyPr>
          <a:lstStyle/>
          <a:p>
            <a:r>
              <a:rPr lang="en-GB" sz="1100" dirty="0"/>
              <a:t>Pics: Marlow Floods in Feb 2021</a:t>
            </a:r>
          </a:p>
          <a:p>
            <a:r>
              <a:rPr lang="en-GB" sz="1100" dirty="0"/>
              <a:t>Source: Bucks Free Press</a:t>
            </a:r>
          </a:p>
        </p:txBody>
      </p:sp>
      <p:sp>
        <p:nvSpPr>
          <p:cNvPr id="7" name="Title 1">
            <a:extLst>
              <a:ext uri="{FF2B5EF4-FFF2-40B4-BE49-F238E27FC236}">
                <a16:creationId xmlns:a16="http://schemas.microsoft.com/office/drawing/2014/main" id="{AFB0E5F9-CE9B-4C21-AF5C-15DE22359C67}"/>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2. Ecosystem Services</a:t>
            </a:r>
          </a:p>
        </p:txBody>
      </p:sp>
      <p:pic>
        <p:nvPicPr>
          <p:cNvPr id="10" name="Picture 9">
            <a:extLst>
              <a:ext uri="{FF2B5EF4-FFF2-40B4-BE49-F238E27FC236}">
                <a16:creationId xmlns:a16="http://schemas.microsoft.com/office/drawing/2014/main" id="{7C033459-EFD5-494C-AD85-1E65EBD72EB4}"/>
              </a:ext>
            </a:extLst>
          </p:cNvPr>
          <p:cNvPicPr>
            <a:picLocks noChangeAspect="1"/>
          </p:cNvPicPr>
          <p:nvPr/>
        </p:nvPicPr>
        <p:blipFill rotWithShape="1">
          <a:blip r:embed="rId4"/>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202219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3D5394-A754-42B7-8632-93E2012DF86B}"/>
              </a:ext>
            </a:extLst>
          </p:cNvPr>
          <p:cNvPicPr>
            <a:picLocks noChangeAspect="1"/>
          </p:cNvPicPr>
          <p:nvPr/>
        </p:nvPicPr>
        <p:blipFill>
          <a:blip r:embed="rId2"/>
          <a:stretch>
            <a:fillRect/>
          </a:stretch>
        </p:blipFill>
        <p:spPr>
          <a:xfrm>
            <a:off x="278933" y="540480"/>
            <a:ext cx="8174080" cy="5777040"/>
          </a:xfrm>
          <a:prstGeom prst="rect">
            <a:avLst/>
          </a:prstGeom>
        </p:spPr>
      </p:pic>
      <p:sp>
        <p:nvSpPr>
          <p:cNvPr id="7" name="TextBox 6">
            <a:extLst>
              <a:ext uri="{FF2B5EF4-FFF2-40B4-BE49-F238E27FC236}">
                <a16:creationId xmlns:a16="http://schemas.microsoft.com/office/drawing/2014/main" id="{66FD6C83-C973-4129-8BDD-D7A674D69F93}"/>
              </a:ext>
            </a:extLst>
          </p:cNvPr>
          <p:cNvSpPr txBox="1"/>
          <p:nvPr/>
        </p:nvSpPr>
        <p:spPr>
          <a:xfrm>
            <a:off x="69864" y="6283520"/>
            <a:ext cx="8891255" cy="261610"/>
          </a:xfrm>
          <a:prstGeom prst="rect">
            <a:avLst/>
          </a:prstGeom>
          <a:solidFill>
            <a:schemeClr val="bg1"/>
          </a:solidFill>
        </p:spPr>
        <p:txBody>
          <a:bodyPr wrap="square">
            <a:spAutoFit/>
          </a:bodyPr>
          <a:lstStyle/>
          <a:p>
            <a:r>
              <a:rPr lang="en-GB" sz="1100" dirty="0"/>
              <a:t>Source: The Guardian</a:t>
            </a:r>
          </a:p>
        </p:txBody>
      </p:sp>
      <p:sp>
        <p:nvSpPr>
          <p:cNvPr id="8" name="Title 1">
            <a:extLst>
              <a:ext uri="{FF2B5EF4-FFF2-40B4-BE49-F238E27FC236}">
                <a16:creationId xmlns:a16="http://schemas.microsoft.com/office/drawing/2014/main" id="{7C03F09B-799A-48B8-8019-26C647F8C7D6}"/>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2. Ecosystem Services</a:t>
            </a:r>
          </a:p>
        </p:txBody>
      </p:sp>
      <p:pic>
        <p:nvPicPr>
          <p:cNvPr id="6" name="Picture 5">
            <a:extLst>
              <a:ext uri="{FF2B5EF4-FFF2-40B4-BE49-F238E27FC236}">
                <a16:creationId xmlns:a16="http://schemas.microsoft.com/office/drawing/2014/main" id="{99DF89D3-18F9-480D-A9B8-09B2EB19204F}"/>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945031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3D040-0D76-4250-B16D-657D608FB008}"/>
              </a:ext>
            </a:extLst>
          </p:cNvPr>
          <p:cNvSpPr txBox="1"/>
          <p:nvPr/>
        </p:nvSpPr>
        <p:spPr>
          <a:xfrm>
            <a:off x="193826" y="611629"/>
            <a:ext cx="8756348" cy="4708981"/>
          </a:xfrm>
          <a:prstGeom prst="rect">
            <a:avLst/>
          </a:prstGeom>
          <a:solidFill>
            <a:schemeClr val="bg1"/>
          </a:solidFill>
        </p:spPr>
        <p:txBody>
          <a:bodyPr wrap="square">
            <a:spAutoFit/>
          </a:bodyPr>
          <a:lstStyle/>
          <a:p>
            <a:r>
              <a:rPr lang="en-GB" sz="2000" dirty="0"/>
              <a:t>Cultural services </a:t>
            </a:r>
          </a:p>
          <a:p>
            <a:endParaRPr lang="en-GB" sz="2000" dirty="0"/>
          </a:p>
          <a:p>
            <a:pPr marL="342900" indent="-342900">
              <a:buFontTx/>
              <a:buChar char="-"/>
            </a:pPr>
            <a:r>
              <a:rPr lang="en-GB" sz="2000" dirty="0"/>
              <a:t>Recreation – per visit</a:t>
            </a:r>
          </a:p>
          <a:p>
            <a:pPr marL="800100" lvl="1" indent="-342900">
              <a:buFontTx/>
              <a:buChar char="-"/>
            </a:pPr>
            <a:r>
              <a:rPr lang="en-GB" sz="2000" dirty="0"/>
              <a:t>£3.10 - £3.96 woodland</a:t>
            </a:r>
          </a:p>
          <a:p>
            <a:pPr marL="800100" lvl="1" indent="-342900">
              <a:buFontTx/>
              <a:buChar char="-"/>
            </a:pPr>
            <a:r>
              <a:rPr lang="en-GB" sz="2000" dirty="0"/>
              <a:t>£1.60 - 3.06 average for outdoor/greenspace sites</a:t>
            </a:r>
          </a:p>
          <a:p>
            <a:pPr lvl="1"/>
            <a:r>
              <a:rPr lang="en-GB" sz="2000" dirty="0"/>
              <a:t> </a:t>
            </a:r>
          </a:p>
          <a:p>
            <a:pPr marL="342900" indent="-342900">
              <a:buFontTx/>
              <a:buChar char="-"/>
            </a:pPr>
            <a:r>
              <a:rPr lang="en-GB" sz="2000" dirty="0"/>
              <a:t>Physical health – per visit</a:t>
            </a:r>
          </a:p>
          <a:p>
            <a:pPr marL="800100" lvl="1" indent="-342900">
              <a:buFontTx/>
              <a:buChar char="-"/>
            </a:pPr>
            <a:r>
              <a:rPr lang="en-GB" sz="2000" dirty="0"/>
              <a:t>£3.07</a:t>
            </a:r>
          </a:p>
          <a:p>
            <a:pPr marL="800100" lvl="1" indent="-342900">
              <a:buFontTx/>
              <a:buChar char="-"/>
            </a:pPr>
            <a:endParaRPr lang="en-GB" sz="2000" dirty="0"/>
          </a:p>
          <a:p>
            <a:pPr marL="342900" indent="-342900">
              <a:buFontTx/>
              <a:buChar char="-"/>
            </a:pPr>
            <a:r>
              <a:rPr lang="en-GB" sz="2000" dirty="0"/>
              <a:t>Education – per pupil per visit</a:t>
            </a:r>
          </a:p>
          <a:p>
            <a:pPr marL="800100" lvl="1" indent="-342900">
              <a:buFontTx/>
              <a:buChar char="-"/>
            </a:pPr>
            <a:r>
              <a:rPr lang="en-GB" sz="2000" dirty="0"/>
              <a:t>£21.03 nature based trip</a:t>
            </a:r>
          </a:p>
          <a:p>
            <a:pPr marL="800100" lvl="1" indent="-342900">
              <a:buFontTx/>
              <a:buChar char="-"/>
            </a:pPr>
            <a:r>
              <a:rPr lang="en-GB" sz="2000" dirty="0"/>
              <a:t>£2.08 - £6.90 nature reserves</a:t>
            </a:r>
          </a:p>
          <a:p>
            <a:pPr marL="800100" lvl="1" indent="-342900">
              <a:buFontTx/>
              <a:buChar char="-"/>
            </a:pPr>
            <a:endParaRPr lang="en-GB" sz="2000" dirty="0"/>
          </a:p>
          <a:p>
            <a:pPr marL="342900" indent="-342900">
              <a:buFontTx/>
              <a:buChar char="-"/>
            </a:pPr>
            <a:r>
              <a:rPr lang="en-GB" sz="2000" dirty="0"/>
              <a:t>Volunteering – per volunteer hour</a:t>
            </a:r>
          </a:p>
          <a:p>
            <a:pPr marL="800100" lvl="1" indent="-342900">
              <a:buFontTx/>
              <a:buChar char="-"/>
            </a:pPr>
            <a:r>
              <a:rPr lang="en-GB" sz="2000" dirty="0"/>
              <a:t>£13.09</a:t>
            </a:r>
          </a:p>
        </p:txBody>
      </p:sp>
      <p:sp>
        <p:nvSpPr>
          <p:cNvPr id="7" name="Title 1">
            <a:extLst>
              <a:ext uri="{FF2B5EF4-FFF2-40B4-BE49-F238E27FC236}">
                <a16:creationId xmlns:a16="http://schemas.microsoft.com/office/drawing/2014/main" id="{59981797-E697-4D22-B7BA-2D9A61380C29}"/>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2. Ecosystem Services</a:t>
            </a:r>
          </a:p>
        </p:txBody>
      </p:sp>
      <p:pic>
        <p:nvPicPr>
          <p:cNvPr id="3" name="Picture 2">
            <a:extLst>
              <a:ext uri="{FF2B5EF4-FFF2-40B4-BE49-F238E27FC236}">
                <a16:creationId xmlns:a16="http://schemas.microsoft.com/office/drawing/2014/main" id="{3C0987EB-0B92-480B-B843-3524FE838929}"/>
              </a:ext>
            </a:extLst>
          </p:cNvPr>
          <p:cNvPicPr>
            <a:picLocks noChangeAspect="1"/>
          </p:cNvPicPr>
          <p:nvPr/>
        </p:nvPicPr>
        <p:blipFill>
          <a:blip r:embed="rId2"/>
          <a:stretch>
            <a:fillRect/>
          </a:stretch>
        </p:blipFill>
        <p:spPr>
          <a:xfrm>
            <a:off x="4318953" y="2442017"/>
            <a:ext cx="4631222" cy="2617261"/>
          </a:xfrm>
          <a:prstGeom prst="rect">
            <a:avLst/>
          </a:prstGeom>
        </p:spPr>
      </p:pic>
      <p:pic>
        <p:nvPicPr>
          <p:cNvPr id="8" name="Picture 7">
            <a:extLst>
              <a:ext uri="{FF2B5EF4-FFF2-40B4-BE49-F238E27FC236}">
                <a16:creationId xmlns:a16="http://schemas.microsoft.com/office/drawing/2014/main" id="{D19428A9-29D0-4080-8EA2-AA9FA7F06104}"/>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1328584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8F78F6-205F-464A-A345-5FD2CD5F2C2D}"/>
              </a:ext>
            </a:extLst>
          </p:cNvPr>
          <p:cNvPicPr>
            <a:picLocks noChangeAspect="1"/>
          </p:cNvPicPr>
          <p:nvPr/>
        </p:nvPicPr>
        <p:blipFill rotWithShape="1">
          <a:blip r:embed="rId2"/>
          <a:srcRect l="24299"/>
          <a:stretch/>
        </p:blipFill>
        <p:spPr>
          <a:xfrm>
            <a:off x="5222240" y="3836513"/>
            <a:ext cx="3727934" cy="2367561"/>
          </a:xfrm>
          <a:prstGeom prst="rect">
            <a:avLst/>
          </a:prstGeom>
        </p:spPr>
      </p:pic>
      <p:sp>
        <p:nvSpPr>
          <p:cNvPr id="5" name="TextBox 4">
            <a:extLst>
              <a:ext uri="{FF2B5EF4-FFF2-40B4-BE49-F238E27FC236}">
                <a16:creationId xmlns:a16="http://schemas.microsoft.com/office/drawing/2014/main" id="{6653D040-0D76-4250-B16D-657D608FB008}"/>
              </a:ext>
            </a:extLst>
          </p:cNvPr>
          <p:cNvSpPr txBox="1"/>
          <p:nvPr/>
        </p:nvSpPr>
        <p:spPr>
          <a:xfrm>
            <a:off x="193826" y="690007"/>
            <a:ext cx="8756348" cy="5940088"/>
          </a:xfrm>
          <a:prstGeom prst="rect">
            <a:avLst/>
          </a:prstGeom>
          <a:noFill/>
        </p:spPr>
        <p:txBody>
          <a:bodyPr wrap="square">
            <a:spAutoFit/>
          </a:bodyPr>
          <a:lstStyle/>
          <a:p>
            <a:endParaRPr lang="en-GB" sz="2000" dirty="0"/>
          </a:p>
          <a:p>
            <a:r>
              <a:rPr lang="en-GB" sz="2000" dirty="0"/>
              <a:t>Supporting Services </a:t>
            </a:r>
          </a:p>
          <a:p>
            <a:endParaRPr lang="en-GB" sz="2000" dirty="0"/>
          </a:p>
          <a:p>
            <a:pPr marL="342900" indent="-342900">
              <a:buFontTx/>
              <a:buChar char="-"/>
            </a:pPr>
            <a:r>
              <a:rPr lang="en-GB" sz="2000" dirty="0"/>
              <a:t>Local environmental amenity – house price increase</a:t>
            </a:r>
          </a:p>
          <a:p>
            <a:pPr marL="800100" lvl="1" indent="-342900">
              <a:buFontTx/>
              <a:buChar char="-"/>
            </a:pPr>
            <a:r>
              <a:rPr lang="en-GB" sz="2000" dirty="0"/>
              <a:t>0.6 – 2.2% within 500m of public green space</a:t>
            </a:r>
          </a:p>
          <a:p>
            <a:pPr marL="800100" lvl="1" indent="-342900">
              <a:buFontTx/>
              <a:buChar char="-"/>
            </a:pPr>
            <a:r>
              <a:rPr lang="en-GB" sz="2000" dirty="0"/>
              <a:t>1.1 – 2.8% within 100m “</a:t>
            </a:r>
          </a:p>
          <a:p>
            <a:pPr marL="800100" lvl="1" indent="-342900">
              <a:buFontTx/>
              <a:buChar char="-"/>
            </a:pPr>
            <a:r>
              <a:rPr lang="en-GB" sz="2000" dirty="0"/>
              <a:t>2% for houses with a view over green or blue space</a:t>
            </a:r>
          </a:p>
          <a:p>
            <a:pPr lvl="1"/>
            <a:r>
              <a:rPr lang="en-GB" sz="2000" dirty="0"/>
              <a:t>						- quality of life (view) per person per year</a:t>
            </a:r>
          </a:p>
          <a:p>
            <a:pPr marL="800100" lvl="1" indent="-342900">
              <a:buFontTx/>
              <a:buChar char="-"/>
            </a:pPr>
            <a:r>
              <a:rPr lang="en-GB" sz="2000" dirty="0"/>
              <a:t>£135 – £452 views of green space from home</a:t>
            </a:r>
          </a:p>
          <a:p>
            <a:pPr marL="800100" lvl="1" indent="-342900">
              <a:buFontTx/>
              <a:buChar char="-"/>
            </a:pPr>
            <a:r>
              <a:rPr lang="en-GB" sz="2000" dirty="0"/>
              <a:t>£171 - £575 for use of own garden</a:t>
            </a:r>
          </a:p>
          <a:p>
            <a:pPr marL="800100" lvl="1" indent="-342900">
              <a:buFontTx/>
              <a:buChar char="-"/>
            </a:pPr>
            <a:endParaRPr lang="en-GB" sz="2000" dirty="0"/>
          </a:p>
          <a:p>
            <a:pPr marL="342900" indent="-342900">
              <a:buFontTx/>
              <a:buChar char="-"/>
            </a:pPr>
            <a:r>
              <a:rPr lang="en-GB" sz="2000" dirty="0"/>
              <a:t>Combating soil erosion – </a:t>
            </a:r>
          </a:p>
          <a:p>
            <a:endParaRPr lang="en-GB" sz="2000" dirty="0"/>
          </a:p>
          <a:p>
            <a:pPr marL="800100" lvl="1" indent="-342900">
              <a:buFontTx/>
              <a:buChar char="-"/>
            </a:pPr>
            <a:r>
              <a:rPr lang="en-GB" sz="2000" dirty="0"/>
              <a:t>Average rate of erosion 0.21t per ha p.a. </a:t>
            </a:r>
            <a:r>
              <a:rPr lang="en-GB" sz="2000" dirty="0">
                <a:solidFill>
                  <a:schemeClr val="bg1"/>
                </a:solidFill>
              </a:rPr>
              <a:t>(2.92 mill tonnes p.a. in England </a:t>
            </a:r>
            <a:r>
              <a:rPr lang="en-GB" sz="2000" dirty="0"/>
              <a:t>and Wales)</a:t>
            </a:r>
          </a:p>
          <a:p>
            <a:pPr marL="1257300" lvl="2" indent="-342900">
              <a:buFontTx/>
              <a:buChar char="-"/>
            </a:pPr>
            <a:r>
              <a:rPr lang="en-GB" sz="2000" dirty="0"/>
              <a:t>£30-50 mill. agricultural production </a:t>
            </a:r>
            <a:r>
              <a:rPr lang="en-GB" sz="2000" dirty="0">
                <a:solidFill>
                  <a:schemeClr val="bg1"/>
                </a:solidFill>
              </a:rPr>
              <a:t>loss</a:t>
            </a:r>
          </a:p>
          <a:p>
            <a:pPr marL="1257300" lvl="2" indent="-342900">
              <a:buFontTx/>
              <a:buChar char="-"/>
            </a:pPr>
            <a:r>
              <a:rPr lang="en-GB" sz="2000" dirty="0"/>
              <a:t>£50-80 mill. increased flood risk</a:t>
            </a:r>
          </a:p>
          <a:p>
            <a:pPr marL="1257300" lvl="2" indent="-342900">
              <a:buFontTx/>
              <a:buChar char="-"/>
            </a:pPr>
            <a:r>
              <a:rPr lang="en-GB" sz="2000" dirty="0"/>
              <a:t>£25-40 mill. water quality loss </a:t>
            </a:r>
          </a:p>
          <a:p>
            <a:pPr lvl="1"/>
            <a:endParaRPr lang="en-GB" sz="2000" dirty="0"/>
          </a:p>
        </p:txBody>
      </p:sp>
      <p:pic>
        <p:nvPicPr>
          <p:cNvPr id="6" name="Graphic 5" descr="House outline">
            <a:extLst>
              <a:ext uri="{FF2B5EF4-FFF2-40B4-BE49-F238E27FC236}">
                <a16:creationId xmlns:a16="http://schemas.microsoft.com/office/drawing/2014/main" id="{0827280E-C099-43E0-BD8E-61FE0E8F74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8720" y="1500538"/>
            <a:ext cx="914400" cy="914400"/>
          </a:xfrm>
          <a:prstGeom prst="rect">
            <a:avLst/>
          </a:prstGeom>
        </p:spPr>
      </p:pic>
      <p:pic>
        <p:nvPicPr>
          <p:cNvPr id="8" name="Graphic 7" descr="Pound with solid fill">
            <a:extLst>
              <a:ext uri="{FF2B5EF4-FFF2-40B4-BE49-F238E27FC236}">
                <a16:creationId xmlns:a16="http://schemas.microsoft.com/office/drawing/2014/main" id="{8F9CBC1E-1FF7-43DD-A215-22E46761D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8720" y="1173480"/>
            <a:ext cx="914400" cy="914400"/>
          </a:xfrm>
          <a:prstGeom prst="rect">
            <a:avLst/>
          </a:prstGeom>
        </p:spPr>
      </p:pic>
      <p:sp>
        <p:nvSpPr>
          <p:cNvPr id="9" name="Title 1">
            <a:extLst>
              <a:ext uri="{FF2B5EF4-FFF2-40B4-BE49-F238E27FC236}">
                <a16:creationId xmlns:a16="http://schemas.microsoft.com/office/drawing/2014/main" id="{E8A3A79F-FAA9-4F9E-8535-569FD45FADE8}"/>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2. Ecosystem Services</a:t>
            </a:r>
          </a:p>
        </p:txBody>
      </p:sp>
      <p:sp>
        <p:nvSpPr>
          <p:cNvPr id="10" name="TextBox 9">
            <a:extLst>
              <a:ext uri="{FF2B5EF4-FFF2-40B4-BE49-F238E27FC236}">
                <a16:creationId xmlns:a16="http://schemas.microsoft.com/office/drawing/2014/main" id="{86AFB475-110E-4739-A2C0-A264C5AF6A6C}"/>
              </a:ext>
            </a:extLst>
          </p:cNvPr>
          <p:cNvSpPr txBox="1"/>
          <p:nvPr/>
        </p:nvSpPr>
        <p:spPr>
          <a:xfrm>
            <a:off x="5222240" y="6204074"/>
            <a:ext cx="3230880" cy="261610"/>
          </a:xfrm>
          <a:prstGeom prst="rect">
            <a:avLst/>
          </a:prstGeom>
          <a:noFill/>
        </p:spPr>
        <p:txBody>
          <a:bodyPr wrap="square">
            <a:spAutoFit/>
          </a:bodyPr>
          <a:lstStyle/>
          <a:p>
            <a:r>
              <a:rPr lang="en-GB" sz="1100" dirty="0"/>
              <a:t>Source: Suffolk Farm Wildlife Advisory Group</a:t>
            </a:r>
          </a:p>
        </p:txBody>
      </p:sp>
      <p:pic>
        <p:nvPicPr>
          <p:cNvPr id="11" name="Picture 10">
            <a:extLst>
              <a:ext uri="{FF2B5EF4-FFF2-40B4-BE49-F238E27FC236}">
                <a16:creationId xmlns:a16="http://schemas.microsoft.com/office/drawing/2014/main" id="{E2919DF1-32A6-4C7C-9EDF-B02C35E5F949}"/>
              </a:ext>
            </a:extLst>
          </p:cNvPr>
          <p:cNvPicPr>
            <a:picLocks noChangeAspect="1"/>
          </p:cNvPicPr>
          <p:nvPr/>
        </p:nvPicPr>
        <p:blipFill rotWithShape="1">
          <a:blip r:embed="rId7"/>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4095803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653D040-0D76-4250-B16D-657D608FB008}"/>
              </a:ext>
            </a:extLst>
          </p:cNvPr>
          <p:cNvSpPr txBox="1"/>
          <p:nvPr/>
        </p:nvSpPr>
        <p:spPr>
          <a:xfrm>
            <a:off x="193826" y="690007"/>
            <a:ext cx="8756348" cy="5016758"/>
          </a:xfrm>
          <a:prstGeom prst="rect">
            <a:avLst/>
          </a:prstGeom>
          <a:solidFill>
            <a:schemeClr val="bg1"/>
          </a:solidFill>
        </p:spPr>
        <p:txBody>
          <a:bodyPr wrap="square">
            <a:spAutoFit/>
          </a:bodyPr>
          <a:lstStyle/>
          <a:p>
            <a:r>
              <a:rPr lang="en-GB" sz="2000" dirty="0"/>
              <a:t>Defra, Enabling a Natural Capital Approach (2020)</a:t>
            </a:r>
          </a:p>
          <a:p>
            <a:endParaRPr lang="en-GB" sz="2000" i="1" dirty="0"/>
          </a:p>
          <a:p>
            <a:r>
              <a:rPr lang="en-GB" sz="2000" dirty="0"/>
              <a:t>Provisioning services – timber - £21.49 per m3 overbark (2016 prices) (based on Forestry Statistics Timber Price Indices)</a:t>
            </a:r>
          </a:p>
          <a:p>
            <a:endParaRPr lang="en-GB" sz="2000" dirty="0"/>
          </a:p>
          <a:p>
            <a:r>
              <a:rPr lang="en-GB" sz="2000" dirty="0"/>
              <a:t>Regulating services</a:t>
            </a:r>
          </a:p>
          <a:p>
            <a:r>
              <a:rPr lang="en-GB" sz="2000" dirty="0"/>
              <a:t> </a:t>
            </a:r>
          </a:p>
          <a:p>
            <a:pPr marL="342900" indent="-342900">
              <a:buFontTx/>
              <a:buChar char="-"/>
            </a:pPr>
            <a:r>
              <a:rPr lang="en-GB" sz="2000" dirty="0"/>
              <a:t>air pollutant removal</a:t>
            </a:r>
          </a:p>
          <a:p>
            <a:pPr marL="800100" lvl="1" indent="-342900">
              <a:buFontTx/>
              <a:buChar char="-"/>
            </a:pPr>
            <a:r>
              <a:rPr lang="en-GB" sz="2000" dirty="0"/>
              <a:t>£771 per ha urban woodland</a:t>
            </a:r>
          </a:p>
          <a:p>
            <a:pPr marL="800100" lvl="1" indent="-342900">
              <a:buFontTx/>
              <a:buChar char="-"/>
            </a:pPr>
            <a:r>
              <a:rPr lang="en-GB" sz="2000" dirty="0"/>
              <a:t>£245 per ha rural woodland</a:t>
            </a:r>
          </a:p>
          <a:p>
            <a:pPr lvl="1"/>
            <a:endParaRPr lang="en-GB" sz="2000" dirty="0"/>
          </a:p>
          <a:p>
            <a:pPr lvl="1"/>
            <a:endParaRPr lang="en-GB" sz="2000" dirty="0"/>
          </a:p>
          <a:p>
            <a:pPr lvl="1"/>
            <a:endParaRPr lang="en-GB" sz="2000" dirty="0"/>
          </a:p>
          <a:p>
            <a:pPr marL="342900" indent="-342900">
              <a:buFontTx/>
              <a:buChar char="-"/>
            </a:pPr>
            <a:r>
              <a:rPr lang="en-GB" sz="2000" dirty="0"/>
              <a:t>carbon sequestration (assumes average of £24 per tonne CO2 sequestered)</a:t>
            </a:r>
          </a:p>
          <a:p>
            <a:pPr marL="800100" lvl="1" indent="-342900">
              <a:buFontTx/>
              <a:buChar char="-"/>
            </a:pPr>
            <a:r>
              <a:rPr lang="en-GB" sz="2000" dirty="0"/>
              <a:t>5.69t per ha woodland (average)			= £136.56 per ha</a:t>
            </a:r>
          </a:p>
          <a:p>
            <a:endParaRPr lang="en-GB" sz="2000" i="1" dirty="0"/>
          </a:p>
        </p:txBody>
      </p:sp>
      <p:pic>
        <p:nvPicPr>
          <p:cNvPr id="16" name="Picture 15">
            <a:extLst>
              <a:ext uri="{FF2B5EF4-FFF2-40B4-BE49-F238E27FC236}">
                <a16:creationId xmlns:a16="http://schemas.microsoft.com/office/drawing/2014/main" id="{32ED9220-F8E4-432A-952D-496F25222C35}"/>
              </a:ext>
            </a:extLst>
          </p:cNvPr>
          <p:cNvPicPr>
            <a:picLocks noChangeAspect="1"/>
          </p:cNvPicPr>
          <p:nvPr/>
        </p:nvPicPr>
        <p:blipFill>
          <a:blip r:embed="rId2"/>
          <a:stretch>
            <a:fillRect/>
          </a:stretch>
        </p:blipFill>
        <p:spPr>
          <a:xfrm>
            <a:off x="4076229" y="2015797"/>
            <a:ext cx="5003260" cy="2365177"/>
          </a:xfrm>
          <a:prstGeom prst="rect">
            <a:avLst/>
          </a:prstGeom>
        </p:spPr>
      </p:pic>
      <p:sp>
        <p:nvSpPr>
          <p:cNvPr id="17" name="TextBox 16">
            <a:extLst>
              <a:ext uri="{FF2B5EF4-FFF2-40B4-BE49-F238E27FC236}">
                <a16:creationId xmlns:a16="http://schemas.microsoft.com/office/drawing/2014/main" id="{EC1CA6DC-B989-43A7-A8CF-0C3911FD3087}"/>
              </a:ext>
            </a:extLst>
          </p:cNvPr>
          <p:cNvSpPr txBox="1"/>
          <p:nvPr/>
        </p:nvSpPr>
        <p:spPr>
          <a:xfrm>
            <a:off x="5989395" y="4390679"/>
            <a:ext cx="2156747" cy="261610"/>
          </a:xfrm>
          <a:prstGeom prst="rect">
            <a:avLst/>
          </a:prstGeom>
          <a:solidFill>
            <a:schemeClr val="bg1"/>
          </a:solidFill>
        </p:spPr>
        <p:txBody>
          <a:bodyPr wrap="square">
            <a:spAutoFit/>
          </a:bodyPr>
          <a:lstStyle/>
          <a:p>
            <a:r>
              <a:rPr lang="en-GB" sz="1100" dirty="0"/>
              <a:t>Source: ScienceDIrect.com</a:t>
            </a:r>
          </a:p>
        </p:txBody>
      </p:sp>
      <p:sp>
        <p:nvSpPr>
          <p:cNvPr id="6" name="Title 1">
            <a:extLst>
              <a:ext uri="{FF2B5EF4-FFF2-40B4-BE49-F238E27FC236}">
                <a16:creationId xmlns:a16="http://schemas.microsoft.com/office/drawing/2014/main" id="{11852A89-B108-4F1D-A1F7-050ED515680F}"/>
              </a:ext>
            </a:extLst>
          </p:cNvPr>
          <p:cNvSpPr txBox="1">
            <a:spLocks/>
          </p:cNvSpPr>
          <p:nvPr/>
        </p:nvSpPr>
        <p:spPr>
          <a:xfrm>
            <a:off x="251173" y="26984"/>
            <a:ext cx="8575040" cy="810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rgbClr val="2C2D84"/>
                </a:solidFill>
              </a:rPr>
              <a:t>2. Ecosystem Services</a:t>
            </a:r>
          </a:p>
        </p:txBody>
      </p:sp>
      <p:pic>
        <p:nvPicPr>
          <p:cNvPr id="7" name="Picture 6">
            <a:extLst>
              <a:ext uri="{FF2B5EF4-FFF2-40B4-BE49-F238E27FC236}">
                <a16:creationId xmlns:a16="http://schemas.microsoft.com/office/drawing/2014/main" id="{286ABCEE-377D-46A6-BB73-C99C8073CF75}"/>
              </a:ext>
            </a:extLst>
          </p:cNvPr>
          <p:cNvPicPr>
            <a:picLocks noChangeAspect="1"/>
          </p:cNvPicPr>
          <p:nvPr/>
        </p:nvPicPr>
        <p:blipFill rotWithShape="1">
          <a:blip r:embed="rId3"/>
          <a:srcRect l="5527" t="36060" r="20987" b="27768"/>
          <a:stretch/>
        </p:blipFill>
        <p:spPr>
          <a:xfrm>
            <a:off x="7367852" y="42860"/>
            <a:ext cx="1776148" cy="631272"/>
          </a:xfrm>
          <a:prstGeom prst="rect">
            <a:avLst/>
          </a:prstGeom>
        </p:spPr>
      </p:pic>
    </p:spTree>
    <p:extLst>
      <p:ext uri="{BB962C8B-B14F-4D97-AF65-F5344CB8AC3E}">
        <p14:creationId xmlns:p14="http://schemas.microsoft.com/office/powerpoint/2010/main" val="1632059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FE465F66D7A348A8C5F93F1CBECE7C" ma:contentTypeVersion="13" ma:contentTypeDescription="Create a new document." ma:contentTypeScope="" ma:versionID="dadcb2b0a2f478e2b2e18fad37321892">
  <xsd:schema xmlns:xsd="http://www.w3.org/2001/XMLSchema" xmlns:xs="http://www.w3.org/2001/XMLSchema" xmlns:p="http://schemas.microsoft.com/office/2006/metadata/properties" xmlns:ns2="75062cdf-9697-483b-adb8-051d7f072ab4" xmlns:ns3="25cf8453-afa4-436f-86ed-bc629fae4e42" targetNamespace="http://schemas.microsoft.com/office/2006/metadata/properties" ma:root="true" ma:fieldsID="c0456c812a5949dae4c9704bac92ec1c" ns2:_="" ns3:_="">
    <xsd:import namespace="75062cdf-9697-483b-adb8-051d7f072ab4"/>
    <xsd:import namespace="25cf8453-afa4-436f-86ed-bc629fae4e4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Locatio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062cdf-9697-483b-adb8-051d7f072ab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63e13d5-bed8-4f47-b765-4f9f2b4a6c46}" ma:internalName="TaxCatchAll" ma:showField="CatchAllData" ma:web="75062cdf-9697-483b-adb8-051d7f072ab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5cf8453-afa4-436f-86ed-bc629fae4e4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b4d032c-db19-4194-870d-d175fb5cbb8b" ma:termSetId="09814cd3-568e-fe90-9814-8d621ff8fb84" ma:anchorId="fba54fb3-c3e1-fe81-a776-ca4b69148c4d" ma:open="true" ma:isKeyword="false">
      <xsd:complexType>
        <xsd:sequence>
          <xsd:element ref="pc:Terms" minOccurs="0" maxOccurs="1"/>
        </xsd:sequence>
      </xsd:complexType>
    </xsd:element>
    <xsd:element name="MediaServiceLocation" ma:index="17"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5cf8453-afa4-436f-86ed-bc629fae4e42">
      <Terms xmlns="http://schemas.microsoft.com/office/infopath/2007/PartnerControls"/>
    </lcf76f155ced4ddcb4097134ff3c332f>
    <TaxCatchAll xmlns="75062cdf-9697-483b-adb8-051d7f072ab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482123-B712-4D13-8EEF-8B72150DE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062cdf-9697-483b-adb8-051d7f072ab4"/>
    <ds:schemaRef ds:uri="25cf8453-afa4-436f-86ed-bc629fae4e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3498336-EF4D-49ED-91E6-C50871EB3BA8}">
  <ds:schemaRefs>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http://purl.org/dc/dcmitype/"/>
    <ds:schemaRef ds:uri="http://www.w3.org/XML/1998/namespace"/>
    <ds:schemaRef ds:uri="517d6ed2-5be1-4e74-866f-60f7e965ff61"/>
    <ds:schemaRef ds:uri="http://schemas.microsoft.com/office/2006/metadata/properties"/>
    <ds:schemaRef ds:uri="http://purl.org/dc/terms/"/>
    <ds:schemaRef ds:uri="25cf8453-afa4-436f-86ed-bc629fae4e42"/>
    <ds:schemaRef ds:uri="75062cdf-9697-483b-adb8-051d7f072ab4"/>
  </ds:schemaRefs>
</ds:datastoreItem>
</file>

<file path=customXml/itemProps3.xml><?xml version="1.0" encoding="utf-8"?>
<ds:datastoreItem xmlns:ds="http://schemas.openxmlformats.org/officeDocument/2006/customXml" ds:itemID="{C5AEC73E-84A5-4EF2-BB5F-9FA61BDC02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8434</TotalTime>
  <Words>6400</Words>
  <Application>Microsoft Office PowerPoint</Application>
  <PresentationFormat>On-screen Show (4:3)</PresentationFormat>
  <Paragraphs>795</Paragraphs>
  <Slides>36</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Times New Roman</vt:lpstr>
      <vt:lpstr>Verdana</vt:lpstr>
      <vt:lpstr>Office Theme</vt:lpstr>
      <vt:lpstr>Bucks Tree Mission  01/03/2023 The Big Energy Summit 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Council Land Tree Planting Programme  16/05/2022 Cllr Strachan and Cllr Chilvers Briefing</dc:title>
  <dc:creator>Gray, Daniella</dc:creator>
  <cp:lastModifiedBy>Alexander Beckett</cp:lastModifiedBy>
  <cp:revision>94</cp:revision>
  <dcterms:created xsi:type="dcterms:W3CDTF">2022-05-12T11:56:32Z</dcterms:created>
  <dcterms:modified xsi:type="dcterms:W3CDTF">2023-03-02T13:01:09Z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0x010100F2FE465F66D7A348A8C5F93F1CBECE7C</vt:lpwstr>
  </property>
  <property fmtid="{D5CDD505-2E9C-101B-9397-08002B2CF9AE}" pid="3" name="Order">
    <vt:r8>9019600</vt:r8>
  </property>
  <property fmtid="{D5CDD505-2E9C-101B-9397-08002B2CF9AE}" pid="4" name="MediaServiceImageTags">
    <vt:lpwstr/>
  </property>
</Properties>
</file>